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Lst>
  <p:sldSz cy="5143500" cx="9144000"/>
  <p:notesSz cx="6858000" cy="9144000"/>
  <p:embeddedFontLst>
    <p:embeddedFont>
      <p:font typeface="Corbel"/>
      <p:regular r:id="rId123"/>
      <p:bold r:id="rId124"/>
      <p:italic r:id="rId125"/>
      <p:boldItalic r:id="rId126"/>
    </p:embeddedFont>
    <p:embeddedFont>
      <p:font typeface="Merriweather"/>
      <p:regular r:id="rId127"/>
      <p:bold r:id="rId128"/>
      <p:italic r:id="rId129"/>
      <p:boldItalic r:id="rId1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A73FF6A-96D4-4966-9B2A-83365DE56983}">
  <a:tblStyle styleId="{DA73FF6A-96D4-4966-9B2A-83365DE5698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font" Target="fonts/Merriweather-italic.fntdata"/><Relationship Id="rId128" Type="http://schemas.openxmlformats.org/officeDocument/2006/relationships/font" Target="fonts/Merriweather-bold.fntdata"/><Relationship Id="rId127" Type="http://schemas.openxmlformats.org/officeDocument/2006/relationships/font" Target="fonts/Merriweather-regular.fntdata"/><Relationship Id="rId126" Type="http://schemas.openxmlformats.org/officeDocument/2006/relationships/font" Target="fonts/Corbel-boldItalic.fntdata"/><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font" Target="fonts/Corbel-italic.fntdata"/><Relationship Id="rId29" Type="http://schemas.openxmlformats.org/officeDocument/2006/relationships/slide" Target="slides/slide23.xml"/><Relationship Id="rId124" Type="http://schemas.openxmlformats.org/officeDocument/2006/relationships/font" Target="fonts/Corbel-bold.fntdata"/><Relationship Id="rId123" Type="http://schemas.openxmlformats.org/officeDocument/2006/relationships/font" Target="fonts/Corbel-regular.fntdata"/><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0" Type="http://schemas.openxmlformats.org/officeDocument/2006/relationships/font" Target="fonts/Merriweather-boldItalic.fntdata"/><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21dff8961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1dff8961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6" name="Shape 786"/>
        <p:cNvGrpSpPr/>
        <p:nvPr/>
      </p:nvGrpSpPr>
      <p:grpSpPr>
        <a:xfrm>
          <a:off x="0" y="0"/>
          <a:ext cx="0" cy="0"/>
          <a:chOff x="0" y="0"/>
          <a:chExt cx="0" cy="0"/>
        </a:xfrm>
      </p:grpSpPr>
      <p:sp>
        <p:nvSpPr>
          <p:cNvPr id="787" name="Google Shape;787;g590da07739_8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g590da07739_8_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2" name="Shape 792"/>
        <p:cNvGrpSpPr/>
        <p:nvPr/>
      </p:nvGrpSpPr>
      <p:grpSpPr>
        <a:xfrm>
          <a:off x="0" y="0"/>
          <a:ext cx="0" cy="0"/>
          <a:chOff x="0" y="0"/>
          <a:chExt cx="0" cy="0"/>
        </a:xfrm>
      </p:grpSpPr>
      <p:sp>
        <p:nvSpPr>
          <p:cNvPr id="793" name="Google Shape;793;g590da07739_8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g590da07739_8_1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8" name="Shape 798"/>
        <p:cNvGrpSpPr/>
        <p:nvPr/>
      </p:nvGrpSpPr>
      <p:grpSpPr>
        <a:xfrm>
          <a:off x="0" y="0"/>
          <a:ext cx="0" cy="0"/>
          <a:chOff x="0" y="0"/>
          <a:chExt cx="0" cy="0"/>
        </a:xfrm>
      </p:grpSpPr>
      <p:sp>
        <p:nvSpPr>
          <p:cNvPr id="799" name="Google Shape;799;g590da07739_8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g590da07739_8_1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4" name="Shape 804"/>
        <p:cNvGrpSpPr/>
        <p:nvPr/>
      </p:nvGrpSpPr>
      <p:grpSpPr>
        <a:xfrm>
          <a:off x="0" y="0"/>
          <a:ext cx="0" cy="0"/>
          <a:chOff x="0" y="0"/>
          <a:chExt cx="0" cy="0"/>
        </a:xfrm>
      </p:grpSpPr>
      <p:sp>
        <p:nvSpPr>
          <p:cNvPr id="805" name="Google Shape;805;g590da07739_8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g590da07739_8_1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0" name="Shape 810"/>
        <p:cNvGrpSpPr/>
        <p:nvPr/>
      </p:nvGrpSpPr>
      <p:grpSpPr>
        <a:xfrm>
          <a:off x="0" y="0"/>
          <a:ext cx="0" cy="0"/>
          <a:chOff x="0" y="0"/>
          <a:chExt cx="0" cy="0"/>
        </a:xfrm>
      </p:grpSpPr>
      <p:sp>
        <p:nvSpPr>
          <p:cNvPr id="811" name="Google Shape;811;g590da07739_8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g590da07739_8_1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6" name="Shape 816"/>
        <p:cNvGrpSpPr/>
        <p:nvPr/>
      </p:nvGrpSpPr>
      <p:grpSpPr>
        <a:xfrm>
          <a:off x="0" y="0"/>
          <a:ext cx="0" cy="0"/>
          <a:chOff x="0" y="0"/>
          <a:chExt cx="0" cy="0"/>
        </a:xfrm>
      </p:grpSpPr>
      <p:sp>
        <p:nvSpPr>
          <p:cNvPr id="817" name="Google Shape;817;g590da07739_8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g590da07739_8_1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2" name="Shape 822"/>
        <p:cNvGrpSpPr/>
        <p:nvPr/>
      </p:nvGrpSpPr>
      <p:grpSpPr>
        <a:xfrm>
          <a:off x="0" y="0"/>
          <a:ext cx="0" cy="0"/>
          <a:chOff x="0" y="0"/>
          <a:chExt cx="0" cy="0"/>
        </a:xfrm>
      </p:grpSpPr>
      <p:sp>
        <p:nvSpPr>
          <p:cNvPr id="823" name="Google Shape;823;g590da07739_8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g590da07739_8_1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8" name="Shape 828"/>
        <p:cNvGrpSpPr/>
        <p:nvPr/>
      </p:nvGrpSpPr>
      <p:grpSpPr>
        <a:xfrm>
          <a:off x="0" y="0"/>
          <a:ext cx="0" cy="0"/>
          <a:chOff x="0" y="0"/>
          <a:chExt cx="0" cy="0"/>
        </a:xfrm>
      </p:grpSpPr>
      <p:sp>
        <p:nvSpPr>
          <p:cNvPr id="829" name="Google Shape;829;g590da07739_8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g590da07739_8_1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4" name="Shape 834"/>
        <p:cNvGrpSpPr/>
        <p:nvPr/>
      </p:nvGrpSpPr>
      <p:grpSpPr>
        <a:xfrm>
          <a:off x="0" y="0"/>
          <a:ext cx="0" cy="0"/>
          <a:chOff x="0" y="0"/>
          <a:chExt cx="0" cy="0"/>
        </a:xfrm>
      </p:grpSpPr>
      <p:sp>
        <p:nvSpPr>
          <p:cNvPr id="835" name="Google Shape;835;g590da07739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590da07739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0" name="Shape 840"/>
        <p:cNvGrpSpPr/>
        <p:nvPr/>
      </p:nvGrpSpPr>
      <p:grpSpPr>
        <a:xfrm>
          <a:off x="0" y="0"/>
          <a:ext cx="0" cy="0"/>
          <a:chOff x="0" y="0"/>
          <a:chExt cx="0" cy="0"/>
        </a:xfrm>
      </p:grpSpPr>
      <p:sp>
        <p:nvSpPr>
          <p:cNvPr id="841" name="Google Shape;841;g590da077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590da077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21dff8961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1dff8961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7" name="Shape 847"/>
        <p:cNvGrpSpPr/>
        <p:nvPr/>
      </p:nvGrpSpPr>
      <p:grpSpPr>
        <a:xfrm>
          <a:off x="0" y="0"/>
          <a:ext cx="0" cy="0"/>
          <a:chOff x="0" y="0"/>
          <a:chExt cx="0" cy="0"/>
        </a:xfrm>
      </p:grpSpPr>
      <p:sp>
        <p:nvSpPr>
          <p:cNvPr id="848" name="Google Shape;848;g51a985e3df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51a985e3df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3" name="Shape 853"/>
        <p:cNvGrpSpPr/>
        <p:nvPr/>
      </p:nvGrpSpPr>
      <p:grpSpPr>
        <a:xfrm>
          <a:off x="0" y="0"/>
          <a:ext cx="0" cy="0"/>
          <a:chOff x="0" y="0"/>
          <a:chExt cx="0" cy="0"/>
        </a:xfrm>
      </p:grpSpPr>
      <p:sp>
        <p:nvSpPr>
          <p:cNvPr id="854" name="Google Shape;854;g51a985e3d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51a985e3d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0" name="Shape 860"/>
        <p:cNvGrpSpPr/>
        <p:nvPr/>
      </p:nvGrpSpPr>
      <p:grpSpPr>
        <a:xfrm>
          <a:off x="0" y="0"/>
          <a:ext cx="0" cy="0"/>
          <a:chOff x="0" y="0"/>
          <a:chExt cx="0" cy="0"/>
        </a:xfrm>
      </p:grpSpPr>
      <p:sp>
        <p:nvSpPr>
          <p:cNvPr id="861" name="Google Shape;861;g51a985e3df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51a985e3df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7" name="Shape 867"/>
        <p:cNvGrpSpPr/>
        <p:nvPr/>
      </p:nvGrpSpPr>
      <p:grpSpPr>
        <a:xfrm>
          <a:off x="0" y="0"/>
          <a:ext cx="0" cy="0"/>
          <a:chOff x="0" y="0"/>
          <a:chExt cx="0" cy="0"/>
        </a:xfrm>
      </p:grpSpPr>
      <p:sp>
        <p:nvSpPr>
          <p:cNvPr id="868" name="Google Shape;868;g51a985e3df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51a985e3df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4" name="Shape 874"/>
        <p:cNvGrpSpPr/>
        <p:nvPr/>
      </p:nvGrpSpPr>
      <p:grpSpPr>
        <a:xfrm>
          <a:off x="0" y="0"/>
          <a:ext cx="0" cy="0"/>
          <a:chOff x="0" y="0"/>
          <a:chExt cx="0" cy="0"/>
        </a:xfrm>
      </p:grpSpPr>
      <p:sp>
        <p:nvSpPr>
          <p:cNvPr id="875" name="Google Shape;875;g51a985e3df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51a985e3df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1" name="Shape 881"/>
        <p:cNvGrpSpPr/>
        <p:nvPr/>
      </p:nvGrpSpPr>
      <p:grpSpPr>
        <a:xfrm>
          <a:off x="0" y="0"/>
          <a:ext cx="0" cy="0"/>
          <a:chOff x="0" y="0"/>
          <a:chExt cx="0" cy="0"/>
        </a:xfrm>
      </p:grpSpPr>
      <p:sp>
        <p:nvSpPr>
          <p:cNvPr id="882" name="Google Shape;882;g51a985e3df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3" name="Google Shape;883;g51a985e3df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8" name="Shape 888"/>
        <p:cNvGrpSpPr/>
        <p:nvPr/>
      </p:nvGrpSpPr>
      <p:grpSpPr>
        <a:xfrm>
          <a:off x="0" y="0"/>
          <a:ext cx="0" cy="0"/>
          <a:chOff x="0" y="0"/>
          <a:chExt cx="0" cy="0"/>
        </a:xfrm>
      </p:grpSpPr>
      <p:sp>
        <p:nvSpPr>
          <p:cNvPr id="889" name="Google Shape;889;g1d64f508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0" name="Google Shape;890;g1d64f508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22186ad8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2186ad8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21dff8961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1dff8961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1f1855c50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f1855c50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214129455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14129455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214129455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14129455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22186ad81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2186ad81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1f1855c50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f1855c50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214129455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14129455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1f1855c50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f1855c50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Predpokladám, že toto by mal odprezetovať speaker (PS)</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1f1855c50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f1855c50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214129455c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14129455c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1d64ecf7b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d64ecf7b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1f1855c50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f1855c50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214129455c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14129455c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1f1855c50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f1855c50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214129455c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14129455c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214129455c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14129455c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1f1855c50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f1855c50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379c7beed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79c7beed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1d64f5085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d64f5085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379c7beed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79c7beed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1f1855c50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f1855c50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1da7cc365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da7cc365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1f1855c50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f1855c50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593eb6e2e3_3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593eb6e2e3_3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1f1855c5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f1855c5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1da7cc365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da7cc365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g393c16df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93c16df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sk" sz="1050">
                <a:solidFill>
                  <a:srgbClr val="333333"/>
                </a:solidFill>
              </a:rPr>
              <a:t>Príplatok za prácu v sobotu:</a:t>
            </a:r>
            <a:endParaRPr b="1" sz="1050">
              <a:solidFill>
                <a:srgbClr val="333333"/>
              </a:solidFill>
            </a:endParaRPr>
          </a:p>
          <a:p>
            <a:pPr indent="-295275" lvl="0" marL="457200" rtl="0" algn="l">
              <a:lnSpc>
                <a:spcPct val="115000"/>
              </a:lnSpc>
              <a:spcBef>
                <a:spcPts val="800"/>
              </a:spcBef>
              <a:spcAft>
                <a:spcPts val="0"/>
              </a:spcAft>
              <a:buClr>
                <a:srgbClr val="333333"/>
              </a:buClr>
              <a:buSzPts val="1050"/>
              <a:buChar char="●"/>
            </a:pPr>
            <a:r>
              <a:rPr lang="sk" sz="1050">
                <a:solidFill>
                  <a:srgbClr val="333333"/>
                </a:solidFill>
              </a:rPr>
              <a:t>od 1.1.2019: 25 % minimálnej mzdy za hodinu</a:t>
            </a:r>
            <a:endParaRPr sz="1050">
              <a:solidFill>
                <a:srgbClr val="333333"/>
              </a:solidFill>
            </a:endParaRPr>
          </a:p>
          <a:p>
            <a:pPr indent="-295275" lvl="0" marL="457200" rtl="0" algn="l">
              <a:lnSpc>
                <a:spcPct val="115000"/>
              </a:lnSpc>
              <a:spcBef>
                <a:spcPts val="0"/>
              </a:spcBef>
              <a:spcAft>
                <a:spcPts val="0"/>
              </a:spcAft>
              <a:buClr>
                <a:srgbClr val="333333"/>
              </a:buClr>
              <a:buSzPts val="1050"/>
              <a:buChar char="●"/>
            </a:pPr>
            <a:r>
              <a:rPr lang="sk" sz="1050">
                <a:solidFill>
                  <a:srgbClr val="0000FF"/>
                </a:solidFill>
              </a:rPr>
              <a:t>od 1.5.2019</a:t>
            </a:r>
            <a:r>
              <a:rPr lang="sk" sz="1050">
                <a:solidFill>
                  <a:srgbClr val="333333"/>
                </a:solidFill>
              </a:rPr>
              <a:t>:</a:t>
            </a:r>
            <a:r>
              <a:rPr b="1" lang="sk" sz="1050">
                <a:solidFill>
                  <a:srgbClr val="FF0000"/>
                </a:solidFill>
              </a:rPr>
              <a:t> 50 %</a:t>
            </a:r>
            <a:r>
              <a:rPr lang="sk" sz="1050">
                <a:solidFill>
                  <a:srgbClr val="333333"/>
                </a:solidFill>
              </a:rPr>
              <a:t> minimálnej mzdy za hodinu</a:t>
            </a:r>
            <a:endParaRPr sz="1050">
              <a:solidFill>
                <a:srgbClr val="333333"/>
              </a:solidFill>
            </a:endParaRPr>
          </a:p>
          <a:p>
            <a:pPr indent="0" lvl="0" marL="0" rtl="0" algn="just">
              <a:lnSpc>
                <a:spcPct val="115000"/>
              </a:lnSpc>
              <a:spcBef>
                <a:spcPts val="800"/>
              </a:spcBef>
              <a:spcAft>
                <a:spcPts val="0"/>
              </a:spcAft>
              <a:buClr>
                <a:schemeClr val="dk1"/>
              </a:buClr>
              <a:buSzPts val="1100"/>
              <a:buFont typeface="Arial"/>
              <a:buNone/>
            </a:pPr>
            <a:r>
              <a:rPr b="1" lang="sk" sz="1050">
                <a:solidFill>
                  <a:srgbClr val="333333"/>
                </a:solidFill>
              </a:rPr>
              <a:t>Príplatok za prácu v nedeľu:</a:t>
            </a:r>
            <a:endParaRPr b="1" sz="1050">
              <a:solidFill>
                <a:srgbClr val="333333"/>
              </a:solidFill>
            </a:endParaRPr>
          </a:p>
          <a:p>
            <a:pPr indent="-295275" lvl="0" marL="457200" rtl="0" algn="l">
              <a:lnSpc>
                <a:spcPct val="115000"/>
              </a:lnSpc>
              <a:spcBef>
                <a:spcPts val="800"/>
              </a:spcBef>
              <a:spcAft>
                <a:spcPts val="0"/>
              </a:spcAft>
              <a:buClr>
                <a:srgbClr val="333333"/>
              </a:buClr>
              <a:buSzPts val="1050"/>
              <a:buChar char="●"/>
            </a:pPr>
            <a:r>
              <a:rPr lang="sk" sz="1050">
                <a:solidFill>
                  <a:srgbClr val="333333"/>
                </a:solidFill>
              </a:rPr>
              <a:t>od 1.1.2019: 50 % minimálnej mzdy za hodinu</a:t>
            </a:r>
            <a:endParaRPr sz="1050">
              <a:solidFill>
                <a:srgbClr val="333333"/>
              </a:solidFill>
            </a:endParaRPr>
          </a:p>
          <a:p>
            <a:pPr indent="-295275" lvl="0" marL="457200" rtl="0" algn="l">
              <a:lnSpc>
                <a:spcPct val="115000"/>
              </a:lnSpc>
              <a:spcBef>
                <a:spcPts val="0"/>
              </a:spcBef>
              <a:spcAft>
                <a:spcPts val="0"/>
              </a:spcAft>
              <a:buClr>
                <a:srgbClr val="333333"/>
              </a:buClr>
              <a:buSzPts val="1050"/>
              <a:buChar char="●"/>
            </a:pPr>
            <a:r>
              <a:rPr lang="sk" sz="1050">
                <a:solidFill>
                  <a:srgbClr val="0000FF"/>
                </a:solidFill>
              </a:rPr>
              <a:t>od 1.5.2019</a:t>
            </a:r>
            <a:r>
              <a:rPr lang="sk" sz="1050">
                <a:solidFill>
                  <a:srgbClr val="333333"/>
                </a:solidFill>
              </a:rPr>
              <a:t>: </a:t>
            </a:r>
            <a:r>
              <a:rPr b="1" lang="sk" sz="1050">
                <a:solidFill>
                  <a:srgbClr val="FF0000"/>
                </a:solidFill>
              </a:rPr>
              <a:t>100 %</a:t>
            </a:r>
            <a:r>
              <a:rPr lang="sk" sz="1050">
                <a:solidFill>
                  <a:srgbClr val="333333"/>
                </a:solidFill>
              </a:rPr>
              <a:t> minimálnej mzdy za hodinu</a:t>
            </a:r>
            <a:endParaRPr sz="1050">
              <a:solidFill>
                <a:srgbClr val="333333"/>
              </a:solidFill>
            </a:endParaRPr>
          </a:p>
          <a:p>
            <a:pPr indent="0" lvl="0" marL="0" rtl="0" algn="l">
              <a:lnSpc>
                <a:spcPct val="130000"/>
              </a:lnSpc>
              <a:spcBef>
                <a:spcPts val="1400"/>
              </a:spcBef>
              <a:spcAft>
                <a:spcPts val="0"/>
              </a:spcAft>
              <a:buNone/>
            </a:pPr>
            <a:r>
              <a:rPr b="1" lang="sk" sz="1300">
                <a:solidFill>
                  <a:srgbClr val="353535"/>
                </a:solidFill>
                <a:latin typeface="Merriweather"/>
                <a:ea typeface="Merriweather"/>
                <a:cs typeface="Merriweather"/>
                <a:sym typeface="Merriweather"/>
              </a:rPr>
              <a:t>Príplatok za prácu cez sviatok od 1.1.2019</a:t>
            </a:r>
            <a:endParaRPr b="1" sz="1300">
              <a:solidFill>
                <a:srgbClr val="353535"/>
              </a:solidFill>
              <a:latin typeface="Merriweather"/>
              <a:ea typeface="Merriweather"/>
              <a:cs typeface="Merriweather"/>
              <a:sym typeface="Merriweather"/>
            </a:endParaRPr>
          </a:p>
          <a:p>
            <a:pPr indent="0" lvl="0" marL="0" rtl="0" algn="l">
              <a:lnSpc>
                <a:spcPct val="185000"/>
              </a:lnSpc>
              <a:spcBef>
                <a:spcPts val="400"/>
              </a:spcBef>
              <a:spcAft>
                <a:spcPts val="0"/>
              </a:spcAft>
              <a:buNone/>
            </a:pPr>
            <a:r>
              <a:rPr lang="sk" sz="1200">
                <a:solidFill>
                  <a:srgbClr val="353535"/>
                </a:solidFill>
                <a:latin typeface="Merriweather"/>
                <a:ea typeface="Merriweather"/>
                <a:cs typeface="Merriweather"/>
                <a:sym typeface="Merriweather"/>
              </a:rPr>
              <a:t>Podľa §122 Zákonníka práce je príplatok za prácu vo sviatok najmenej </a:t>
            </a:r>
            <a:r>
              <a:rPr b="1" lang="sk" sz="1200">
                <a:solidFill>
                  <a:srgbClr val="353535"/>
                </a:solidFill>
                <a:latin typeface="Merriweather"/>
                <a:ea typeface="Merriweather"/>
                <a:cs typeface="Merriweather"/>
                <a:sym typeface="Merriweather"/>
              </a:rPr>
              <a:t>vo výške 100 % priemerného zárobku zamestnanca</a:t>
            </a:r>
            <a:r>
              <a:rPr lang="sk" sz="1200">
                <a:solidFill>
                  <a:srgbClr val="353535"/>
                </a:solidFill>
                <a:latin typeface="Merriweather"/>
                <a:ea typeface="Merriweather"/>
                <a:cs typeface="Merriweather"/>
                <a:sym typeface="Merriweather"/>
              </a:rPr>
              <a:t>.</a:t>
            </a:r>
            <a:endParaRPr sz="1200">
              <a:solidFill>
                <a:srgbClr val="353535"/>
              </a:solidFill>
              <a:latin typeface="Merriweather"/>
              <a:ea typeface="Merriweather"/>
              <a:cs typeface="Merriweather"/>
              <a:sym typeface="Merriweather"/>
            </a:endParaRPr>
          </a:p>
          <a:p>
            <a:pPr indent="0" lvl="0" marL="0" rtl="0" algn="l">
              <a:lnSpc>
                <a:spcPct val="130000"/>
              </a:lnSpc>
              <a:spcBef>
                <a:spcPts val="1400"/>
              </a:spcBef>
              <a:spcAft>
                <a:spcPts val="0"/>
              </a:spcAft>
              <a:buNone/>
            </a:pPr>
            <a:r>
              <a:rPr b="1" lang="sk" sz="1300">
                <a:solidFill>
                  <a:srgbClr val="353535"/>
                </a:solidFill>
                <a:latin typeface="Merriweather"/>
                <a:ea typeface="Merriweather"/>
                <a:cs typeface="Merriweather"/>
                <a:sym typeface="Merriweather"/>
              </a:rPr>
              <a:t>Príplatok za nočnú prácu od 1.1.2019 a od 1.5.2019</a:t>
            </a:r>
            <a:endParaRPr b="1" sz="1300">
              <a:solidFill>
                <a:srgbClr val="353535"/>
              </a:solidFill>
              <a:latin typeface="Merriweather"/>
              <a:ea typeface="Merriweather"/>
              <a:cs typeface="Merriweather"/>
              <a:sym typeface="Merriweather"/>
            </a:endParaRPr>
          </a:p>
          <a:p>
            <a:pPr indent="0" lvl="0" marL="0" rtl="0" algn="l">
              <a:lnSpc>
                <a:spcPct val="185000"/>
              </a:lnSpc>
              <a:spcBef>
                <a:spcPts val="400"/>
              </a:spcBef>
              <a:spcAft>
                <a:spcPts val="0"/>
              </a:spcAft>
              <a:buNone/>
            </a:pPr>
            <a:r>
              <a:rPr lang="sk" sz="1200">
                <a:solidFill>
                  <a:srgbClr val="353535"/>
                </a:solidFill>
                <a:latin typeface="Merriweather"/>
                <a:ea typeface="Merriweather"/>
                <a:cs typeface="Merriweather"/>
                <a:sym typeface="Merriweather"/>
              </a:rPr>
              <a:t>Podľa § 123 Zákonníka práce patrí zamestnancovi príplatok za nočnú prácu v nasledovnej výške:</a:t>
            </a:r>
            <a:endParaRPr sz="1200">
              <a:solidFill>
                <a:srgbClr val="353535"/>
              </a:solidFill>
              <a:latin typeface="Merriweather"/>
              <a:ea typeface="Merriweather"/>
              <a:cs typeface="Merriweather"/>
              <a:sym typeface="Merriweather"/>
            </a:endParaRPr>
          </a:p>
          <a:p>
            <a:pPr indent="-304800" lvl="0" marL="457200" rtl="0" algn="l">
              <a:lnSpc>
                <a:spcPct val="185000"/>
              </a:lnSpc>
              <a:spcBef>
                <a:spcPts val="0"/>
              </a:spcBef>
              <a:spcAft>
                <a:spcPts val="0"/>
              </a:spcAft>
              <a:buClr>
                <a:srgbClr val="353535"/>
              </a:buClr>
              <a:buSzPts val="1200"/>
              <a:buFont typeface="Merriweather"/>
              <a:buChar char="●"/>
            </a:pPr>
            <a:r>
              <a:rPr b="1" lang="sk" sz="1200">
                <a:solidFill>
                  <a:srgbClr val="0000FF"/>
                </a:solidFill>
                <a:latin typeface="Merriweather"/>
                <a:ea typeface="Merriweather"/>
                <a:cs typeface="Merriweather"/>
                <a:sym typeface="Merriweather"/>
              </a:rPr>
              <a:t>od 1.1.2019</a:t>
            </a:r>
            <a:r>
              <a:rPr lang="sk" sz="1200">
                <a:solidFill>
                  <a:srgbClr val="353535"/>
                </a:solidFill>
                <a:latin typeface="Merriweather"/>
                <a:ea typeface="Merriweather"/>
                <a:cs typeface="Merriweather"/>
                <a:sym typeface="Merriweather"/>
              </a:rPr>
              <a:t>: </a:t>
            </a:r>
            <a:r>
              <a:rPr b="1" lang="sk" sz="1200">
                <a:solidFill>
                  <a:srgbClr val="353535"/>
                </a:solidFill>
                <a:latin typeface="Merriweather"/>
                <a:ea typeface="Merriweather"/>
                <a:cs typeface="Merriweather"/>
                <a:sym typeface="Merriweather"/>
              </a:rPr>
              <a:t>30 % </a:t>
            </a:r>
            <a:r>
              <a:rPr lang="sk" sz="1200">
                <a:solidFill>
                  <a:srgbClr val="353535"/>
                </a:solidFill>
                <a:latin typeface="Merriweather"/>
                <a:ea typeface="Merriweather"/>
                <a:cs typeface="Merriweather"/>
                <a:sym typeface="Merriweather"/>
              </a:rPr>
              <a:t>minimálnej mzdy za hodinu, t. j. príplatok vo výške </a:t>
            </a:r>
            <a:r>
              <a:rPr b="1" lang="sk" sz="1200">
                <a:solidFill>
                  <a:srgbClr val="353535"/>
                </a:solidFill>
                <a:latin typeface="Merriweather"/>
                <a:ea typeface="Merriweather"/>
                <a:cs typeface="Merriweather"/>
                <a:sym typeface="Merriweather"/>
              </a:rPr>
              <a:t>0,897 eur</a:t>
            </a:r>
            <a:r>
              <a:rPr lang="sk" sz="1200">
                <a:solidFill>
                  <a:srgbClr val="353535"/>
                </a:solidFill>
                <a:latin typeface="Merriweather"/>
                <a:ea typeface="Merriweather"/>
                <a:cs typeface="Merriweather"/>
                <a:sym typeface="Merriweather"/>
              </a:rPr>
              <a:t>, v prípade zamestnanca vykonávajúceho </a:t>
            </a:r>
            <a:r>
              <a:rPr lang="sk" sz="1200" u="sng">
                <a:solidFill>
                  <a:srgbClr val="353535"/>
                </a:solidFill>
                <a:latin typeface="Merriweather"/>
                <a:ea typeface="Merriweather"/>
                <a:cs typeface="Merriweather"/>
                <a:sym typeface="Merriweather"/>
              </a:rPr>
              <a:t>rizikovú prácu</a:t>
            </a:r>
            <a:r>
              <a:rPr lang="sk" sz="1200">
                <a:solidFill>
                  <a:srgbClr val="353535"/>
                </a:solidFill>
                <a:latin typeface="Merriweather"/>
                <a:ea typeface="Merriweather"/>
                <a:cs typeface="Merriweather"/>
                <a:sym typeface="Merriweather"/>
              </a:rPr>
              <a:t> je výška príplatku </a:t>
            </a:r>
            <a:r>
              <a:rPr b="1" lang="sk" sz="1200">
                <a:solidFill>
                  <a:srgbClr val="353535"/>
                </a:solidFill>
                <a:latin typeface="Merriweather"/>
                <a:ea typeface="Merriweather"/>
                <a:cs typeface="Merriweather"/>
                <a:sym typeface="Merriweather"/>
              </a:rPr>
              <a:t>35 %</a:t>
            </a:r>
            <a:r>
              <a:rPr lang="sk" sz="1200">
                <a:solidFill>
                  <a:srgbClr val="353535"/>
                </a:solidFill>
                <a:latin typeface="Merriweather"/>
                <a:ea typeface="Merriweather"/>
                <a:cs typeface="Merriweather"/>
                <a:sym typeface="Merriweather"/>
              </a:rPr>
              <a:t> minimálnej mzdy za hodinu, </a:t>
            </a:r>
            <a:r>
              <a:rPr b="1" lang="sk" sz="1200">
                <a:solidFill>
                  <a:srgbClr val="353535"/>
                </a:solidFill>
                <a:latin typeface="Merriweather"/>
                <a:ea typeface="Merriweather"/>
                <a:cs typeface="Merriweather"/>
                <a:sym typeface="Merriweather"/>
              </a:rPr>
              <a:t>t. j. 1,046 eur</a:t>
            </a:r>
            <a:r>
              <a:rPr lang="sk" sz="1200">
                <a:solidFill>
                  <a:srgbClr val="353535"/>
                </a:solidFill>
                <a:latin typeface="Merriweather"/>
                <a:ea typeface="Merriweather"/>
                <a:cs typeface="Merriweather"/>
                <a:sym typeface="Merriweather"/>
              </a:rPr>
              <a:t>,</a:t>
            </a:r>
            <a:endParaRPr sz="1200">
              <a:solidFill>
                <a:srgbClr val="353535"/>
              </a:solidFill>
              <a:latin typeface="Merriweather"/>
              <a:ea typeface="Merriweather"/>
              <a:cs typeface="Merriweather"/>
              <a:sym typeface="Merriweather"/>
            </a:endParaRPr>
          </a:p>
          <a:p>
            <a:pPr indent="-304800" lvl="0" marL="457200" rtl="0" algn="l">
              <a:lnSpc>
                <a:spcPct val="185000"/>
              </a:lnSpc>
              <a:spcBef>
                <a:spcPts val="0"/>
              </a:spcBef>
              <a:spcAft>
                <a:spcPts val="0"/>
              </a:spcAft>
              <a:buClr>
                <a:srgbClr val="353535"/>
              </a:buClr>
              <a:buSzPts val="1200"/>
              <a:buFont typeface="Merriweather"/>
              <a:buChar char="●"/>
            </a:pPr>
            <a:r>
              <a:rPr b="1" lang="sk" sz="1200">
                <a:solidFill>
                  <a:srgbClr val="0000FF"/>
                </a:solidFill>
                <a:latin typeface="Merriweather"/>
                <a:ea typeface="Merriweather"/>
                <a:cs typeface="Merriweather"/>
                <a:sym typeface="Merriweather"/>
              </a:rPr>
              <a:t>od 1.5.2019</a:t>
            </a:r>
            <a:r>
              <a:rPr lang="sk" sz="1200">
                <a:solidFill>
                  <a:srgbClr val="353535"/>
                </a:solidFill>
                <a:latin typeface="Merriweather"/>
                <a:ea typeface="Merriweather"/>
                <a:cs typeface="Merriweather"/>
                <a:sym typeface="Merriweather"/>
              </a:rPr>
              <a:t>: </a:t>
            </a:r>
            <a:r>
              <a:rPr b="1" lang="sk" sz="1200">
                <a:solidFill>
                  <a:srgbClr val="353535"/>
                </a:solidFill>
                <a:latin typeface="Merriweather"/>
                <a:ea typeface="Merriweather"/>
                <a:cs typeface="Merriweather"/>
                <a:sym typeface="Merriweather"/>
              </a:rPr>
              <a:t>40 %</a:t>
            </a:r>
            <a:r>
              <a:rPr lang="sk" sz="1200">
                <a:solidFill>
                  <a:srgbClr val="353535"/>
                </a:solidFill>
                <a:latin typeface="Merriweather"/>
                <a:ea typeface="Merriweather"/>
                <a:cs typeface="Merriweather"/>
                <a:sym typeface="Merriweather"/>
              </a:rPr>
              <a:t> minimálnej mzdy za hodinu, t. j. príplatok vo výške </a:t>
            </a:r>
            <a:r>
              <a:rPr b="1" lang="sk" sz="1200">
                <a:solidFill>
                  <a:srgbClr val="353535"/>
                </a:solidFill>
                <a:latin typeface="Merriweather"/>
                <a:ea typeface="Merriweather"/>
                <a:cs typeface="Merriweather"/>
                <a:sym typeface="Merriweather"/>
              </a:rPr>
              <a:t>1,196 eur</a:t>
            </a:r>
            <a:r>
              <a:rPr lang="sk" sz="1200">
                <a:solidFill>
                  <a:srgbClr val="353535"/>
                </a:solidFill>
                <a:latin typeface="Merriweather"/>
                <a:ea typeface="Merriweather"/>
                <a:cs typeface="Merriweather"/>
                <a:sym typeface="Merriweather"/>
              </a:rPr>
              <a:t>, v prípade zamestnanca vykonávajúceho rizikovú prácu je výška príplatku </a:t>
            </a:r>
            <a:r>
              <a:rPr b="1" lang="sk" sz="1200">
                <a:solidFill>
                  <a:srgbClr val="353535"/>
                </a:solidFill>
                <a:latin typeface="Merriweather"/>
                <a:ea typeface="Merriweather"/>
                <a:cs typeface="Merriweather"/>
                <a:sym typeface="Merriweather"/>
              </a:rPr>
              <a:t>50 %</a:t>
            </a:r>
            <a:r>
              <a:rPr lang="sk" sz="1200">
                <a:solidFill>
                  <a:srgbClr val="353535"/>
                </a:solidFill>
                <a:latin typeface="Merriweather"/>
                <a:ea typeface="Merriweather"/>
                <a:cs typeface="Merriweather"/>
                <a:sym typeface="Merriweather"/>
              </a:rPr>
              <a:t> minimálnej mzdy za hodinu, t. j. </a:t>
            </a:r>
            <a:r>
              <a:rPr b="1" lang="sk" sz="1200">
                <a:solidFill>
                  <a:srgbClr val="353535"/>
                </a:solidFill>
                <a:latin typeface="Merriweather"/>
                <a:ea typeface="Merriweather"/>
                <a:cs typeface="Merriweather"/>
                <a:sym typeface="Merriweather"/>
              </a:rPr>
              <a:t>1,495 eur.</a:t>
            </a:r>
            <a:endParaRPr b="1" sz="1200">
              <a:solidFill>
                <a:srgbClr val="353535"/>
              </a:solidFill>
              <a:latin typeface="Merriweather"/>
              <a:ea typeface="Merriweather"/>
              <a:cs typeface="Merriweather"/>
              <a:sym typeface="Merriweather"/>
            </a:endParaRPr>
          </a:p>
          <a:p>
            <a:pPr indent="0" lvl="0" marL="0" rtl="0" algn="just">
              <a:spcBef>
                <a:spcPts val="1200"/>
              </a:spcBef>
              <a:spcAft>
                <a:spcPts val="0"/>
              </a:spcAft>
              <a:buNone/>
            </a:pPr>
            <a:r>
              <a:t/>
            </a:r>
            <a:endParaRPr i="1">
              <a:solidFill>
                <a:srgbClr val="1D2129"/>
              </a:solidFill>
              <a:latin typeface="Corbel"/>
              <a:ea typeface="Corbel"/>
              <a:cs typeface="Corbel"/>
              <a:sym typeface="Corbel"/>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379c7beed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79c7beed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379c7beed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79c7beed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1f1855c5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f1855c5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1000"/>
              </a:spcBef>
              <a:spcAft>
                <a:spcPts val="0"/>
              </a:spcAft>
              <a:buClr>
                <a:srgbClr val="363636"/>
              </a:buClr>
              <a:buSzPts val="1000"/>
              <a:buAutoNum type="alphaLcPeriod"/>
            </a:pPr>
            <a:r>
              <a:rPr b="1" lang="sk" sz="1000">
                <a:solidFill>
                  <a:srgbClr val="363636"/>
                </a:solidFill>
              </a:rPr>
              <a:t>príslušnosťou k športovej organizácii</a:t>
            </a:r>
            <a:r>
              <a:rPr lang="sk" sz="1000">
                <a:solidFill>
                  <a:srgbClr val="363636"/>
                </a:solidFill>
              </a:rPr>
              <a:t> príslušnosť založená</a:t>
            </a:r>
            <a:endParaRPr sz="1000">
              <a:solidFill>
                <a:srgbClr val="363636"/>
              </a:solidFill>
            </a:endParaRPr>
          </a:p>
          <a:p>
            <a:pPr indent="-292100" lvl="1" marL="914400" rtl="0" algn="l">
              <a:lnSpc>
                <a:spcPct val="115000"/>
              </a:lnSpc>
              <a:spcBef>
                <a:spcPts val="0"/>
              </a:spcBef>
              <a:spcAft>
                <a:spcPts val="0"/>
              </a:spcAft>
              <a:buClr>
                <a:srgbClr val="363636"/>
              </a:buClr>
              <a:buSzPts val="1000"/>
              <a:buAutoNum type="arabicPeriod"/>
            </a:pPr>
            <a:r>
              <a:rPr lang="sk" sz="1000">
                <a:solidFill>
                  <a:srgbClr val="363636"/>
                </a:solidFill>
              </a:rPr>
              <a:t>účasťou v súťaži za športovú organizáciu,</a:t>
            </a:r>
            <a:endParaRPr sz="1000">
              <a:solidFill>
                <a:srgbClr val="363636"/>
              </a:solidFill>
            </a:endParaRPr>
          </a:p>
          <a:p>
            <a:pPr indent="-292100" lvl="1" marL="914400" rtl="0" algn="l">
              <a:lnSpc>
                <a:spcPct val="115000"/>
              </a:lnSpc>
              <a:spcBef>
                <a:spcPts val="0"/>
              </a:spcBef>
              <a:spcAft>
                <a:spcPts val="0"/>
              </a:spcAft>
              <a:buClr>
                <a:srgbClr val="363636"/>
              </a:buClr>
              <a:buSzPts val="1000"/>
              <a:buAutoNum type="arabicPeriod"/>
            </a:pPr>
            <a:r>
              <a:rPr lang="sk" sz="1000">
                <a:solidFill>
                  <a:srgbClr val="363636"/>
                </a:solidFill>
              </a:rPr>
              <a:t>účasťou v súťaži organizovanej alebo riadenej športovou organizáciou alebo inou právnickou osobou ňou poverenou organizovaním alebo riadením súťaže,</a:t>
            </a:r>
            <a:endParaRPr sz="1000">
              <a:solidFill>
                <a:srgbClr val="363636"/>
              </a:solidFill>
            </a:endParaRPr>
          </a:p>
          <a:p>
            <a:pPr indent="-292100" lvl="1" marL="914400" rtl="0" algn="l">
              <a:lnSpc>
                <a:spcPct val="115000"/>
              </a:lnSpc>
              <a:spcBef>
                <a:spcPts val="0"/>
              </a:spcBef>
              <a:spcAft>
                <a:spcPts val="0"/>
              </a:spcAft>
              <a:buClr>
                <a:srgbClr val="363636"/>
              </a:buClr>
              <a:buSzPts val="1000"/>
              <a:buAutoNum type="arabicPeriod"/>
            </a:pPr>
            <a:r>
              <a:rPr lang="sk" sz="1000">
                <a:solidFill>
                  <a:srgbClr val="363636"/>
                </a:solidFill>
              </a:rPr>
              <a:t>účasťou na organizovaní alebo na riadení súťaže športovou organizáciou alebo inou právnickou osobou ňou poverenou organizovaním alebo riadením súťaže,</a:t>
            </a:r>
            <a:endParaRPr sz="1000">
              <a:solidFill>
                <a:srgbClr val="363636"/>
              </a:solidFill>
            </a:endParaRPr>
          </a:p>
          <a:p>
            <a:pPr indent="-292100" lvl="1" marL="914400" rtl="0" algn="l">
              <a:lnSpc>
                <a:spcPct val="115000"/>
              </a:lnSpc>
              <a:spcBef>
                <a:spcPts val="0"/>
              </a:spcBef>
              <a:spcAft>
                <a:spcPts val="0"/>
              </a:spcAft>
              <a:buClr>
                <a:srgbClr val="363636"/>
              </a:buClr>
              <a:buSzPts val="1000"/>
              <a:buAutoNum type="arabicPeriod"/>
            </a:pPr>
            <a:r>
              <a:rPr lang="sk" sz="1000">
                <a:solidFill>
                  <a:srgbClr val="363636"/>
                </a:solidFill>
              </a:rPr>
              <a:t>registráciou za športovú organizáciu,</a:t>
            </a:r>
            <a:endParaRPr sz="1000">
              <a:solidFill>
                <a:srgbClr val="363636"/>
              </a:solidFill>
            </a:endParaRPr>
          </a:p>
          <a:p>
            <a:pPr indent="-292100" lvl="1" marL="914400" rtl="0" algn="l">
              <a:lnSpc>
                <a:spcPct val="115000"/>
              </a:lnSpc>
              <a:spcBef>
                <a:spcPts val="0"/>
              </a:spcBef>
              <a:spcAft>
                <a:spcPts val="0"/>
              </a:spcAft>
              <a:buClr>
                <a:srgbClr val="363636"/>
              </a:buClr>
              <a:buSzPts val="1000"/>
              <a:buAutoNum type="arabicPeriod"/>
            </a:pPr>
            <a:r>
              <a:rPr lang="sk" sz="1000">
                <a:solidFill>
                  <a:srgbClr val="363636"/>
                </a:solidFill>
              </a:rPr>
              <a:t>športovou reprezentáciou,</a:t>
            </a:r>
            <a:endParaRPr sz="1000">
              <a:solidFill>
                <a:srgbClr val="363636"/>
              </a:solidFill>
            </a:endParaRPr>
          </a:p>
          <a:p>
            <a:pPr indent="-292100" lvl="1" marL="914400" rtl="0" algn="l">
              <a:lnSpc>
                <a:spcPct val="115000"/>
              </a:lnSpc>
              <a:spcBef>
                <a:spcPts val="0"/>
              </a:spcBef>
              <a:spcAft>
                <a:spcPts val="0"/>
              </a:spcAft>
              <a:buClr>
                <a:srgbClr val="363636"/>
              </a:buClr>
              <a:buSzPts val="1000"/>
              <a:buAutoNum type="arabicPeriod"/>
            </a:pPr>
            <a:r>
              <a:rPr lang="sk" sz="1000">
                <a:solidFill>
                  <a:srgbClr val="363636"/>
                </a:solidFill>
              </a:rPr>
              <a:t>členským vzťahom alebo dobrovoľníckym vzťahom k športovej organizácii,</a:t>
            </a:r>
            <a:endParaRPr sz="1000">
              <a:solidFill>
                <a:srgbClr val="363636"/>
              </a:solidFill>
            </a:endParaRPr>
          </a:p>
          <a:p>
            <a:pPr indent="-292100" lvl="1" marL="914400" rtl="0" algn="l">
              <a:lnSpc>
                <a:spcPct val="115000"/>
              </a:lnSpc>
              <a:spcBef>
                <a:spcPts val="0"/>
              </a:spcBef>
              <a:spcAft>
                <a:spcPts val="0"/>
              </a:spcAft>
              <a:buClr>
                <a:srgbClr val="363636"/>
              </a:buClr>
              <a:buSzPts val="1000"/>
              <a:buAutoNum type="arabicPeriod"/>
            </a:pPr>
            <a:r>
              <a:rPr lang="sk" sz="1000">
                <a:solidFill>
                  <a:srgbClr val="363636"/>
                </a:solidFill>
              </a:rPr>
              <a:t>zmluvným vzťahom so športovou organizáciou, ktorého predmetom je športová činnosť, ak ide o športovca alebo športového odborníka,</a:t>
            </a:r>
            <a:endParaRPr sz="1000">
              <a:solidFill>
                <a:srgbClr val="363636"/>
              </a:solidFill>
            </a:endParaRPr>
          </a:p>
          <a:p>
            <a:pPr indent="-292100" lvl="1" marL="914400" rtl="0" algn="l">
              <a:lnSpc>
                <a:spcPct val="115000"/>
              </a:lnSpc>
              <a:spcBef>
                <a:spcPts val="0"/>
              </a:spcBef>
              <a:spcAft>
                <a:spcPts val="0"/>
              </a:spcAft>
              <a:buClr>
                <a:srgbClr val="363636"/>
              </a:buClr>
              <a:buSzPts val="1000"/>
              <a:buAutoNum type="arabicPeriod"/>
            </a:pPr>
            <a:r>
              <a:rPr lang="sk" sz="1000">
                <a:solidFill>
                  <a:srgbClr val="363636"/>
                </a:solidFill>
              </a:rPr>
              <a:t>účasťou na riadení a správe športovej organizácie,</a:t>
            </a:r>
            <a:endParaRPr sz="1000">
              <a:solidFill>
                <a:srgbClr val="363636"/>
              </a:solidFill>
            </a:endParaRPr>
          </a:p>
          <a:p>
            <a:pPr indent="-292100" lvl="1" marL="914400" rtl="0" algn="l">
              <a:lnSpc>
                <a:spcPct val="115000"/>
              </a:lnSpc>
              <a:spcBef>
                <a:spcPts val="0"/>
              </a:spcBef>
              <a:spcAft>
                <a:spcPts val="0"/>
              </a:spcAft>
              <a:buClr>
                <a:srgbClr val="363636"/>
              </a:buClr>
              <a:buSzPts val="1000"/>
              <a:buAutoNum type="arabicPeriod"/>
            </a:pPr>
            <a:r>
              <a:rPr lang="sk" sz="1000">
                <a:solidFill>
                  <a:srgbClr val="363636"/>
                </a:solidFill>
              </a:rPr>
              <a:t>účasťou na príprave na súťaž a na súťaži ako sprievodný personál športovca alebo družstva,</a:t>
            </a:r>
            <a:endParaRPr sz="1000">
              <a:solidFill>
                <a:srgbClr val="363636"/>
              </a:solidFill>
            </a:endParaRPr>
          </a:p>
          <a:p>
            <a:pPr indent="-292100" lvl="1" marL="914400" rtl="0" algn="l">
              <a:lnSpc>
                <a:spcPct val="115000"/>
              </a:lnSpc>
              <a:spcBef>
                <a:spcPts val="0"/>
              </a:spcBef>
              <a:spcAft>
                <a:spcPts val="0"/>
              </a:spcAft>
              <a:buClr>
                <a:srgbClr val="363636"/>
              </a:buClr>
              <a:buSzPts val="1000"/>
              <a:buAutoNum type="arabicPeriod"/>
            </a:pPr>
            <a:r>
              <a:rPr lang="sk" sz="1000">
                <a:solidFill>
                  <a:srgbClr val="363636"/>
                </a:solidFill>
              </a:rPr>
              <a:t>príslušnosťou k inej športovej organizácii, ktorá je členom športovej organizácie,</a:t>
            </a:r>
            <a:endParaRPr sz="1000">
              <a:solidFill>
                <a:srgbClr val="363636"/>
              </a:solidFill>
            </a:endParaRPr>
          </a:p>
          <a:p>
            <a:pPr indent="0" lvl="0" marL="0" rtl="0" algn="l">
              <a:spcBef>
                <a:spcPts val="100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590da0773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590da0773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3940b3cbd6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940b3cbd6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3940b3cbd6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940b3cbd6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3940b3cbd6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940b3cbd6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3940b3cbd6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940b3cbd6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3940b3cbd6_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3940b3cbd6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3940b3cbd6_2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940b3cbd6_2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3940b3cbd6_2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3940b3cbd6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3940b3cbd6_2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3940b3cbd6_2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3940b3cbd6_2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3940b3cbd6_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1f1855c50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f1855c50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3940b3cbd6_2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3940b3cbd6_2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32f84e538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32f84e538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32f84e5385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32f84e5385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g32f84e5385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32f84e5385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g32f84e5385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32f84e5385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g32f84e5385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32f84e5385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g1d64b0004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1d64b0004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g590da0773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590da0773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g590da07739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590da07739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g590da07739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590da07739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21dff8961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1dff8961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Google Shape;531;g1d64b0004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1d64b0004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Google Shape;538;g590da07739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590da07739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3" name="Shape 543"/>
        <p:cNvGrpSpPr/>
        <p:nvPr/>
      </p:nvGrpSpPr>
      <p:grpSpPr>
        <a:xfrm>
          <a:off x="0" y="0"/>
          <a:ext cx="0" cy="0"/>
          <a:chOff x="0" y="0"/>
          <a:chExt cx="0" cy="0"/>
        </a:xfrm>
      </p:grpSpPr>
      <p:sp>
        <p:nvSpPr>
          <p:cNvPr id="544" name="Google Shape;544;g21dfc804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21dfc804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1000">
                <a:solidFill>
                  <a:srgbClr val="363636"/>
                </a:solidFill>
                <a:highlight>
                  <a:srgbClr val="FFFFFF"/>
                </a:highlight>
              </a:rPr>
              <a:t>§ 50 ods. 1 Zmluvou o sponzorstve v športe sa sponzor zaväzuje poskytnúť priame alebo nepriame peňažné plnenie alebo nepeňažné plnenie (ďalej len „sponzorské“) športovcovi, športovému odborníkovi podľa § 6 ods. 1 písm. a) alebo športovej organizácii, ktorí</a:t>
            </a:r>
            <a:r>
              <a:rPr b="1" lang="sk" sz="1000" u="sng">
                <a:solidFill>
                  <a:srgbClr val="363636"/>
                </a:solidFill>
                <a:highlight>
                  <a:srgbClr val="FFFFFF"/>
                </a:highlight>
              </a:rPr>
              <a:t> sú členmi</a:t>
            </a:r>
            <a:r>
              <a:rPr lang="sk" sz="1000">
                <a:solidFill>
                  <a:srgbClr val="363636"/>
                </a:solidFill>
                <a:highlight>
                  <a:srgbClr val="FFFFFF"/>
                </a:highlight>
              </a:rPr>
              <a:t> národného športového zväzu, národnej športovej organizácie alebo medzinárodnej športovej organizácie (ďalej len „sponzorovaný“)</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0" name="Shape 550"/>
        <p:cNvGrpSpPr/>
        <p:nvPr/>
      </p:nvGrpSpPr>
      <p:grpSpPr>
        <a:xfrm>
          <a:off x="0" y="0"/>
          <a:ext cx="0" cy="0"/>
          <a:chOff x="0" y="0"/>
          <a:chExt cx="0" cy="0"/>
        </a:xfrm>
      </p:grpSpPr>
      <p:sp>
        <p:nvSpPr>
          <p:cNvPr id="551" name="Google Shape;551;g21dfc804e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21dfc804e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g21dfc804e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21dfc804e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Google Shape;565;g2273950a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2273950a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Google Shape;572;g21dfc804e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21dfc804e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Google Shape;579;g21e09adc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21e09adc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Google Shape;586;g1f1855c50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1f1855c50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Google Shape;593;g590da07739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590da07739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21dff8961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1dff8961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Google Shape;599;g379c7beed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379c7beed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Google Shape;606;g392e6e08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392e6e08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Google Shape;613;g590da0773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590da0773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Google Shape;619;g590da07739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590da07739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Google Shape;625;g391bc5d9b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391bc5d9b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Google Shape;632;g391bc5d9be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391bc5d9be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8" name="Shape 638"/>
        <p:cNvGrpSpPr/>
        <p:nvPr/>
      </p:nvGrpSpPr>
      <p:grpSpPr>
        <a:xfrm>
          <a:off x="0" y="0"/>
          <a:ext cx="0" cy="0"/>
          <a:chOff x="0" y="0"/>
          <a:chExt cx="0" cy="0"/>
        </a:xfrm>
      </p:grpSpPr>
      <p:sp>
        <p:nvSpPr>
          <p:cNvPr id="639" name="Google Shape;639;g391bc5d9be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391bc5d9be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5" name="Shape 645"/>
        <p:cNvGrpSpPr/>
        <p:nvPr/>
      </p:nvGrpSpPr>
      <p:grpSpPr>
        <a:xfrm>
          <a:off x="0" y="0"/>
          <a:ext cx="0" cy="0"/>
          <a:chOff x="0" y="0"/>
          <a:chExt cx="0" cy="0"/>
        </a:xfrm>
      </p:grpSpPr>
      <p:sp>
        <p:nvSpPr>
          <p:cNvPr id="646" name="Google Shape;646;g391bc5d9be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391bc5d9be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2" name="Shape 652"/>
        <p:cNvGrpSpPr/>
        <p:nvPr/>
      </p:nvGrpSpPr>
      <p:grpSpPr>
        <a:xfrm>
          <a:off x="0" y="0"/>
          <a:ext cx="0" cy="0"/>
          <a:chOff x="0" y="0"/>
          <a:chExt cx="0" cy="0"/>
        </a:xfrm>
      </p:grpSpPr>
      <p:sp>
        <p:nvSpPr>
          <p:cNvPr id="653" name="Google Shape;653;g391bc5d9be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391bc5d9be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9" name="Shape 659"/>
        <p:cNvGrpSpPr/>
        <p:nvPr/>
      </p:nvGrpSpPr>
      <p:grpSpPr>
        <a:xfrm>
          <a:off x="0" y="0"/>
          <a:ext cx="0" cy="0"/>
          <a:chOff x="0" y="0"/>
          <a:chExt cx="0" cy="0"/>
        </a:xfrm>
      </p:grpSpPr>
      <p:sp>
        <p:nvSpPr>
          <p:cNvPr id="660" name="Google Shape;660;g391bc5d9be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391bc5d9be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232d0eba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32d0eba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Google Shape;667;g391bc5d9be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391bc5d9be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3" name="Shape 673"/>
        <p:cNvGrpSpPr/>
        <p:nvPr/>
      </p:nvGrpSpPr>
      <p:grpSpPr>
        <a:xfrm>
          <a:off x="0" y="0"/>
          <a:ext cx="0" cy="0"/>
          <a:chOff x="0" y="0"/>
          <a:chExt cx="0" cy="0"/>
        </a:xfrm>
      </p:grpSpPr>
      <p:sp>
        <p:nvSpPr>
          <p:cNvPr id="674" name="Google Shape;674;g590da07739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5" name="Google Shape;675;g590da07739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9" name="Shape 679"/>
        <p:cNvGrpSpPr/>
        <p:nvPr/>
      </p:nvGrpSpPr>
      <p:grpSpPr>
        <a:xfrm>
          <a:off x="0" y="0"/>
          <a:ext cx="0" cy="0"/>
          <a:chOff x="0" y="0"/>
          <a:chExt cx="0" cy="0"/>
        </a:xfrm>
      </p:grpSpPr>
      <p:sp>
        <p:nvSpPr>
          <p:cNvPr id="680" name="Google Shape;680;g590da07739_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g590da07739_8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5" name="Shape 685"/>
        <p:cNvGrpSpPr/>
        <p:nvPr/>
      </p:nvGrpSpPr>
      <p:grpSpPr>
        <a:xfrm>
          <a:off x="0" y="0"/>
          <a:ext cx="0" cy="0"/>
          <a:chOff x="0" y="0"/>
          <a:chExt cx="0" cy="0"/>
        </a:xfrm>
      </p:grpSpPr>
      <p:sp>
        <p:nvSpPr>
          <p:cNvPr id="686" name="Google Shape;686;g590da07739_8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g590da07739_8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1" name="Shape 691"/>
        <p:cNvGrpSpPr/>
        <p:nvPr/>
      </p:nvGrpSpPr>
      <p:grpSpPr>
        <a:xfrm>
          <a:off x="0" y="0"/>
          <a:ext cx="0" cy="0"/>
          <a:chOff x="0" y="0"/>
          <a:chExt cx="0" cy="0"/>
        </a:xfrm>
      </p:grpSpPr>
      <p:sp>
        <p:nvSpPr>
          <p:cNvPr id="692" name="Google Shape;692;g590da07739_8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g590da07739_8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7" name="Shape 697"/>
        <p:cNvGrpSpPr/>
        <p:nvPr/>
      </p:nvGrpSpPr>
      <p:grpSpPr>
        <a:xfrm>
          <a:off x="0" y="0"/>
          <a:ext cx="0" cy="0"/>
          <a:chOff x="0" y="0"/>
          <a:chExt cx="0" cy="0"/>
        </a:xfrm>
      </p:grpSpPr>
      <p:sp>
        <p:nvSpPr>
          <p:cNvPr id="698" name="Google Shape;698;g590da07739_8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g590da07739_8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3" name="Shape 703"/>
        <p:cNvGrpSpPr/>
        <p:nvPr/>
      </p:nvGrpSpPr>
      <p:grpSpPr>
        <a:xfrm>
          <a:off x="0" y="0"/>
          <a:ext cx="0" cy="0"/>
          <a:chOff x="0" y="0"/>
          <a:chExt cx="0" cy="0"/>
        </a:xfrm>
      </p:grpSpPr>
      <p:sp>
        <p:nvSpPr>
          <p:cNvPr id="704" name="Google Shape;704;g590da07739_8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g590da07739_8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8" name="Shape 708"/>
        <p:cNvGrpSpPr/>
        <p:nvPr/>
      </p:nvGrpSpPr>
      <p:grpSpPr>
        <a:xfrm>
          <a:off x="0" y="0"/>
          <a:ext cx="0" cy="0"/>
          <a:chOff x="0" y="0"/>
          <a:chExt cx="0" cy="0"/>
        </a:xfrm>
      </p:grpSpPr>
      <p:sp>
        <p:nvSpPr>
          <p:cNvPr id="709" name="Google Shape;709;g590da07739_8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g590da07739_8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4" name="Shape 714"/>
        <p:cNvGrpSpPr/>
        <p:nvPr/>
      </p:nvGrpSpPr>
      <p:grpSpPr>
        <a:xfrm>
          <a:off x="0" y="0"/>
          <a:ext cx="0" cy="0"/>
          <a:chOff x="0" y="0"/>
          <a:chExt cx="0" cy="0"/>
        </a:xfrm>
      </p:grpSpPr>
      <p:sp>
        <p:nvSpPr>
          <p:cNvPr id="715" name="Google Shape;715;g590da07739_8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g590da07739_8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0" name="Shape 720"/>
        <p:cNvGrpSpPr/>
        <p:nvPr/>
      </p:nvGrpSpPr>
      <p:grpSpPr>
        <a:xfrm>
          <a:off x="0" y="0"/>
          <a:ext cx="0" cy="0"/>
          <a:chOff x="0" y="0"/>
          <a:chExt cx="0" cy="0"/>
        </a:xfrm>
      </p:grpSpPr>
      <p:sp>
        <p:nvSpPr>
          <p:cNvPr id="721" name="Google Shape;721;g590da07739_8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g590da07739_8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21dff8961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1dff8961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6" name="Shape 726"/>
        <p:cNvGrpSpPr/>
        <p:nvPr/>
      </p:nvGrpSpPr>
      <p:grpSpPr>
        <a:xfrm>
          <a:off x="0" y="0"/>
          <a:ext cx="0" cy="0"/>
          <a:chOff x="0" y="0"/>
          <a:chExt cx="0" cy="0"/>
        </a:xfrm>
      </p:grpSpPr>
      <p:sp>
        <p:nvSpPr>
          <p:cNvPr id="727" name="Google Shape;727;g590da07739_8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g590da07739_8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2" name="Shape 732"/>
        <p:cNvGrpSpPr/>
        <p:nvPr/>
      </p:nvGrpSpPr>
      <p:grpSpPr>
        <a:xfrm>
          <a:off x="0" y="0"/>
          <a:ext cx="0" cy="0"/>
          <a:chOff x="0" y="0"/>
          <a:chExt cx="0" cy="0"/>
        </a:xfrm>
      </p:grpSpPr>
      <p:sp>
        <p:nvSpPr>
          <p:cNvPr id="733" name="Google Shape;733;g590da07739_8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g590da07739_8_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8" name="Shape 738"/>
        <p:cNvGrpSpPr/>
        <p:nvPr/>
      </p:nvGrpSpPr>
      <p:grpSpPr>
        <a:xfrm>
          <a:off x="0" y="0"/>
          <a:ext cx="0" cy="0"/>
          <a:chOff x="0" y="0"/>
          <a:chExt cx="0" cy="0"/>
        </a:xfrm>
      </p:grpSpPr>
      <p:sp>
        <p:nvSpPr>
          <p:cNvPr id="739" name="Google Shape;739;g590da07739_8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g590da07739_8_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4" name="Shape 744"/>
        <p:cNvGrpSpPr/>
        <p:nvPr/>
      </p:nvGrpSpPr>
      <p:grpSpPr>
        <a:xfrm>
          <a:off x="0" y="0"/>
          <a:ext cx="0" cy="0"/>
          <a:chOff x="0" y="0"/>
          <a:chExt cx="0" cy="0"/>
        </a:xfrm>
      </p:grpSpPr>
      <p:sp>
        <p:nvSpPr>
          <p:cNvPr id="745" name="Google Shape;745;g590da07739_8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g590da07739_8_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g590da07739_8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g590da07739_8_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g590da07739_8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g590da07739_8_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2" name="Shape 762"/>
        <p:cNvGrpSpPr/>
        <p:nvPr/>
      </p:nvGrpSpPr>
      <p:grpSpPr>
        <a:xfrm>
          <a:off x="0" y="0"/>
          <a:ext cx="0" cy="0"/>
          <a:chOff x="0" y="0"/>
          <a:chExt cx="0" cy="0"/>
        </a:xfrm>
      </p:grpSpPr>
      <p:sp>
        <p:nvSpPr>
          <p:cNvPr id="763" name="Google Shape;763;g590da07739_8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g590da07739_8_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8" name="Shape 768"/>
        <p:cNvGrpSpPr/>
        <p:nvPr/>
      </p:nvGrpSpPr>
      <p:grpSpPr>
        <a:xfrm>
          <a:off x="0" y="0"/>
          <a:ext cx="0" cy="0"/>
          <a:chOff x="0" y="0"/>
          <a:chExt cx="0" cy="0"/>
        </a:xfrm>
      </p:grpSpPr>
      <p:sp>
        <p:nvSpPr>
          <p:cNvPr id="769" name="Google Shape;769;g590da07739_8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g590da07739_8_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4" name="Shape 774"/>
        <p:cNvGrpSpPr/>
        <p:nvPr/>
      </p:nvGrpSpPr>
      <p:grpSpPr>
        <a:xfrm>
          <a:off x="0" y="0"/>
          <a:ext cx="0" cy="0"/>
          <a:chOff x="0" y="0"/>
          <a:chExt cx="0" cy="0"/>
        </a:xfrm>
      </p:grpSpPr>
      <p:sp>
        <p:nvSpPr>
          <p:cNvPr id="775" name="Google Shape;775;g590da07739_8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g590da07739_8_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0" name="Shape 780"/>
        <p:cNvGrpSpPr/>
        <p:nvPr/>
      </p:nvGrpSpPr>
      <p:grpSpPr>
        <a:xfrm>
          <a:off x="0" y="0"/>
          <a:ext cx="0" cy="0"/>
          <a:chOff x="0" y="0"/>
          <a:chExt cx="0" cy="0"/>
        </a:xfrm>
      </p:grpSpPr>
      <p:sp>
        <p:nvSpPr>
          <p:cNvPr id="781" name="Google Shape;781;g590da07739_8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g590da07739_8_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Úvodná snímka"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8" name="Google Shape;58;p14"/>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59" name="Google Shape;59;p1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1" name="Google Shape;61;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dpis a obsah"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4" name="Google Shape;64;p15"/>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5" name="Google Shape;65;p1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p1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7" name="Google Shape;67;p1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Zvislý nadpis a text" type="vertTitleAndTx">
  <p:cSld name="VERTICAL_TITLE_AND_VERTICAL_TEXT">
    <p:spTree>
      <p:nvGrpSpPr>
        <p:cNvPr id="68" name="Shape 68"/>
        <p:cNvGrpSpPr/>
        <p:nvPr/>
      </p:nvGrpSpPr>
      <p:grpSpPr>
        <a:xfrm>
          <a:off x="0" y="0"/>
          <a:ext cx="0" cy="0"/>
          <a:chOff x="0" y="0"/>
          <a:chExt cx="0" cy="0"/>
        </a:xfrm>
      </p:grpSpPr>
      <p:sp>
        <p:nvSpPr>
          <p:cNvPr id="69" name="Google Shape;69;p16"/>
          <p:cNvSpPr txBox="1"/>
          <p:nvPr>
            <p:ph type="title"/>
          </p:nvPr>
        </p:nvSpPr>
        <p:spPr>
          <a:xfrm rot="5400000">
            <a:off x="5463750" y="1371628"/>
            <a:ext cx="4388700" cy="20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0" name="Google Shape;70;p16"/>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1" name="Google Shape;71;p1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2" name="Google Shape;72;p1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3" name="Google Shape;73;p1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dpis a zvislý text" type="vertTx">
  <p:cSld name="VERTICAL_TEXT">
    <p:spTree>
      <p:nvGrpSpPr>
        <p:cNvPr id="74" name="Shape 74"/>
        <p:cNvGrpSpPr/>
        <p:nvPr/>
      </p:nvGrpSpPr>
      <p:grpSpPr>
        <a:xfrm>
          <a:off x="0" y="0"/>
          <a:ext cx="0" cy="0"/>
          <a:chOff x="0" y="0"/>
          <a:chExt cx="0" cy="0"/>
        </a:xfrm>
      </p:grpSpPr>
      <p:sp>
        <p:nvSpPr>
          <p:cNvPr id="75" name="Google Shape;75;p1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76" name="Google Shape;76;p17"/>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7" name="Google Shape;77;p1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1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9" name="Google Shape;79;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rázok s popisom" type="picTx">
  <p:cSld name="PICTURE_WITH_CAPTION_TEXT">
    <p:spTree>
      <p:nvGrpSpPr>
        <p:cNvPr id="80" name="Shape 80"/>
        <p:cNvGrpSpPr/>
        <p:nvPr/>
      </p:nvGrpSpPr>
      <p:grpSpPr>
        <a:xfrm>
          <a:off x="0" y="0"/>
          <a:ext cx="0" cy="0"/>
          <a:chOff x="0" y="0"/>
          <a:chExt cx="0" cy="0"/>
        </a:xfrm>
      </p:grpSpPr>
      <p:sp>
        <p:nvSpPr>
          <p:cNvPr id="81" name="Google Shape;81;p18"/>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2" name="Google Shape;82;p18"/>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3" name="Google Shape;83;p18"/>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84" name="Google Shape;84;p1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1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6" name="Google Shape;86;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sah s popisom" type="objTx">
  <p:cSld name="OBJECT_WITH_CAPTION_TEXT">
    <p:spTree>
      <p:nvGrpSpPr>
        <p:cNvPr id="87" name="Shape 87"/>
        <p:cNvGrpSpPr/>
        <p:nvPr/>
      </p:nvGrpSpPr>
      <p:grpSpPr>
        <a:xfrm>
          <a:off x="0" y="0"/>
          <a:ext cx="0" cy="0"/>
          <a:chOff x="0" y="0"/>
          <a:chExt cx="0" cy="0"/>
        </a:xfrm>
      </p:grpSpPr>
      <p:sp>
        <p:nvSpPr>
          <p:cNvPr id="88" name="Google Shape;88;p19"/>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9" name="Google Shape;89;p19"/>
          <p:cNvSpPr txBox="1"/>
          <p:nvPr>
            <p:ph idx="1" type="body"/>
          </p:nvPr>
        </p:nvSpPr>
        <p:spPr>
          <a:xfrm>
            <a:off x="3575050" y="204788"/>
            <a:ext cx="5111700" cy="4389600"/>
          </a:xfrm>
          <a:prstGeom prst="rect">
            <a:avLst/>
          </a:prstGeom>
          <a:noFill/>
          <a:ln>
            <a:noFill/>
          </a:ln>
        </p:spPr>
        <p:txBody>
          <a:bodyPr anchorCtr="0" anchor="t" bIns="45700" lIns="91425" spcFirstLastPara="1" rIns="91425" wrap="square" tIns="45700"/>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90" name="Google Shape;90;p19"/>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91" name="Google Shape;91;p1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p1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 name="Google Shape;93;p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ázdna" type="blank">
  <p:cSld name="BLANK">
    <p:spTree>
      <p:nvGrpSpPr>
        <p:cNvPr id="94" name="Shape 94"/>
        <p:cNvGrpSpPr/>
        <p:nvPr/>
      </p:nvGrpSpPr>
      <p:grpSpPr>
        <a:xfrm>
          <a:off x="0" y="0"/>
          <a:ext cx="0" cy="0"/>
          <a:chOff x="0" y="0"/>
          <a:chExt cx="0" cy="0"/>
        </a:xfrm>
      </p:grpSpPr>
      <p:sp>
        <p:nvSpPr>
          <p:cNvPr id="95" name="Google Shape;95;p2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p2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7" name="Google Shape;97;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n nadpis" type="titleOnly">
  <p:cSld name="TITLE_ONLY">
    <p:spTree>
      <p:nvGrpSpPr>
        <p:cNvPr id="98" name="Shape 98"/>
        <p:cNvGrpSpPr/>
        <p:nvPr/>
      </p:nvGrpSpPr>
      <p:grpSpPr>
        <a:xfrm>
          <a:off x="0" y="0"/>
          <a:ext cx="0" cy="0"/>
          <a:chOff x="0" y="0"/>
          <a:chExt cx="0" cy="0"/>
        </a:xfrm>
      </p:grpSpPr>
      <p:sp>
        <p:nvSpPr>
          <p:cNvPr id="99" name="Google Shape;99;p2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0" name="Google Shape;100;p2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 name="Google Shape;101;p2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p2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ovnanie" type="twoTxTwoObj">
  <p:cSld name="TWO_OBJECTS_WITH_TEXT">
    <p:spTree>
      <p:nvGrpSpPr>
        <p:cNvPr id="103" name="Shape 103"/>
        <p:cNvGrpSpPr/>
        <p:nvPr/>
      </p:nvGrpSpPr>
      <p:grpSpPr>
        <a:xfrm>
          <a:off x="0" y="0"/>
          <a:ext cx="0" cy="0"/>
          <a:chOff x="0" y="0"/>
          <a:chExt cx="0" cy="0"/>
        </a:xfrm>
      </p:grpSpPr>
      <p:sp>
        <p:nvSpPr>
          <p:cNvPr id="104" name="Google Shape;104;p2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5" name="Google Shape;105;p22"/>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06" name="Google Shape;106;p22"/>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07" name="Google Shape;107;p22"/>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08" name="Google Shape;108;p22"/>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09" name="Google Shape;109;p2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p2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p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va obsahy" type="twoObj">
  <p:cSld name="TWO_OBJECTS">
    <p:spTree>
      <p:nvGrpSpPr>
        <p:cNvPr id="112" name="Shape 112"/>
        <p:cNvGrpSpPr/>
        <p:nvPr/>
      </p:nvGrpSpPr>
      <p:grpSpPr>
        <a:xfrm>
          <a:off x="0" y="0"/>
          <a:ext cx="0" cy="0"/>
          <a:chOff x="0" y="0"/>
          <a:chExt cx="0" cy="0"/>
        </a:xfrm>
      </p:grpSpPr>
      <p:sp>
        <p:nvSpPr>
          <p:cNvPr id="113" name="Google Shape;113;p2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4" name="Google Shape;114;p23"/>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5" name="Google Shape;115;p23"/>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6" name="Google Shape;116;p2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2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lavička sekcie" type="secHead">
  <p:cSld name="SECTION_HEADER">
    <p:spTree>
      <p:nvGrpSpPr>
        <p:cNvPr id="119" name="Shape 119"/>
        <p:cNvGrpSpPr/>
        <p:nvPr/>
      </p:nvGrpSpPr>
      <p:grpSpPr>
        <a:xfrm>
          <a:off x="0" y="0"/>
          <a:ext cx="0" cy="0"/>
          <a:chOff x="0" y="0"/>
          <a:chExt cx="0" cy="0"/>
        </a:xfrm>
      </p:grpSpPr>
      <p:sp>
        <p:nvSpPr>
          <p:cNvPr id="120" name="Google Shape;120;p24"/>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lstStyle>
            <a:lvl1pPr lvl="0" rtl="0" algn="l">
              <a:spcBef>
                <a:spcPts val="0"/>
              </a:spcBef>
              <a:spcAft>
                <a:spcPts val="0"/>
              </a:spcAft>
              <a:buSzPts val="1400"/>
              <a:buNone/>
              <a:defRPr b="1" sz="4000" cap="none"/>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1" name="Google Shape;121;p24"/>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122" name="Google Shape;122;p2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2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jpg"/><Relationship Id="rId6" Type="http://schemas.openxmlformats.org/officeDocument/2006/relationships/image" Target="../media/image3.png"/><Relationship Id="rId7" Type="http://schemas.openxmlformats.org/officeDocument/2006/relationships/image" Target="../media/image2.jp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hyperlink" Target="http://www.ucps.sk/Povinnost_zapisu_statutarnych_zastupcov_sportovych_klubov_do_registra_mimovladnych_neziskovych_organizacii_na_MV_SR" TargetMode="External"/><Relationship Id="rId4" Type="http://schemas.openxmlformats.org/officeDocument/2006/relationships/hyperlink" Target="http://www.ucps.sk/Povinnost_zapisu_statutarnych_zastupcov_sportovych_klubov_do_registra_mimovladnych_neziskovych_organizacii_na_MV_SR" TargetMode="External"/><Relationship Id="rId5" Type="http://schemas.openxmlformats.org/officeDocument/2006/relationships/hyperlink" Target="http://www.ucps.sk/Povinnost_zapisu_statutarnych_zastupcov_sportovych_klubov_do_registra_mimovladnych_neziskovych_organizacii_na_MV_S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slov-lex.sk/pravne-predpisy/SK/ZZ/2015/440/20160101#paragraf-19" TargetMode="External"/><Relationship Id="rId4" Type="http://schemas.openxmlformats.org/officeDocument/2006/relationships/hyperlink" Target="https://www.slov-lex.sk/pravne-predpisy/SK/ZZ/2015/440/20160101#paragraf-35" TargetMode="External"/><Relationship Id="rId9" Type="http://schemas.openxmlformats.org/officeDocument/2006/relationships/hyperlink" Target="https://www.slov-lex.sk/pravne-predpisy/SK/ZZ/2015/440/20170101#paragraf-8.odsek-4" TargetMode="External"/><Relationship Id="rId5" Type="http://schemas.openxmlformats.org/officeDocument/2006/relationships/hyperlink" Target="https://www.slov-lex.sk/pravne-predpisy/SK/ZZ/2015/440/20160101#paragraf-39" TargetMode="External"/><Relationship Id="rId6" Type="http://schemas.openxmlformats.org/officeDocument/2006/relationships/hyperlink" Target="https://www.slov-lex.sk/pravne-predpisy/SK/ZZ/2015/440/20160101#paragraf-43" TargetMode="External"/><Relationship Id="rId7" Type="http://schemas.openxmlformats.org/officeDocument/2006/relationships/hyperlink" Target="https://www.slov-lex.sk/pravne-predpisy/SK/ZZ/2015/440/20160101#paragraf-47" TargetMode="External"/><Relationship Id="rId8" Type="http://schemas.openxmlformats.org/officeDocument/2006/relationships/hyperlink" Target="https://www.slov-lex.sk/pravne-predpisy/SK/ZZ/2015/440/20160101#paragraf-48"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 Id="rId3" Type="http://schemas.openxmlformats.org/officeDocument/2006/relationships/hyperlink" Target="mailto:sport.ucps@gmail.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lov-lex.sk/pravne-predpisy/SK/ZZ/2015/440/20170101#paragraf-17.odsek-2" TargetMode="External"/><Relationship Id="rId4" Type="http://schemas.openxmlformats.org/officeDocument/2006/relationships/hyperlink" Target="https://www.slov-lex.sk/pravne-predpisy/SK/ZZ/2015/440/20170101#paragraf-35" TargetMode="External"/><Relationship Id="rId9" Type="http://schemas.openxmlformats.org/officeDocument/2006/relationships/hyperlink" Target="http://www.ucps.sk/dohlad_nad_dodrziavanim_zakonov_v_sportovych_sutaziach_jaroslav_collak" TargetMode="External"/><Relationship Id="rId5" Type="http://schemas.openxmlformats.org/officeDocument/2006/relationships/hyperlink" Target="https://www.slov-lex.sk/pravne-predpisy/SK/ZZ/2015/440/20170101#paragraf-39" TargetMode="External"/><Relationship Id="rId6" Type="http://schemas.openxmlformats.org/officeDocument/2006/relationships/hyperlink" Target="https://www.slov-lex.sk/pravne-predpisy/SK/ZZ/2015/440/20170101#paragraf-43" TargetMode="External"/><Relationship Id="rId7" Type="http://schemas.openxmlformats.org/officeDocument/2006/relationships/hyperlink" Target="https://www.slov-lex.sk/pravne-predpisy/SK/ZZ/2015/440/20170101#paragraf-47" TargetMode="External"/><Relationship Id="rId8" Type="http://schemas.openxmlformats.org/officeDocument/2006/relationships/hyperlink" Target="https://www.slov-lex.sk/pravne-predpisy/SK/ZZ/2015/440/20170101#paragraf-4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ucps.sk" TargetMode="External"/><Relationship Id="rId4" Type="http://schemas.openxmlformats.org/officeDocument/2006/relationships/hyperlink" Target="http://www.ucps.sk/vzory_formulare_pracovne_nastroje_k_implementacii_zakona_o_sporte_do_praxe" TargetMode="External"/><Relationship Id="rId5" Type="http://schemas.openxmlformats.org/officeDocument/2006/relationships/hyperlink" Target="http://www.ucps.sk/zmluvne_typy_podla_noveho_zakona_o_sporte_idea_konceptu_jaroslav_colla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slov-lex.sk/pravne-predpisy/SK/ZZ/2005/300/20170101#paragraf-21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0" Type="http://schemas.openxmlformats.org/officeDocument/2006/relationships/hyperlink" Target="http://www.ucps.sk/FAQ_sponzorstvo" TargetMode="External"/><Relationship Id="rId22" Type="http://schemas.openxmlformats.org/officeDocument/2006/relationships/hyperlink" Target="http://www.ucps.sk/zmluva_o_sponzorstve_v_sporte_jaroslav_collak" TargetMode="External"/><Relationship Id="rId21" Type="http://schemas.openxmlformats.org/officeDocument/2006/relationships/hyperlink" Target="http://www.ucps.sk/zmluva_o_sponzorstve_v_sporte_jaroslav_collak" TargetMode="External"/><Relationship Id="rId24" Type="http://schemas.openxmlformats.org/officeDocument/2006/relationships/hyperlink" Target="https://docs.google.com/presentation/d/1K1nv_hk7Lg0ot-6wLvk1aWCkUEI8fxH8_vuXRx1a4R0/edit?usp=sharing" TargetMode="External"/><Relationship Id="rId23" Type="http://schemas.openxmlformats.org/officeDocument/2006/relationships/hyperlink" Target="https://docs.google.com/presentation/d/1K1nv_hk7Lg0ot-6wLvk1aWCkUEI8fxH8_vuXRx1a4R0/edit?usp=sharing"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ucps.sk/Co_prinasa_zakon_o_sporte_pre_sportovcov" TargetMode="External"/><Relationship Id="rId4" Type="http://schemas.openxmlformats.org/officeDocument/2006/relationships/hyperlink" Target="http://www.ucps.sk/Co_prinasa_zakon_o_sporte_pre_sportovcov" TargetMode="External"/><Relationship Id="rId9" Type="http://schemas.openxmlformats.org/officeDocument/2006/relationships/hyperlink" Target="https://docs.google.com/presentation/d/1I_uQHqdGYJJFv8aO34qQDQFRQmY35kQd-O2Tk9azqrM/edit?usp=sharing" TargetMode="External"/><Relationship Id="rId26" Type="http://schemas.openxmlformats.org/officeDocument/2006/relationships/hyperlink" Target="https://docs.google.com/presentation/d/1UXN373VDv5LAsrRjXIT3OtiI5rOBU4CJGYkctsYjvXI/edit?usp=sharing" TargetMode="External"/><Relationship Id="rId25" Type="http://schemas.openxmlformats.org/officeDocument/2006/relationships/hyperlink" Target="https://docs.google.com/presentation/d/1UXN373VDv5LAsrRjXIT3OtiI5rOBU4CJGYkctsYjvXI/edit?usp=sharing" TargetMode="External"/><Relationship Id="rId28" Type="http://schemas.openxmlformats.org/officeDocument/2006/relationships/hyperlink" Target="http://www.ucps.sk/Co_je_lepsie_pre_sport_i_spolocnost_zmluva_o_reklame_alebo_sponzorska_zmluva" TargetMode="External"/><Relationship Id="rId27" Type="http://schemas.openxmlformats.org/officeDocument/2006/relationships/hyperlink" Target="http://www.ucps.sk/Co_je_lepsie_pre_sport_i_spolocnost_zmluva_o_reklame_alebo_sponzorska_zmluva" TargetMode="External"/><Relationship Id="rId5" Type="http://schemas.openxmlformats.org/officeDocument/2006/relationships/hyperlink" Target="http://www.ucps.sk/FAQ_sportovec_a_klub" TargetMode="External"/><Relationship Id="rId6" Type="http://schemas.openxmlformats.org/officeDocument/2006/relationships/hyperlink" Target="http://www.ucps.sk/FAQ_sportovec_a_klub" TargetMode="External"/><Relationship Id="rId29" Type="http://schemas.openxmlformats.org/officeDocument/2006/relationships/hyperlink" Target="http://www.ucps.sk/vzory_formulare_pracovne_nastroje_k_implementacii_zakona_o_sporte_do_praxe" TargetMode="External"/><Relationship Id="rId7" Type="http://schemas.openxmlformats.org/officeDocument/2006/relationships/hyperlink" Target="http://www.ucps.sk/FAQ_sportovi_odbornici" TargetMode="External"/><Relationship Id="rId8" Type="http://schemas.openxmlformats.org/officeDocument/2006/relationships/hyperlink" Target="https://docs.google.com/presentation/d/10ET7TWR7HbYAl8BUauLSd0qhc853-pIaOmx0JES89qk/edit?usp=sharing" TargetMode="External"/><Relationship Id="rId31" Type="http://schemas.openxmlformats.org/officeDocument/2006/relationships/hyperlink" Target="http://www.ucps.sk/uplne_znenie_zakona_440_2015_Z_z_o_sporte_s_novelou" TargetMode="External"/><Relationship Id="rId30" Type="http://schemas.openxmlformats.org/officeDocument/2006/relationships/hyperlink" Target="http://www.ucps.sk/vzory_formulare_pracovne_nastroje_k_implementacii_zakona_o_sporte_do_praxe" TargetMode="External"/><Relationship Id="rId11" Type="http://schemas.openxmlformats.org/officeDocument/2006/relationships/hyperlink" Target="http://www.ucps.sk/FAQ_dane_odvody_uctovnictvo" TargetMode="External"/><Relationship Id="rId10" Type="http://schemas.openxmlformats.org/officeDocument/2006/relationships/hyperlink" Target="https://docs.google.com/presentation/d/1I_uQHqdGYJJFv8aO34qQDQFRQmY35kQd-O2Tk9azqrM/edit?usp=sharing" TargetMode="External"/><Relationship Id="rId32" Type="http://schemas.openxmlformats.org/officeDocument/2006/relationships/hyperlink" Target="http://www.ucps.sk/uplne_znenie_zakona_440_2015_Z_z_o_sporte_s_novelou" TargetMode="External"/><Relationship Id="rId13" Type="http://schemas.openxmlformats.org/officeDocument/2006/relationships/hyperlink" Target="http://www.ucps.sk/FAQ_dobrovolnictvo_v_sporte" TargetMode="External"/><Relationship Id="rId12" Type="http://schemas.openxmlformats.org/officeDocument/2006/relationships/hyperlink" Target="http://www.ucps.sk/FAQ_dane_odvody_uctovnictvo" TargetMode="External"/><Relationship Id="rId15" Type="http://schemas.openxmlformats.org/officeDocument/2006/relationships/hyperlink" Target="http://www.ucps.sk/zmluva_o_vkone_dobrovolnickej_cinnosti_jaroslav_collak" TargetMode="External"/><Relationship Id="rId14" Type="http://schemas.openxmlformats.org/officeDocument/2006/relationships/hyperlink" Target="http://www.ucps.sk/FAQ_dobrovolnictvo_v_sporte" TargetMode="External"/><Relationship Id="rId17" Type="http://schemas.openxmlformats.org/officeDocument/2006/relationships/hyperlink" Target="https://docs.google.com/presentation/d/1fnXRbwHeBPF_b6Fsa1WWty6tQqV9amdBscNzsRiSEyc/edit?usp=sharing" TargetMode="External"/><Relationship Id="rId16" Type="http://schemas.openxmlformats.org/officeDocument/2006/relationships/hyperlink" Target="http://www.ucps.sk/zmluva_o_vkone_dobrovolnickej_cinnosti_jaroslav_collak" TargetMode="External"/><Relationship Id="rId19" Type="http://schemas.openxmlformats.org/officeDocument/2006/relationships/hyperlink" Target="http://www.ucps.sk/FAQ_sponzorstvo" TargetMode="External"/><Relationship Id="rId18" Type="http://schemas.openxmlformats.org/officeDocument/2006/relationships/hyperlink" Target="https://docs.google.com/presentation/d/1fnXRbwHeBPF_b6Fsa1WWty6tQqV9amdBscNzsRiSEyc/edit?usp=shari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mailto:xxx@gmail.co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hyperlink" Target="https://www.minedu.sk/metodicke-usmernenie-c-112016-k-uplatnovaniu-50-ods-4-pism-a-a-51-ods-1-a-4-zakona-c-4402015-z-z-o-sporte-a-o-zmene-a-doplneni-niektorych-zakonov/"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hyperlink" Target="http://www.ucps.sk/FAQ_charitativna_reklama"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hyperlink" Target="http://www.ucps.sk/FAQ_charitativna_reklama"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slov-lex.sk/pravne-predpisy/SK/ZZ/2005/82/20180101#predpis.clanok-1.skupinaParagrafov-postih_za_porusenie_zakazu_nelegalnej_prace_a_nelegalneho_zamestnavania" TargetMode="External"/><Relationship Id="rId4" Type="http://schemas.openxmlformats.org/officeDocument/2006/relationships/hyperlink" Target="http://www.ucps.sk/sportovy_klub_zmluva_o_profesionalnom_vykonavani_sportu_szco_nelegalne_zamestnavanie_sposobilost_prijimatela_verejnych_prostriedkov_jaroslav_collak"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8" name="Shape 128"/>
        <p:cNvGrpSpPr/>
        <p:nvPr/>
      </p:nvGrpSpPr>
      <p:grpSpPr>
        <a:xfrm>
          <a:off x="0" y="0"/>
          <a:ext cx="0" cy="0"/>
          <a:chOff x="0" y="0"/>
          <a:chExt cx="0" cy="0"/>
        </a:xfrm>
      </p:grpSpPr>
      <p:sp>
        <p:nvSpPr>
          <p:cNvPr id="129" name="Google Shape;129;p25"/>
          <p:cNvSpPr txBox="1"/>
          <p:nvPr>
            <p:ph type="ctrTitle"/>
          </p:nvPr>
        </p:nvSpPr>
        <p:spPr>
          <a:xfrm>
            <a:off x="311700" y="1662475"/>
            <a:ext cx="8520600" cy="92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b="1" sz="3000"/>
          </a:p>
          <a:p>
            <a:pPr indent="0" lvl="0" marL="0" rtl="0" algn="l">
              <a:spcBef>
                <a:spcPts val="0"/>
              </a:spcBef>
              <a:spcAft>
                <a:spcPts val="0"/>
              </a:spcAft>
              <a:buNone/>
            </a:pPr>
            <a:r>
              <a:t/>
            </a:r>
            <a:endParaRPr b="1" sz="3000"/>
          </a:p>
          <a:p>
            <a:pPr indent="0" lvl="0" marL="0" rtl="0" algn="ctr">
              <a:spcBef>
                <a:spcPts val="0"/>
              </a:spcBef>
              <a:spcAft>
                <a:spcPts val="0"/>
              </a:spcAft>
              <a:buNone/>
            </a:pPr>
            <a:r>
              <a:rPr b="1" lang="sk" sz="3000"/>
              <a:t>Zmluvné vzťahy v športe </a:t>
            </a:r>
            <a:endParaRPr b="1" sz="3000"/>
          </a:p>
          <a:p>
            <a:pPr indent="0" lvl="0" marL="0" rtl="0" algn="ctr">
              <a:spcBef>
                <a:spcPts val="0"/>
              </a:spcBef>
              <a:spcAft>
                <a:spcPts val="0"/>
              </a:spcAft>
              <a:buNone/>
            </a:pPr>
            <a:r>
              <a:rPr b="1" lang="sk" sz="2400"/>
              <a:t>a súvisiace odvodové, daňové a účtovné otázky</a:t>
            </a:r>
            <a:endParaRPr b="1" sz="2400"/>
          </a:p>
        </p:txBody>
      </p:sp>
      <p:sp>
        <p:nvSpPr>
          <p:cNvPr id="130" name="Google Shape;130;p25"/>
          <p:cNvSpPr txBox="1"/>
          <p:nvPr>
            <p:ph idx="1" type="subTitle"/>
          </p:nvPr>
        </p:nvSpPr>
        <p:spPr>
          <a:xfrm>
            <a:off x="311700" y="2658700"/>
            <a:ext cx="8520600" cy="521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i="1" lang="sk" sz="1400">
                <a:solidFill>
                  <a:srgbClr val="000000"/>
                </a:solidFill>
              </a:rPr>
              <a:t>Jaroslava Lukačovičová, </a:t>
            </a:r>
            <a:r>
              <a:rPr b="1" i="1" lang="sk" sz="1400">
                <a:solidFill>
                  <a:schemeClr val="dk1"/>
                </a:solidFill>
              </a:rPr>
              <a:t>Jozef Mihál</a:t>
            </a:r>
            <a:r>
              <a:rPr i="1" lang="sk" sz="1400">
                <a:solidFill>
                  <a:schemeClr val="dk1"/>
                </a:solidFill>
              </a:rPr>
              <a:t>, </a:t>
            </a:r>
            <a:r>
              <a:rPr b="1" i="1" lang="sk" sz="1400">
                <a:solidFill>
                  <a:srgbClr val="000000"/>
                </a:solidFill>
              </a:rPr>
              <a:t>Peter Hennel, </a:t>
            </a:r>
            <a:r>
              <a:rPr b="1" i="1" lang="sk" sz="1400">
                <a:solidFill>
                  <a:srgbClr val="000000"/>
                </a:solidFill>
              </a:rPr>
              <a:t>Učená právnická spoločnosť a kol.</a:t>
            </a:r>
            <a:r>
              <a:rPr i="1" lang="sk" sz="1400">
                <a:solidFill>
                  <a:srgbClr val="000000"/>
                </a:solidFill>
              </a:rPr>
              <a:t>,</a:t>
            </a:r>
            <a:endParaRPr i="1" sz="1400">
              <a:solidFill>
                <a:srgbClr val="000000"/>
              </a:solidFill>
            </a:endParaRPr>
          </a:p>
          <a:p>
            <a:pPr indent="0" lvl="0" marL="0" rtl="0" algn="ctr">
              <a:spcBef>
                <a:spcPts val="0"/>
              </a:spcBef>
              <a:spcAft>
                <a:spcPts val="0"/>
              </a:spcAft>
              <a:buNone/>
            </a:pPr>
            <a:r>
              <a:rPr i="1" lang="sk" sz="1400">
                <a:solidFill>
                  <a:srgbClr val="000000"/>
                </a:solidFill>
              </a:rPr>
              <a:t>(projekt “Séria seminárov”;</a:t>
            </a:r>
            <a:r>
              <a:rPr i="1" lang="sk" sz="1400">
                <a:solidFill>
                  <a:srgbClr val="000000"/>
                </a:solidFill>
              </a:rPr>
              <a:t> apríl - jún 2019)</a:t>
            </a:r>
            <a:endParaRPr i="1" sz="1400">
              <a:solidFill>
                <a:srgbClr val="000000"/>
              </a:solidFill>
            </a:endParaRPr>
          </a:p>
          <a:p>
            <a:pPr indent="0" lvl="0" marL="0" rtl="0" algn="ctr">
              <a:spcBef>
                <a:spcPts val="0"/>
              </a:spcBef>
              <a:spcAft>
                <a:spcPts val="0"/>
              </a:spcAft>
              <a:buNone/>
            </a:pPr>
            <a:r>
              <a:t/>
            </a:r>
            <a:endParaRPr i="1" sz="14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t/>
            </a:r>
            <a:endParaRPr sz="1200">
              <a:solidFill>
                <a:srgbClr val="000000"/>
              </a:solidFill>
            </a:endParaRPr>
          </a:p>
          <a:p>
            <a:pPr indent="0" lvl="0" marL="0" rtl="0" algn="ctr">
              <a:spcBef>
                <a:spcPts val="0"/>
              </a:spcBef>
              <a:spcAft>
                <a:spcPts val="0"/>
              </a:spcAft>
              <a:buNone/>
            </a:pPr>
            <a:r>
              <a:rPr b="1" lang="sk" sz="1200">
                <a:solidFill>
                  <a:srgbClr val="000000"/>
                </a:solidFill>
              </a:rPr>
              <a:t>Projekt "Séria seminárov 2019"</a:t>
            </a:r>
            <a:r>
              <a:rPr lang="sk" sz="1200">
                <a:solidFill>
                  <a:srgbClr val="000000"/>
                </a:solidFill>
              </a:rPr>
              <a:t> je realizovaný aj vďaka podpore </a:t>
            </a:r>
            <a:r>
              <a:rPr b="1" lang="sk" sz="1200">
                <a:solidFill>
                  <a:srgbClr val="000000"/>
                </a:solidFill>
              </a:rPr>
              <a:t>"Ministerstva financií Slovenskej republiky"</a:t>
            </a:r>
            <a:endParaRPr b="1" sz="1200">
              <a:solidFill>
                <a:srgbClr val="000000"/>
              </a:solidFill>
            </a:endParaRPr>
          </a:p>
        </p:txBody>
      </p:sp>
      <p:pic>
        <p:nvPicPr>
          <p:cNvPr descr="SFZ_logo_circle_light-300x300.png" id="131" name="Google Shape;131;p25"/>
          <p:cNvPicPr preferRelativeResize="0"/>
          <p:nvPr/>
        </p:nvPicPr>
        <p:blipFill>
          <a:blip r:embed="rId3">
            <a:alphaModFix/>
          </a:blip>
          <a:stretch>
            <a:fillRect/>
          </a:stretch>
        </p:blipFill>
        <p:spPr>
          <a:xfrm>
            <a:off x="3966363" y="3332200"/>
            <a:ext cx="1051075" cy="1051075"/>
          </a:xfrm>
          <a:prstGeom prst="rect">
            <a:avLst/>
          </a:prstGeom>
          <a:noFill/>
          <a:ln>
            <a:noFill/>
          </a:ln>
        </p:spPr>
      </p:pic>
      <p:pic>
        <p:nvPicPr>
          <p:cNvPr descr="relia_sponzor.png" id="132" name="Google Shape;132;p25"/>
          <p:cNvPicPr preferRelativeResize="0"/>
          <p:nvPr/>
        </p:nvPicPr>
        <p:blipFill>
          <a:blip r:embed="rId4">
            <a:alphaModFix/>
          </a:blip>
          <a:stretch>
            <a:fillRect/>
          </a:stretch>
        </p:blipFill>
        <p:spPr>
          <a:xfrm>
            <a:off x="2371138" y="3605038"/>
            <a:ext cx="1478251" cy="472398"/>
          </a:xfrm>
          <a:prstGeom prst="rect">
            <a:avLst/>
          </a:prstGeom>
          <a:noFill/>
          <a:ln>
            <a:noFill/>
          </a:ln>
        </p:spPr>
      </p:pic>
      <p:pic>
        <p:nvPicPr>
          <p:cNvPr descr="Logo Stengl.jpg" id="133" name="Google Shape;133;p25"/>
          <p:cNvPicPr preferRelativeResize="0"/>
          <p:nvPr/>
        </p:nvPicPr>
        <p:blipFill>
          <a:blip r:embed="rId5">
            <a:alphaModFix/>
          </a:blip>
          <a:stretch>
            <a:fillRect/>
          </a:stretch>
        </p:blipFill>
        <p:spPr>
          <a:xfrm>
            <a:off x="613750" y="3576350"/>
            <a:ext cx="1601310" cy="511726"/>
          </a:xfrm>
          <a:prstGeom prst="rect">
            <a:avLst/>
          </a:prstGeom>
          <a:noFill/>
          <a:ln>
            <a:noFill/>
          </a:ln>
        </p:spPr>
      </p:pic>
      <p:sp>
        <p:nvSpPr>
          <p:cNvPr id="134" name="Google Shape;134;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pic>
        <p:nvPicPr>
          <p:cNvPr id="135" name="Google Shape;135;p25"/>
          <p:cNvPicPr preferRelativeResize="0"/>
          <p:nvPr/>
        </p:nvPicPr>
        <p:blipFill>
          <a:blip r:embed="rId6">
            <a:alphaModFix/>
          </a:blip>
          <a:stretch>
            <a:fillRect/>
          </a:stretch>
        </p:blipFill>
        <p:spPr>
          <a:xfrm>
            <a:off x="3155358" y="486275"/>
            <a:ext cx="2437842" cy="928200"/>
          </a:xfrm>
          <a:prstGeom prst="rect">
            <a:avLst/>
          </a:prstGeom>
          <a:noFill/>
          <a:ln>
            <a:noFill/>
          </a:ln>
        </p:spPr>
      </p:pic>
      <p:sp>
        <p:nvSpPr>
          <p:cNvPr id="136" name="Google Shape;136;p25"/>
          <p:cNvSpPr txBox="1"/>
          <p:nvPr/>
        </p:nvSpPr>
        <p:spPr>
          <a:xfrm>
            <a:off x="0" y="-32525"/>
            <a:ext cx="2056500" cy="82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37" name="Google Shape;137;p25"/>
          <p:cNvPicPr preferRelativeResize="0"/>
          <p:nvPr/>
        </p:nvPicPr>
        <p:blipFill>
          <a:blip r:embed="rId7">
            <a:alphaModFix/>
          </a:blip>
          <a:stretch>
            <a:fillRect/>
          </a:stretch>
        </p:blipFill>
        <p:spPr>
          <a:xfrm>
            <a:off x="5212716" y="3601875"/>
            <a:ext cx="1778358" cy="472375"/>
          </a:xfrm>
          <a:prstGeom prst="rect">
            <a:avLst/>
          </a:prstGeom>
          <a:noFill/>
          <a:ln>
            <a:noFill/>
          </a:ln>
        </p:spPr>
      </p:pic>
      <p:pic>
        <p:nvPicPr>
          <p:cNvPr id="138" name="Google Shape;138;p25"/>
          <p:cNvPicPr preferRelativeResize="0"/>
          <p:nvPr/>
        </p:nvPicPr>
        <p:blipFill>
          <a:blip r:embed="rId8">
            <a:alphaModFix/>
          </a:blip>
          <a:stretch>
            <a:fillRect/>
          </a:stretch>
        </p:blipFill>
        <p:spPr>
          <a:xfrm>
            <a:off x="7038200" y="3510625"/>
            <a:ext cx="1663250" cy="6431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464100" y="1977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Predporozumenie č. 3 - (s)právne poradenstvo</a:t>
            </a:r>
            <a:endParaRPr sz="2400"/>
          </a:p>
        </p:txBody>
      </p:sp>
      <p:sp>
        <p:nvSpPr>
          <p:cNvPr id="200" name="Google Shape;200;p34"/>
          <p:cNvSpPr txBox="1"/>
          <p:nvPr>
            <p:ph idx="1" type="body"/>
          </p:nvPr>
        </p:nvSpPr>
        <p:spPr>
          <a:xfrm>
            <a:off x="311700" y="682954"/>
            <a:ext cx="85206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sk" sz="1400">
                <a:solidFill>
                  <a:srgbClr val="000000"/>
                </a:solidFill>
              </a:rPr>
              <a:t>S</a:t>
            </a:r>
            <a:r>
              <a:rPr b="1" lang="sk" sz="1400">
                <a:solidFill>
                  <a:srgbClr val="000000"/>
                </a:solidFill>
              </a:rPr>
              <a:t>ystematika prípravy zmluvnej agendy športového klubu:</a:t>
            </a:r>
            <a:endParaRPr b="1" sz="1400">
              <a:solidFill>
                <a:srgbClr val="000000"/>
              </a:solidFill>
            </a:endParaRPr>
          </a:p>
          <a:p>
            <a:pPr indent="-304800" lvl="1" marL="457200" rtl="0" algn="l">
              <a:spcBef>
                <a:spcPts val="0"/>
              </a:spcBef>
              <a:spcAft>
                <a:spcPts val="0"/>
              </a:spcAft>
              <a:buClr>
                <a:srgbClr val="FF0000"/>
              </a:buClr>
              <a:buSzPts val="1200"/>
              <a:buChar char="○"/>
            </a:pPr>
            <a:r>
              <a:rPr lang="sk" sz="1200">
                <a:solidFill>
                  <a:srgbClr val="FF0000"/>
                </a:solidFill>
              </a:rPr>
              <a:t>nutnosť zohľadnenia ustanovenia § 31 ZoŠ + konkrétneho zmluvného typu + predpisy národného športového zväzu + vnútroklubové predpisy</a:t>
            </a:r>
            <a:endParaRPr sz="1200">
              <a:solidFill>
                <a:srgbClr val="FF0000"/>
              </a:solidFill>
            </a:endParaRPr>
          </a:p>
          <a:p>
            <a:pPr indent="-304800" lvl="1" marL="457200" rtl="0" algn="just">
              <a:spcBef>
                <a:spcPts val="0"/>
              </a:spcBef>
              <a:spcAft>
                <a:spcPts val="0"/>
              </a:spcAft>
              <a:buSzPts val="1200"/>
              <a:buChar char="○"/>
            </a:pPr>
            <a:r>
              <a:rPr i="1" lang="sk" sz="1200">
                <a:solidFill>
                  <a:srgbClr val="494949"/>
                </a:solidFill>
              </a:rPr>
              <a:t>Pred uzatvorením zmluvy medzi športovcom a športovou organizáciou je športová organizácia povinná </a:t>
            </a:r>
            <a:r>
              <a:rPr b="1" i="1" lang="sk" sz="1200">
                <a:solidFill>
                  <a:srgbClr val="494949"/>
                </a:solidFill>
              </a:rPr>
              <a:t>oboznámiť</a:t>
            </a:r>
            <a:r>
              <a:rPr i="1" lang="sk" sz="1200">
                <a:solidFill>
                  <a:srgbClr val="494949"/>
                </a:solidFill>
              </a:rPr>
              <a:t> športovca s právami a povinnosťami, ktoré pre neho vyplynú zo zmluvného vzťahu. </a:t>
            </a:r>
            <a:endParaRPr i="1" sz="1200">
              <a:solidFill>
                <a:srgbClr val="494949"/>
              </a:solidFill>
            </a:endParaRPr>
          </a:p>
          <a:p>
            <a:pPr indent="-304800" lvl="2" marL="914400" rtl="0" algn="just">
              <a:spcBef>
                <a:spcPts val="0"/>
              </a:spcBef>
              <a:spcAft>
                <a:spcPts val="0"/>
              </a:spcAft>
              <a:buClr>
                <a:srgbClr val="494949"/>
              </a:buClr>
              <a:buSzPts val="1200"/>
              <a:buChar char="■"/>
            </a:pPr>
            <a:r>
              <a:rPr i="1" lang="sk" sz="1200">
                <a:solidFill>
                  <a:srgbClr val="494949"/>
                </a:solidFill>
              </a:rPr>
              <a:t>zmluvná rovina</a:t>
            </a:r>
            <a:endParaRPr i="1" sz="1200">
              <a:solidFill>
                <a:srgbClr val="494949"/>
              </a:solidFill>
            </a:endParaRPr>
          </a:p>
          <a:p>
            <a:pPr indent="-304800" lvl="2" marL="914400" rtl="0" algn="just">
              <a:spcBef>
                <a:spcPts val="0"/>
              </a:spcBef>
              <a:spcAft>
                <a:spcPts val="0"/>
              </a:spcAft>
              <a:buClr>
                <a:srgbClr val="494949"/>
              </a:buClr>
              <a:buSzPts val="1200"/>
              <a:buChar char="■"/>
            </a:pPr>
            <a:r>
              <a:rPr i="1" lang="sk" sz="1200">
                <a:solidFill>
                  <a:srgbClr val="494949"/>
                </a:solidFill>
              </a:rPr>
              <a:t>samostatný právny dokument (vyhlásenie hráča a pod.)</a:t>
            </a:r>
            <a:endParaRPr i="1" sz="1200">
              <a:solidFill>
                <a:srgbClr val="494949"/>
              </a:solidFill>
            </a:endParaRPr>
          </a:p>
          <a:p>
            <a:pPr indent="-304800" lvl="1" marL="457200" rtl="0" algn="just">
              <a:spcBef>
                <a:spcPts val="0"/>
              </a:spcBef>
              <a:spcAft>
                <a:spcPts val="0"/>
              </a:spcAft>
              <a:buSzPts val="1200"/>
              <a:buChar char="○"/>
            </a:pPr>
            <a:r>
              <a:rPr i="1" lang="sk" sz="1200">
                <a:solidFill>
                  <a:srgbClr val="FF0000"/>
                </a:solidFill>
              </a:rPr>
              <a:t>(2) Spôsobilosť športovca mať v zmluvných vzťahoch podľa tohto zákona práva a povinnosti a spôsobilosť vlastnými právnymi úkonmi nadobúdať tieto práva a brať na seba tieto povinnosti, ak v odseku 3 nie je ustanovené inak, vzniká dňom, keď športovec dovŕši 15 rokov veku; športová organizácia však nesmie dohodnúť</a:t>
            </a:r>
            <a:r>
              <a:rPr i="1" lang="sk" sz="1200">
                <a:solidFill>
                  <a:srgbClr val="494949"/>
                </a:solidFill>
              </a:rPr>
              <a:t> ako deň začatia vykonávania športu deň, ktorý predchádzal dňu, keď fyzická osoba skončí povinnú školskú dochádzku. </a:t>
            </a:r>
            <a:endParaRPr i="1" sz="1200">
              <a:solidFill>
                <a:srgbClr val="494949"/>
              </a:solidFill>
            </a:endParaRPr>
          </a:p>
          <a:p>
            <a:pPr indent="-304800" lvl="1" marL="457200" rtl="0" algn="just">
              <a:spcBef>
                <a:spcPts val="0"/>
              </a:spcBef>
              <a:spcAft>
                <a:spcPts val="0"/>
              </a:spcAft>
              <a:buSzPts val="1200"/>
              <a:buChar char="○"/>
            </a:pPr>
            <a:r>
              <a:rPr i="1" lang="sk" sz="1200">
                <a:solidFill>
                  <a:schemeClr val="dk1"/>
                </a:solidFill>
              </a:rPr>
              <a:t>(3) </a:t>
            </a:r>
            <a:r>
              <a:rPr i="1" lang="sk" sz="1200">
                <a:solidFill>
                  <a:srgbClr val="494949"/>
                </a:solidFill>
              </a:rPr>
              <a:t>Na uzatvorenie písomnej zmluvy so športovcom od 15 do 18 rokov veku sa vyžaduje </a:t>
            </a:r>
            <a:r>
              <a:rPr b="1" i="1" lang="sk" sz="1200">
                <a:solidFill>
                  <a:srgbClr val="494949"/>
                </a:solidFill>
              </a:rPr>
              <a:t>vyjadrenie</a:t>
            </a:r>
            <a:r>
              <a:rPr i="1" lang="sk" sz="1200">
                <a:solidFill>
                  <a:srgbClr val="494949"/>
                </a:solidFill>
              </a:rPr>
              <a:t> zákonného zástupcu športovca formou podpisu na zmluve alebo na samostatnej listine, ktorá je súčasťou zmluvy. </a:t>
            </a:r>
            <a:endParaRPr i="1" sz="1200">
              <a:solidFill>
                <a:srgbClr val="494949"/>
              </a:solidFill>
            </a:endParaRPr>
          </a:p>
          <a:p>
            <a:pPr indent="-304800" lvl="1" marL="457200" rtl="0" algn="just">
              <a:spcBef>
                <a:spcPts val="0"/>
              </a:spcBef>
              <a:spcAft>
                <a:spcPts val="0"/>
              </a:spcAft>
              <a:buSzPts val="1200"/>
              <a:buChar char="○"/>
            </a:pPr>
            <a:r>
              <a:rPr i="1" lang="sk" sz="1200">
                <a:solidFill>
                  <a:schemeClr val="dk1"/>
                </a:solidFill>
              </a:rPr>
              <a:t>(4) Z</a:t>
            </a:r>
            <a:r>
              <a:rPr i="1" lang="sk" sz="1200">
                <a:solidFill>
                  <a:srgbClr val="494949"/>
                </a:solidFill>
              </a:rPr>
              <a:t>mluva medzi športovcom a športovou organizáciou, ktorej predmetom je vykonávanie športu športovcom pre športovú organizáciu, a zmluva medzi športovým odborníkom a športovou organizáciou, ktorej predmetom je vykonávanie činnosti športového odborníka pre športovú organizáciu, </a:t>
            </a:r>
            <a:r>
              <a:rPr b="1" i="1" lang="sk" sz="1200">
                <a:solidFill>
                  <a:srgbClr val="494949"/>
                </a:solidFill>
              </a:rPr>
              <a:t>nesmie obsahovať obmedzenie športovej činnosti po skončení ich zmluvného vzťahu. </a:t>
            </a:r>
            <a:endParaRPr b="1" i="1" sz="1200">
              <a:solidFill>
                <a:srgbClr val="494949"/>
              </a:solidFill>
            </a:endParaRPr>
          </a:p>
          <a:p>
            <a:pPr indent="-304800" lvl="1" marL="457200" rtl="0" algn="just">
              <a:spcBef>
                <a:spcPts val="0"/>
              </a:spcBef>
              <a:spcAft>
                <a:spcPts val="0"/>
              </a:spcAft>
              <a:buSzPts val="1200"/>
              <a:buChar char="○"/>
            </a:pPr>
            <a:r>
              <a:rPr i="1" lang="sk" sz="1200">
                <a:solidFill>
                  <a:schemeClr val="dk1"/>
                </a:solidFill>
              </a:rPr>
              <a:t>(5) </a:t>
            </a:r>
            <a:r>
              <a:rPr i="1" lang="sk" sz="1200">
                <a:solidFill>
                  <a:srgbClr val="494949"/>
                </a:solidFill>
              </a:rPr>
              <a:t>Obdobie medzi dňom podpisu zmluvy a dňom jej účinnosti nesmie byť dlhšie ako jeden rok, inak je neplatná.</a:t>
            </a:r>
            <a:endParaRPr i="1" sz="1200">
              <a:solidFill>
                <a:srgbClr val="494949"/>
              </a:solidFill>
            </a:endParaRPr>
          </a:p>
          <a:p>
            <a:pPr indent="-304800" lvl="1" marL="457200" rtl="0" algn="just">
              <a:spcBef>
                <a:spcPts val="0"/>
              </a:spcBef>
              <a:spcAft>
                <a:spcPts val="0"/>
              </a:spcAft>
              <a:buClr>
                <a:srgbClr val="FF0000"/>
              </a:buClr>
              <a:buSzPts val="1200"/>
              <a:buChar char="○"/>
            </a:pPr>
            <a:r>
              <a:rPr i="1" lang="sk" sz="1200">
                <a:solidFill>
                  <a:srgbClr val="FF0000"/>
                </a:solidFill>
              </a:rPr>
              <a:t>+ monitorovanie športovca (ustanovenie § 5 ods. 6 a 7 ZOŠ)</a:t>
            </a:r>
            <a:endParaRPr i="1" sz="1200">
              <a:solidFill>
                <a:srgbClr val="FF0000"/>
              </a:solidFill>
            </a:endParaRPr>
          </a:p>
          <a:p>
            <a:pPr indent="0" lvl="0" marL="0" rtl="0" algn="l">
              <a:spcBef>
                <a:spcPts val="0"/>
              </a:spcBef>
              <a:spcAft>
                <a:spcPts val="1600"/>
              </a:spcAft>
              <a:buNone/>
            </a:pPr>
            <a:r>
              <a:t/>
            </a:r>
            <a:endParaRPr sz="1100"/>
          </a:p>
        </p:txBody>
      </p:sp>
      <p:sp>
        <p:nvSpPr>
          <p:cNvPr id="201" name="Google Shape;201;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9" name="Shape 789"/>
        <p:cNvGrpSpPr/>
        <p:nvPr/>
      </p:nvGrpSpPr>
      <p:grpSpPr>
        <a:xfrm>
          <a:off x="0" y="0"/>
          <a:ext cx="0" cy="0"/>
          <a:chOff x="0" y="0"/>
          <a:chExt cx="0" cy="0"/>
        </a:xfrm>
      </p:grpSpPr>
      <p:sp>
        <p:nvSpPr>
          <p:cNvPr id="790" name="Google Shape;790;p12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XII. Právo na odvolanie súhlasu</a:t>
            </a:r>
            <a:endParaRPr b="1" sz="3000">
              <a:latin typeface="Arial"/>
              <a:ea typeface="Arial"/>
              <a:cs typeface="Arial"/>
              <a:sym typeface="Arial"/>
            </a:endParaRPr>
          </a:p>
        </p:txBody>
      </p:sp>
      <p:graphicFrame>
        <p:nvGraphicFramePr>
          <p:cNvPr id="791" name="Google Shape;791;p124"/>
          <p:cNvGraphicFramePr/>
          <p:nvPr/>
        </p:nvGraphicFramePr>
        <p:xfrm>
          <a:off x="457200" y="1200150"/>
          <a:ext cx="3000000" cy="3000000"/>
        </p:xfrm>
        <a:graphic>
          <a:graphicData uri="http://schemas.openxmlformats.org/drawingml/2006/table">
            <a:tbl>
              <a:tblPr>
                <a:noFill/>
                <a:tableStyleId>{DA73FF6A-96D4-4966-9B2A-83365DE56983}</a:tableStyleId>
              </a:tblPr>
              <a:tblGrid>
                <a:gridCol w="2057400"/>
                <a:gridCol w="2057400"/>
                <a:gridCol w="2057400"/>
                <a:gridCol w="2057400"/>
              </a:tblGrid>
              <a:tr h="7810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dotknutej osoby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niekoho iného</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38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relevantné</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relevantné</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17975">
                <a:tc gridSpan="4">
                  <a:txBody>
                    <a:bodyPr>
                      <a:noAutofit/>
                    </a:bodyPr>
                    <a:lstStyle/>
                    <a:p>
                      <a:pPr indent="0" lvl="0" marL="0" marR="0" rtl="0" algn="l">
                        <a:lnSpc>
                          <a:spcPct val="100000"/>
                        </a:lnSpc>
                        <a:spcBef>
                          <a:spcPts val="0"/>
                        </a:spcBef>
                        <a:spcAft>
                          <a:spcPts val="0"/>
                        </a:spcAft>
                        <a:buClr>
                          <a:schemeClr val="dk1"/>
                        </a:buClr>
                        <a:buSzPts val="1400"/>
                        <a:buFont typeface="Calibri"/>
                        <a:buNone/>
                      </a:pPr>
                      <a:r>
                        <a:rPr i="0" lang="sk" sz="1800" u="none">
                          <a:solidFill>
                            <a:schemeClr val="dk1"/>
                          </a:solidFill>
                        </a:rPr>
                        <a:t>Uveďte, že dotknuté osoby majú právo kedykoľvek odvolať súhlas so spracúvaním svojich osobných údajov (ak sa osobné údaje spracúvajú na základe súhlasu). Odvolanie súhlasu musí byť také jednoduché ako jeho poskytnutie. Uveďte, ako môžu dotknuté osoby súhlas odvolať.</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5" name="Shape 795"/>
        <p:cNvGrpSpPr/>
        <p:nvPr/>
      </p:nvGrpSpPr>
      <p:grpSpPr>
        <a:xfrm>
          <a:off x="0" y="0"/>
          <a:ext cx="0" cy="0"/>
          <a:chOff x="0" y="0"/>
          <a:chExt cx="0" cy="0"/>
        </a:xfrm>
      </p:grpSpPr>
      <p:sp>
        <p:nvSpPr>
          <p:cNvPr id="796" name="Google Shape;796;p12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XIII. Právo podať sťažnosť Úradu na ochranu osobných údajov SR</a:t>
            </a:r>
            <a:endParaRPr b="1" sz="3000">
              <a:latin typeface="Arial"/>
              <a:ea typeface="Arial"/>
              <a:cs typeface="Arial"/>
              <a:sym typeface="Arial"/>
            </a:endParaRPr>
          </a:p>
        </p:txBody>
      </p:sp>
      <p:graphicFrame>
        <p:nvGraphicFramePr>
          <p:cNvPr id="797" name="Google Shape;797;p125"/>
          <p:cNvGraphicFramePr/>
          <p:nvPr/>
        </p:nvGraphicFramePr>
        <p:xfrm>
          <a:off x="457200" y="1200150"/>
          <a:ext cx="3000000" cy="3000000"/>
        </p:xfrm>
        <a:graphic>
          <a:graphicData uri="http://schemas.openxmlformats.org/drawingml/2006/table">
            <a:tbl>
              <a:tblPr>
                <a:noFill/>
                <a:tableStyleId>{DA73FF6A-96D4-4966-9B2A-83365DE56983}</a:tableStyleId>
              </a:tblPr>
              <a:tblGrid>
                <a:gridCol w="2057400"/>
                <a:gridCol w="2057400"/>
                <a:gridCol w="2057400"/>
                <a:gridCol w="2057400"/>
              </a:tblGrid>
              <a:tr h="7810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dotknutej osoby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niekoho iného</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38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lang="sk" sz="1800">
                          <a:solidFill>
                            <a:schemeClr val="dk1"/>
                          </a:solidFill>
                        </a:rPr>
                        <a:t>v</a:t>
                      </a:r>
                      <a:r>
                        <a:rPr i="0" lang="sk" sz="1800" u="none">
                          <a:solidFill>
                            <a:schemeClr val="dk1"/>
                          </a:solidFill>
                        </a:rPr>
                        <a:t>ždy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vždy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07200">
                <a:tc gridSpan="4">
                  <a:txBody>
                    <a:bodyPr>
                      <a:noAutofit/>
                    </a:bodyPr>
                    <a:lstStyle/>
                    <a:p>
                      <a:pPr indent="0" lvl="0" marL="0" marR="0" rtl="0" algn="l">
                        <a:lnSpc>
                          <a:spcPct val="100000"/>
                        </a:lnSpc>
                        <a:spcBef>
                          <a:spcPts val="0"/>
                        </a:spcBef>
                        <a:spcAft>
                          <a:spcPts val="0"/>
                        </a:spcAft>
                        <a:buClr>
                          <a:schemeClr val="dk1"/>
                        </a:buClr>
                        <a:buSzPts val="1400"/>
                        <a:buFont typeface="Calibri"/>
                        <a:buNone/>
                      </a:pPr>
                      <a:r>
                        <a:rPr i="0" lang="sk" sz="1800" u="none">
                          <a:solidFill>
                            <a:schemeClr val="dk1"/>
                          </a:solidFill>
                        </a:rPr>
                        <a:t>Uveďte, že dotknuté osoby majú právo podať sťažnosť na Úrad na ochranu osobných údajov SR.</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1" name="Shape 801"/>
        <p:cNvGrpSpPr/>
        <p:nvPr/>
      </p:nvGrpSpPr>
      <p:grpSpPr>
        <a:xfrm>
          <a:off x="0" y="0"/>
          <a:ext cx="0" cy="0"/>
          <a:chOff x="0" y="0"/>
          <a:chExt cx="0" cy="0"/>
        </a:xfrm>
      </p:grpSpPr>
      <p:sp>
        <p:nvSpPr>
          <p:cNvPr id="802" name="Google Shape;802;p12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XIV. Zdroj osobných údajov</a:t>
            </a:r>
            <a:endParaRPr b="1" sz="3000">
              <a:latin typeface="Arial"/>
              <a:ea typeface="Arial"/>
              <a:cs typeface="Arial"/>
              <a:sym typeface="Arial"/>
            </a:endParaRPr>
          </a:p>
        </p:txBody>
      </p:sp>
      <p:graphicFrame>
        <p:nvGraphicFramePr>
          <p:cNvPr id="803" name="Google Shape;803;p126"/>
          <p:cNvGraphicFramePr/>
          <p:nvPr/>
        </p:nvGraphicFramePr>
        <p:xfrm>
          <a:off x="457200" y="1200150"/>
          <a:ext cx="3000000" cy="3000000"/>
        </p:xfrm>
        <a:graphic>
          <a:graphicData uri="http://schemas.openxmlformats.org/drawingml/2006/table">
            <a:tbl>
              <a:tblPr>
                <a:noFill/>
                <a:tableStyleId>{DA73FF6A-96D4-4966-9B2A-83365DE56983}</a:tableStyleId>
              </a:tblPr>
              <a:tblGrid>
                <a:gridCol w="2057400"/>
                <a:gridCol w="2057400"/>
                <a:gridCol w="2057400"/>
                <a:gridCol w="2057400"/>
              </a:tblGrid>
              <a:tr h="7810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dotknutej osoby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niekoho iného</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38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X</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X</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vždy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17975">
                <a:tc gridSpan="4">
                  <a:txBody>
                    <a:bodyPr>
                      <a:noAutofit/>
                    </a:bodyPr>
                    <a:lstStyle/>
                    <a:p>
                      <a:pPr indent="0" lvl="0" marL="0" marR="0" rtl="0" algn="l">
                        <a:lnSpc>
                          <a:spcPct val="100000"/>
                        </a:lnSpc>
                        <a:spcBef>
                          <a:spcPts val="0"/>
                        </a:spcBef>
                        <a:spcAft>
                          <a:spcPts val="0"/>
                        </a:spcAft>
                        <a:buClr>
                          <a:schemeClr val="dk1"/>
                        </a:buClr>
                        <a:buSzPts val="1400"/>
                        <a:buFont typeface="Calibri"/>
                        <a:buNone/>
                      </a:pPr>
                      <a:r>
                        <a:rPr i="0" lang="sk" sz="1800" u="none">
                          <a:solidFill>
                            <a:schemeClr val="dk1"/>
                          </a:solidFill>
                        </a:rPr>
                        <a:t>Uveďte, odkiaľ ste získali osobné údaje dotknutých osôb, a to aj v prípade, ak ste osobné údaje získali z verejne dostupného zdroja. Buďte čo najviac konkrétny - vymenujte zdroje osobných údajov alebo ak nepoznáte konkrétny zdroj, poskytnite všeobecnejšie informácie.</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7" name="Shape 807"/>
        <p:cNvGrpSpPr/>
        <p:nvPr/>
      </p:nvGrpSpPr>
      <p:grpSpPr>
        <a:xfrm>
          <a:off x="0" y="0"/>
          <a:ext cx="0" cy="0"/>
          <a:chOff x="0" y="0"/>
          <a:chExt cx="0" cy="0"/>
        </a:xfrm>
      </p:grpSpPr>
      <p:sp>
        <p:nvSpPr>
          <p:cNvPr id="808" name="Google Shape;808;p12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b="1" i="0" lang="sk" sz="2400" u="none">
                <a:solidFill>
                  <a:schemeClr val="dk1"/>
                </a:solidFill>
                <a:latin typeface="Arial"/>
                <a:ea typeface="Arial"/>
                <a:cs typeface="Arial"/>
                <a:sym typeface="Arial"/>
              </a:rPr>
              <a:t>XV. Informácia, či je poskytovanie osobných údajov zákonnou alebo zmluvnou požiadavkou</a:t>
            </a:r>
            <a:endParaRPr b="1" sz="2400">
              <a:latin typeface="Arial"/>
              <a:ea typeface="Arial"/>
              <a:cs typeface="Arial"/>
              <a:sym typeface="Arial"/>
            </a:endParaRPr>
          </a:p>
        </p:txBody>
      </p:sp>
      <p:graphicFrame>
        <p:nvGraphicFramePr>
          <p:cNvPr id="809" name="Google Shape;809;p127"/>
          <p:cNvGraphicFramePr/>
          <p:nvPr/>
        </p:nvGraphicFramePr>
        <p:xfrm>
          <a:off x="457200" y="1200150"/>
          <a:ext cx="3000000" cy="3000000"/>
        </p:xfrm>
        <a:graphic>
          <a:graphicData uri="http://schemas.openxmlformats.org/drawingml/2006/table">
            <a:tbl>
              <a:tblPr>
                <a:noFill/>
                <a:tableStyleId>{DA73FF6A-96D4-4966-9B2A-83365DE56983}</a:tableStyleId>
              </a:tblPr>
              <a:tblGrid>
                <a:gridCol w="2057400"/>
                <a:gridCol w="2057400"/>
                <a:gridCol w="2057400"/>
                <a:gridCol w="2057400"/>
              </a:tblGrid>
              <a:tr h="7810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dotknutej osoby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niekoho iného</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38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relevantné</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X</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X</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12000">
                <a:tc gridSpan="4">
                  <a:txBody>
                    <a:bodyPr>
                      <a:noAutofit/>
                    </a:bodyPr>
                    <a:lstStyle/>
                    <a:p>
                      <a:pPr indent="0" lvl="0" marL="0" marR="0" rtl="0" algn="l">
                        <a:lnSpc>
                          <a:spcPct val="100000"/>
                        </a:lnSpc>
                        <a:spcBef>
                          <a:spcPts val="0"/>
                        </a:spcBef>
                        <a:spcAft>
                          <a:spcPts val="0"/>
                        </a:spcAft>
                        <a:buClr>
                          <a:schemeClr val="dk1"/>
                        </a:buClr>
                        <a:buSzPts val="1400"/>
                        <a:buFont typeface="Calibri"/>
                        <a:buNone/>
                      </a:pPr>
                      <a:r>
                        <a:rPr i="0" lang="sk" sz="1800" u="none">
                          <a:solidFill>
                            <a:schemeClr val="dk1"/>
                          </a:solidFill>
                        </a:rPr>
                        <a:t>Uveďte, či osobné údaje je fyzická osoba povinná poskytnúť z dôvodu, že to vyžaduje zákon alebo zmluva alebo je to potrebné na uzavretie zmluvy a čo sa stane, ak Vám osobné údaje neposkytne.</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3" name="Shape 813"/>
        <p:cNvGrpSpPr/>
        <p:nvPr/>
      </p:nvGrpSpPr>
      <p:grpSpPr>
        <a:xfrm>
          <a:off x="0" y="0"/>
          <a:ext cx="0" cy="0"/>
          <a:chOff x="0" y="0"/>
          <a:chExt cx="0" cy="0"/>
        </a:xfrm>
      </p:grpSpPr>
      <p:sp>
        <p:nvSpPr>
          <p:cNvPr id="814" name="Google Shape;814;p12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XVI. Informácia o automatizovanom rozhodovaní vrátane profilovania</a:t>
            </a:r>
            <a:endParaRPr b="1" sz="3000">
              <a:latin typeface="Arial"/>
              <a:ea typeface="Arial"/>
              <a:cs typeface="Arial"/>
              <a:sym typeface="Arial"/>
            </a:endParaRPr>
          </a:p>
        </p:txBody>
      </p:sp>
      <p:graphicFrame>
        <p:nvGraphicFramePr>
          <p:cNvPr id="815" name="Google Shape;815;p128"/>
          <p:cNvGraphicFramePr/>
          <p:nvPr/>
        </p:nvGraphicFramePr>
        <p:xfrm>
          <a:off x="457200" y="1200150"/>
          <a:ext cx="3000000" cy="3000000"/>
        </p:xfrm>
        <a:graphic>
          <a:graphicData uri="http://schemas.openxmlformats.org/drawingml/2006/table">
            <a:tbl>
              <a:tblPr>
                <a:noFill/>
                <a:tableStyleId>{DA73FF6A-96D4-4966-9B2A-83365DE56983}</a:tableStyleId>
              </a:tblPr>
              <a:tblGrid>
                <a:gridCol w="2057400"/>
                <a:gridCol w="2057400"/>
                <a:gridCol w="2057400"/>
                <a:gridCol w="2057400"/>
              </a:tblGrid>
              <a:tr h="7810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u="none">
                          <a:solidFill>
                            <a:schemeClr val="dk1"/>
                          </a:solidFill>
                        </a:rPr>
                        <a:t>Ak sú osobné údaje získané od dotknutej osoby</a:t>
                      </a:r>
                      <a:endParaRPr/>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u="none">
                          <a:solidFill>
                            <a:schemeClr val="dk1"/>
                          </a:solidFill>
                        </a:rPr>
                        <a:t>Kedy?</a:t>
                      </a:r>
                      <a:endParaRPr/>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u="none">
                          <a:solidFill>
                            <a:schemeClr val="dk1"/>
                          </a:solidFill>
                        </a:rPr>
                        <a:t>Ak sú osobné údaje získané od niekoho iného</a:t>
                      </a:r>
                      <a:endParaRPr/>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u="none">
                          <a:solidFill>
                            <a:schemeClr val="dk1"/>
                          </a:solidFill>
                        </a:rPr>
                        <a:t>Kedy?</a:t>
                      </a:r>
                      <a:endParaRPr/>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38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u="none">
                          <a:solidFill>
                            <a:schemeClr val="dk1"/>
                          </a:solidFill>
                        </a:rPr>
                        <a:t>✔</a:t>
                      </a:r>
                      <a:endParaRPr/>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u="none">
                          <a:solidFill>
                            <a:schemeClr val="dk1"/>
                          </a:solidFill>
                        </a:rPr>
                        <a:t>ak relevantné</a:t>
                      </a:r>
                      <a:endParaRPr/>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u="none">
                          <a:solidFill>
                            <a:schemeClr val="dk1"/>
                          </a:solidFill>
                        </a:rPr>
                        <a:t>✔</a:t>
                      </a:r>
                      <a:endParaRPr/>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u="none">
                          <a:solidFill>
                            <a:schemeClr val="dk1"/>
                          </a:solidFill>
                        </a:rPr>
                        <a:t>ak relevantné</a:t>
                      </a:r>
                      <a:endParaRPr/>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358625">
                <a:tc gridSpan="4">
                  <a:txBody>
                    <a:bodyPr>
                      <a:noAutofit/>
                    </a:bodyPr>
                    <a:lstStyle/>
                    <a:p>
                      <a:pPr indent="-254000" lvl="0" marL="254000" marR="0" rtl="0" algn="l">
                        <a:lnSpc>
                          <a:spcPct val="100000"/>
                        </a:lnSpc>
                        <a:spcBef>
                          <a:spcPts val="0"/>
                        </a:spcBef>
                        <a:spcAft>
                          <a:spcPts val="0"/>
                        </a:spcAft>
                        <a:buClr>
                          <a:schemeClr val="dk1"/>
                        </a:buClr>
                        <a:buSzPts val="1400"/>
                        <a:buAutoNum type="arabicPeriod"/>
                      </a:pPr>
                      <a:r>
                        <a:rPr i="0" lang="sk" u="none">
                          <a:solidFill>
                            <a:schemeClr val="dk1"/>
                          </a:solidFill>
                        </a:rPr>
                        <a:t>Uveďte, či robíte rozhodnutia na základe automatizovaného rozhodovania vrátane profilovania, ktoré má právne účinky, ktoré sa dotknutej osoby týkajú alebo ju podobne významne ovplyvňujú. </a:t>
                      </a:r>
                      <a:endParaRPr/>
                    </a:p>
                    <a:p>
                      <a:pPr indent="-254000" lvl="0" marL="254000" marR="0" rtl="0" algn="l">
                        <a:lnSpc>
                          <a:spcPct val="100000"/>
                        </a:lnSpc>
                        <a:spcBef>
                          <a:spcPts val="0"/>
                        </a:spcBef>
                        <a:spcAft>
                          <a:spcPts val="0"/>
                        </a:spcAft>
                        <a:buClr>
                          <a:schemeClr val="dk1"/>
                        </a:buClr>
                        <a:buSzPts val="1400"/>
                        <a:buAutoNum type="arabicPeriod"/>
                      </a:pPr>
                      <a:r>
                        <a:rPr i="0" lang="sk" u="none">
                          <a:solidFill>
                            <a:schemeClr val="dk1"/>
                          </a:solidFill>
                        </a:rPr>
                        <a:t>Poskytnite zmysluplné informácie o použitom postupe, ako aj význame a predpokladaných dôsledkoch takéhoto spracúvania pre dotknutú osobu. </a:t>
                      </a:r>
                      <a:endParaRPr/>
                    </a:p>
                    <a:p>
                      <a:pPr indent="-254000" lvl="0" marL="254000" marR="0" rtl="0" algn="l">
                        <a:lnSpc>
                          <a:spcPct val="100000"/>
                        </a:lnSpc>
                        <a:spcBef>
                          <a:spcPts val="0"/>
                        </a:spcBef>
                        <a:spcAft>
                          <a:spcPts val="0"/>
                        </a:spcAft>
                        <a:buClr>
                          <a:schemeClr val="dk1"/>
                        </a:buClr>
                        <a:buSzPts val="1400"/>
                        <a:buAutoNum type="arabicPeriod"/>
                      </a:pPr>
                      <a:r>
                        <a:rPr i="0" lang="sk" u="none">
                          <a:solidFill>
                            <a:schemeClr val="dk1"/>
                          </a:solidFill>
                        </a:rPr>
                        <a:t>Použite jednoduché a zrozumiteľné pojmy na vysvetlenie logických dôvodov Vášho rozhodnutia a ako môže takéto spracúvanie osobných údajov dotknuté osoby ovplyvniť. </a:t>
                      </a:r>
                      <a:endParaRPr/>
                    </a:p>
                    <a:p>
                      <a:pPr indent="-254000" lvl="0" marL="254000" marR="0" rtl="0" algn="l">
                        <a:lnSpc>
                          <a:spcPct val="100000"/>
                        </a:lnSpc>
                        <a:spcBef>
                          <a:spcPts val="0"/>
                        </a:spcBef>
                        <a:spcAft>
                          <a:spcPts val="0"/>
                        </a:spcAft>
                        <a:buClr>
                          <a:schemeClr val="dk1"/>
                        </a:buClr>
                        <a:buSzPts val="1400"/>
                        <a:buAutoNum type="arabicPeriod"/>
                      </a:pPr>
                      <a:r>
                        <a:rPr i="0" lang="sk" u="none">
                          <a:solidFill>
                            <a:schemeClr val="dk1"/>
                          </a:solidFill>
                        </a:rPr>
                        <a:t>Povedzte dotknutým osobám, aké osobné údaje spracúvate, prečo je to dôležité a uveďte predpokladané dôsledky takéhoto spracúvania osobných údajov pre dotknutú osobu.</a:t>
                      </a:r>
                      <a:endParaRPr/>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9" name="Shape 819"/>
        <p:cNvGrpSpPr/>
        <p:nvPr/>
      </p:nvGrpSpPr>
      <p:grpSpPr>
        <a:xfrm>
          <a:off x="0" y="0"/>
          <a:ext cx="0" cy="0"/>
          <a:chOff x="0" y="0"/>
          <a:chExt cx="0" cy="0"/>
        </a:xfrm>
      </p:grpSpPr>
      <p:sp>
        <p:nvSpPr>
          <p:cNvPr id="820" name="Google Shape;820;p12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XVII. Kedy poskytnúť informácie?</a:t>
            </a:r>
            <a:endParaRPr b="1" sz="3000">
              <a:latin typeface="Arial"/>
              <a:ea typeface="Arial"/>
              <a:cs typeface="Arial"/>
              <a:sym typeface="Arial"/>
            </a:endParaRPr>
          </a:p>
        </p:txBody>
      </p:sp>
      <p:sp>
        <p:nvSpPr>
          <p:cNvPr id="821" name="Google Shape;821;p129"/>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p>
            <a:pPr indent="-330200" lvl="0" marL="342900" marR="0" rtl="0" algn="l">
              <a:lnSpc>
                <a:spcPct val="100000"/>
              </a:lnSpc>
              <a:spcBef>
                <a:spcPts val="0"/>
              </a:spcBef>
              <a:spcAft>
                <a:spcPts val="0"/>
              </a:spcAft>
              <a:buClr>
                <a:schemeClr val="dk1"/>
              </a:buClr>
              <a:buSzPts val="3000"/>
              <a:buFont typeface="Arial"/>
              <a:buChar char="•"/>
            </a:pPr>
            <a:r>
              <a:rPr b="1" i="0" lang="sk" sz="3000" u="none">
                <a:solidFill>
                  <a:schemeClr val="dk1"/>
                </a:solidFill>
                <a:latin typeface="Arial"/>
                <a:ea typeface="Arial"/>
                <a:cs typeface="Arial"/>
                <a:sym typeface="Arial"/>
              </a:rPr>
              <a:t>Ak získavate osobné údaje od dotknutých osôb</a:t>
            </a:r>
            <a:r>
              <a:rPr i="0" lang="sk" sz="3000" u="none">
                <a:solidFill>
                  <a:schemeClr val="dk1"/>
                </a:solidFill>
                <a:latin typeface="Arial"/>
                <a:ea typeface="Arial"/>
                <a:cs typeface="Arial"/>
                <a:sym typeface="Arial"/>
              </a:rPr>
              <a:t> -</a:t>
            </a:r>
            <a:r>
              <a:rPr b="1" i="0" lang="sk" sz="3000" u="none">
                <a:solidFill>
                  <a:schemeClr val="dk1"/>
                </a:solidFill>
                <a:latin typeface="Arial"/>
                <a:ea typeface="Arial"/>
                <a:cs typeface="Arial"/>
                <a:sym typeface="Arial"/>
              </a:rPr>
              <a:t> v čase, keď získavate ich osobné údaje</a:t>
            </a:r>
            <a:r>
              <a:rPr i="0" lang="sk" sz="3000" u="none">
                <a:solidFill>
                  <a:schemeClr val="dk1"/>
                </a:solidFill>
                <a:latin typeface="Arial"/>
                <a:ea typeface="Arial"/>
                <a:cs typeface="Arial"/>
                <a:sym typeface="Arial"/>
              </a:rPr>
              <a:t>:</a:t>
            </a:r>
            <a:endParaRPr sz="3000">
              <a:latin typeface="Arial"/>
              <a:ea typeface="Arial"/>
              <a:cs typeface="Arial"/>
              <a:sym typeface="Arial"/>
            </a:endParaRPr>
          </a:p>
          <a:p>
            <a:pPr indent="-527050" lvl="1" marL="914400" marR="0" rtl="0" algn="l">
              <a:lnSpc>
                <a:spcPct val="100000"/>
              </a:lnSpc>
              <a:spcBef>
                <a:spcPts val="560"/>
              </a:spcBef>
              <a:spcAft>
                <a:spcPts val="0"/>
              </a:spcAft>
              <a:buClr>
                <a:schemeClr val="dk1"/>
              </a:buClr>
              <a:buSzPts val="3000"/>
              <a:buAutoNum type="arabicPeriod"/>
            </a:pPr>
            <a:r>
              <a:rPr i="0" lang="sk" sz="3000" u="none" cap="none" strike="noStrike">
                <a:solidFill>
                  <a:schemeClr val="dk1"/>
                </a:solidFill>
                <a:latin typeface="Arial"/>
                <a:ea typeface="Arial"/>
                <a:cs typeface="Arial"/>
                <a:sym typeface="Arial"/>
              </a:rPr>
              <a:t>priamo od dotknutej osoby (napr. vyplnením formulára) alebo</a:t>
            </a:r>
            <a:endParaRPr sz="3000">
              <a:latin typeface="Arial"/>
              <a:ea typeface="Arial"/>
              <a:cs typeface="Arial"/>
              <a:sym typeface="Arial"/>
            </a:endParaRPr>
          </a:p>
          <a:p>
            <a:pPr indent="-527050" lvl="1" marL="914400" marR="0" rtl="0" algn="l">
              <a:lnSpc>
                <a:spcPct val="100000"/>
              </a:lnSpc>
              <a:spcBef>
                <a:spcPts val="560"/>
              </a:spcBef>
              <a:spcAft>
                <a:spcPts val="0"/>
              </a:spcAft>
              <a:buClr>
                <a:schemeClr val="dk1"/>
              </a:buClr>
              <a:buSzPts val="3000"/>
              <a:buAutoNum type="arabicPeriod"/>
            </a:pPr>
            <a:r>
              <a:rPr i="0" lang="sk" sz="3000" u="none" cap="none" strike="noStrike">
                <a:solidFill>
                  <a:schemeClr val="dk1"/>
                </a:solidFill>
                <a:latin typeface="Arial"/>
                <a:ea typeface="Arial"/>
                <a:cs typeface="Arial"/>
                <a:sym typeface="Arial"/>
              </a:rPr>
              <a:t>sledovaním (napr. sledovaním dotknutých osôb online, bezpečnostnými kamerami)</a:t>
            </a:r>
            <a:endParaRPr sz="3000">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5" name="Shape 825"/>
        <p:cNvGrpSpPr/>
        <p:nvPr/>
      </p:nvGrpSpPr>
      <p:grpSpPr>
        <a:xfrm>
          <a:off x="0" y="0"/>
          <a:ext cx="0" cy="0"/>
          <a:chOff x="0" y="0"/>
          <a:chExt cx="0" cy="0"/>
        </a:xfrm>
      </p:grpSpPr>
      <p:sp>
        <p:nvSpPr>
          <p:cNvPr id="826" name="Google Shape;826;p13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Calibri"/>
              <a:ea typeface="Calibri"/>
              <a:cs typeface="Calibri"/>
              <a:sym typeface="Calibri"/>
            </a:endParaRPr>
          </a:p>
        </p:txBody>
      </p:sp>
      <p:sp>
        <p:nvSpPr>
          <p:cNvPr id="827" name="Google Shape;827;p130"/>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Char char="•"/>
            </a:pPr>
            <a:r>
              <a:rPr b="1" i="0" lang="sk" sz="2400" u="none">
                <a:solidFill>
                  <a:schemeClr val="dk1"/>
                </a:solidFill>
                <a:latin typeface="Arial"/>
                <a:ea typeface="Arial"/>
                <a:cs typeface="Arial"/>
                <a:sym typeface="Arial"/>
              </a:rPr>
              <a:t>Ak získavate osobné údaje od iných osôb:</a:t>
            </a:r>
            <a:endParaRPr i="0" sz="2400" u="none">
              <a:solidFill>
                <a:schemeClr val="dk1"/>
              </a:solidFill>
              <a:latin typeface="Arial"/>
              <a:ea typeface="Arial"/>
              <a:cs typeface="Arial"/>
              <a:sym typeface="Arial"/>
            </a:endParaRPr>
          </a:p>
          <a:p>
            <a:pPr indent="-488950" lvl="1" marL="914400" marR="0" rtl="0" algn="l">
              <a:lnSpc>
                <a:spcPct val="100000"/>
              </a:lnSpc>
              <a:spcBef>
                <a:spcPts val="560"/>
              </a:spcBef>
              <a:spcAft>
                <a:spcPts val="0"/>
              </a:spcAft>
              <a:buClr>
                <a:schemeClr val="dk1"/>
              </a:buClr>
              <a:buSzPts val="2400"/>
              <a:buFont typeface="Calibri"/>
              <a:buAutoNum type="arabicPeriod"/>
            </a:pPr>
            <a:r>
              <a:rPr i="0" lang="sk" sz="2400" u="none" cap="none" strike="noStrike">
                <a:solidFill>
                  <a:schemeClr val="dk1"/>
                </a:solidFill>
                <a:latin typeface="Arial"/>
                <a:ea typeface="Arial"/>
                <a:cs typeface="Arial"/>
                <a:sym typeface="Arial"/>
              </a:rPr>
              <a:t>v rámci primeranej lehoty od ich získania - </a:t>
            </a:r>
            <a:r>
              <a:rPr b="1" i="0" lang="sk" sz="2400" u="none" cap="none" strike="noStrike">
                <a:solidFill>
                  <a:schemeClr val="dk1"/>
                </a:solidFill>
                <a:latin typeface="Arial"/>
                <a:ea typeface="Arial"/>
                <a:cs typeface="Arial"/>
                <a:sym typeface="Arial"/>
              </a:rPr>
              <a:t>najneskôr 1 mesiac od ich získania</a:t>
            </a:r>
            <a:endParaRPr sz="2400">
              <a:latin typeface="Arial"/>
              <a:ea typeface="Arial"/>
              <a:cs typeface="Arial"/>
              <a:sym typeface="Arial"/>
            </a:endParaRPr>
          </a:p>
          <a:p>
            <a:pPr indent="-488950" lvl="1" marL="914400" marR="0" rtl="0" algn="l">
              <a:lnSpc>
                <a:spcPct val="100000"/>
              </a:lnSpc>
              <a:spcBef>
                <a:spcPts val="560"/>
              </a:spcBef>
              <a:spcAft>
                <a:spcPts val="0"/>
              </a:spcAft>
              <a:buClr>
                <a:schemeClr val="dk1"/>
              </a:buClr>
              <a:buSzPts val="2400"/>
              <a:buFont typeface="Calibri"/>
              <a:buAutoNum type="arabicPeriod"/>
            </a:pPr>
            <a:r>
              <a:rPr i="0" lang="sk" sz="2400" u="none" cap="none" strike="noStrike">
                <a:solidFill>
                  <a:schemeClr val="dk1"/>
                </a:solidFill>
                <a:latin typeface="Arial"/>
                <a:ea typeface="Arial"/>
                <a:cs typeface="Arial"/>
                <a:sym typeface="Arial"/>
              </a:rPr>
              <a:t>ak sa osobné údaje majú použiť na komunikáciu s dotknutou osobou - </a:t>
            </a:r>
            <a:r>
              <a:rPr b="1" i="0" lang="sk" sz="2400" u="none" cap="none" strike="noStrike">
                <a:solidFill>
                  <a:schemeClr val="dk1"/>
                </a:solidFill>
                <a:latin typeface="Arial"/>
                <a:ea typeface="Arial"/>
                <a:cs typeface="Arial"/>
                <a:sym typeface="Arial"/>
              </a:rPr>
              <a:t>najneskôr v čase prvej komunikácie s ňou</a:t>
            </a:r>
            <a:endParaRPr sz="2400">
              <a:latin typeface="Arial"/>
              <a:ea typeface="Arial"/>
              <a:cs typeface="Arial"/>
              <a:sym typeface="Arial"/>
            </a:endParaRPr>
          </a:p>
          <a:p>
            <a:pPr indent="-488950" lvl="1" marL="914400" marR="0" rtl="0" algn="l">
              <a:lnSpc>
                <a:spcPct val="100000"/>
              </a:lnSpc>
              <a:spcBef>
                <a:spcPts val="560"/>
              </a:spcBef>
              <a:spcAft>
                <a:spcPts val="0"/>
              </a:spcAft>
              <a:buClr>
                <a:schemeClr val="dk1"/>
              </a:buClr>
              <a:buSzPts val="2400"/>
              <a:buFont typeface="Calibri"/>
              <a:buAutoNum type="arabicPeriod"/>
            </a:pPr>
            <a:r>
              <a:rPr i="0" lang="sk" sz="2400" u="none" cap="none" strike="noStrike">
                <a:solidFill>
                  <a:schemeClr val="dk1"/>
                </a:solidFill>
                <a:latin typeface="Arial"/>
                <a:ea typeface="Arial"/>
                <a:cs typeface="Arial"/>
                <a:sym typeface="Arial"/>
              </a:rPr>
              <a:t>ak sa predpokladá poskytnutie osobných údajov ďalšiemu príjemcovi - </a:t>
            </a:r>
            <a:r>
              <a:rPr b="1" i="0" lang="sk" sz="2400" u="none" cap="none" strike="noStrike">
                <a:solidFill>
                  <a:schemeClr val="dk1"/>
                </a:solidFill>
                <a:latin typeface="Arial"/>
                <a:ea typeface="Arial"/>
                <a:cs typeface="Arial"/>
                <a:sym typeface="Arial"/>
              </a:rPr>
              <a:t>najneskôr v čase poskytnutia osobných údajov inej osobe</a:t>
            </a:r>
            <a:endParaRPr sz="2400">
              <a:latin typeface="Arial"/>
              <a:ea typeface="Arial"/>
              <a:cs typeface="Arial"/>
              <a:sym typeface="Arial"/>
            </a:endParaRPr>
          </a:p>
          <a:p>
            <a:pPr indent="-165100" lvl="0" marL="342900" marR="0" rtl="0" algn="l">
              <a:spcBef>
                <a:spcPts val="560"/>
              </a:spcBef>
              <a:spcAft>
                <a:spcPts val="0"/>
              </a:spcAft>
              <a:buClr>
                <a:schemeClr val="dk1"/>
              </a:buClr>
              <a:buSzPts val="2800"/>
              <a:buFont typeface="Arial"/>
              <a:buNone/>
            </a:pPr>
            <a:r>
              <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1" name="Shape 831"/>
        <p:cNvGrpSpPr/>
        <p:nvPr/>
      </p:nvGrpSpPr>
      <p:grpSpPr>
        <a:xfrm>
          <a:off x="0" y="0"/>
          <a:ext cx="0" cy="0"/>
          <a:chOff x="0" y="0"/>
          <a:chExt cx="0" cy="0"/>
        </a:xfrm>
      </p:grpSpPr>
      <p:sp>
        <p:nvSpPr>
          <p:cNvPr id="832" name="Google Shape;832;p13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XVIII. Akým spôsobom poskytnúť informácie?</a:t>
            </a:r>
            <a:endParaRPr b="1" sz="3000">
              <a:latin typeface="Arial"/>
              <a:ea typeface="Arial"/>
              <a:cs typeface="Arial"/>
              <a:sym typeface="Arial"/>
            </a:endParaRPr>
          </a:p>
        </p:txBody>
      </p:sp>
      <p:sp>
        <p:nvSpPr>
          <p:cNvPr id="833" name="Google Shape;833;p131"/>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Char char="•"/>
            </a:pPr>
            <a:r>
              <a:rPr i="0" lang="sk" sz="2400" u="none">
                <a:solidFill>
                  <a:schemeClr val="dk1"/>
                </a:solidFill>
                <a:latin typeface="Arial"/>
                <a:ea typeface="Arial"/>
                <a:cs typeface="Arial"/>
                <a:sym typeface="Arial"/>
              </a:rPr>
              <a:t>stručne, zrozumiteľne, v ľahko dostupnej forme, s použitím jasného a jednoduchého jazyka + pravidelne aktualizovať</a:t>
            </a:r>
            <a:endParaRPr sz="2400">
              <a:latin typeface="Arial"/>
              <a:ea typeface="Arial"/>
              <a:cs typeface="Arial"/>
              <a:sym typeface="Arial"/>
            </a:endParaRPr>
          </a:p>
          <a:p>
            <a:pPr indent="-488950" lvl="1" marL="914400" marR="0" rtl="0" algn="l">
              <a:lnSpc>
                <a:spcPct val="100000"/>
              </a:lnSpc>
              <a:spcBef>
                <a:spcPts val="560"/>
              </a:spcBef>
              <a:spcAft>
                <a:spcPts val="0"/>
              </a:spcAft>
              <a:buClr>
                <a:schemeClr val="dk1"/>
              </a:buClr>
              <a:buSzPts val="2400"/>
              <a:buFont typeface="Calibri"/>
              <a:buAutoNum type="arabicPeriod"/>
            </a:pPr>
            <a:r>
              <a:rPr b="1" i="0" lang="sk" sz="2400" u="none" cap="none" strike="noStrike">
                <a:solidFill>
                  <a:schemeClr val="dk1"/>
                </a:solidFill>
                <a:latin typeface="Arial"/>
                <a:ea typeface="Arial"/>
                <a:cs typeface="Arial"/>
                <a:sym typeface="Arial"/>
              </a:rPr>
              <a:t>ústne - </a:t>
            </a:r>
            <a:r>
              <a:rPr i="0" lang="sk" sz="2400" u="none" cap="none" strike="noStrike">
                <a:solidFill>
                  <a:schemeClr val="dk1"/>
                </a:solidFill>
                <a:latin typeface="Arial"/>
                <a:ea typeface="Arial"/>
                <a:cs typeface="Arial"/>
                <a:sym typeface="Arial"/>
              </a:rPr>
              <a:t>telefonicky alebo pri osobnom kontakte (avšak v takom prípade je vhodné to zdokumentovať)</a:t>
            </a:r>
            <a:endParaRPr sz="2400">
              <a:latin typeface="Arial"/>
              <a:ea typeface="Arial"/>
              <a:cs typeface="Arial"/>
              <a:sym typeface="Arial"/>
            </a:endParaRPr>
          </a:p>
          <a:p>
            <a:pPr indent="-488950" lvl="1" marL="914400" marR="0" rtl="0" algn="l">
              <a:lnSpc>
                <a:spcPct val="100000"/>
              </a:lnSpc>
              <a:spcBef>
                <a:spcPts val="560"/>
              </a:spcBef>
              <a:spcAft>
                <a:spcPts val="0"/>
              </a:spcAft>
              <a:buClr>
                <a:schemeClr val="dk1"/>
              </a:buClr>
              <a:buSzPts val="2400"/>
              <a:buFont typeface="Calibri"/>
              <a:buAutoNum type="arabicPeriod"/>
            </a:pPr>
            <a:r>
              <a:rPr b="1" i="0" lang="sk" sz="2400" u="none" cap="none" strike="noStrike">
                <a:solidFill>
                  <a:schemeClr val="dk1"/>
                </a:solidFill>
                <a:latin typeface="Arial"/>
                <a:ea typeface="Arial"/>
                <a:cs typeface="Arial"/>
                <a:sym typeface="Arial"/>
              </a:rPr>
              <a:t>písomne - </a:t>
            </a:r>
            <a:r>
              <a:rPr i="0" lang="sk" sz="2400" u="none" cap="none" strike="noStrike">
                <a:solidFill>
                  <a:schemeClr val="dk1"/>
                </a:solidFill>
                <a:latin typeface="Arial"/>
                <a:ea typeface="Arial"/>
                <a:cs typeface="Arial"/>
                <a:sym typeface="Arial"/>
              </a:rPr>
              <a:t>tlačenými médiami, vo formulároch žiadosti o prácu, vizuálnym značením</a:t>
            </a:r>
            <a:endParaRPr sz="2400">
              <a:latin typeface="Arial"/>
              <a:ea typeface="Arial"/>
              <a:cs typeface="Arial"/>
              <a:sym typeface="Arial"/>
            </a:endParaRPr>
          </a:p>
          <a:p>
            <a:pPr indent="-488950" lvl="1" marL="914400" marR="0" rtl="0" algn="l">
              <a:lnSpc>
                <a:spcPct val="100000"/>
              </a:lnSpc>
              <a:spcBef>
                <a:spcPts val="560"/>
              </a:spcBef>
              <a:spcAft>
                <a:spcPts val="0"/>
              </a:spcAft>
              <a:buClr>
                <a:schemeClr val="dk1"/>
              </a:buClr>
              <a:buSzPts val="2400"/>
              <a:buFont typeface="Calibri"/>
              <a:buAutoNum type="arabicPeriod"/>
            </a:pPr>
            <a:r>
              <a:rPr b="1" i="0" lang="sk" sz="2400" u="none" cap="none" strike="noStrike">
                <a:solidFill>
                  <a:schemeClr val="dk1"/>
                </a:solidFill>
                <a:latin typeface="Arial"/>
                <a:ea typeface="Arial"/>
                <a:cs typeface="Arial"/>
                <a:sym typeface="Arial"/>
              </a:rPr>
              <a:t>elektronicky</a:t>
            </a:r>
            <a:r>
              <a:rPr i="0" lang="sk" sz="2400" u="none" cap="none" strike="noStrike">
                <a:solidFill>
                  <a:schemeClr val="dk1"/>
                </a:solidFill>
                <a:latin typeface="Arial"/>
                <a:ea typeface="Arial"/>
                <a:cs typeface="Arial"/>
                <a:sym typeface="Arial"/>
              </a:rPr>
              <a:t> - v textových správach, na webových sídlach, v emailoch, mobilnými aplikáciami</a:t>
            </a:r>
            <a:endParaRPr sz="2400">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6"/>
        </a:solidFill>
      </p:bgPr>
    </p:bg>
    <p:spTree>
      <p:nvGrpSpPr>
        <p:cNvPr id="837" name="Shape 837"/>
        <p:cNvGrpSpPr/>
        <p:nvPr/>
      </p:nvGrpSpPr>
      <p:grpSpPr>
        <a:xfrm>
          <a:off x="0" y="0"/>
          <a:ext cx="0" cy="0"/>
          <a:chOff x="0" y="0"/>
          <a:chExt cx="0" cy="0"/>
        </a:xfrm>
      </p:grpSpPr>
      <p:sp>
        <p:nvSpPr>
          <p:cNvPr id="838" name="Google Shape;838;p13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sk" sz="4800"/>
              <a:t>Rôzne</a:t>
            </a:r>
            <a:endParaRPr b="1" sz="4800"/>
          </a:p>
        </p:txBody>
      </p:sp>
      <p:sp>
        <p:nvSpPr>
          <p:cNvPr id="839" name="Google Shape;839;p1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3" name="Shape 843"/>
        <p:cNvGrpSpPr/>
        <p:nvPr/>
      </p:nvGrpSpPr>
      <p:grpSpPr>
        <a:xfrm>
          <a:off x="0" y="0"/>
          <a:ext cx="0" cy="0"/>
          <a:chOff x="0" y="0"/>
          <a:chExt cx="0" cy="0"/>
        </a:xfrm>
      </p:grpSpPr>
      <p:sp>
        <p:nvSpPr>
          <p:cNvPr id="844" name="Google Shape;844;p133"/>
          <p:cNvSpPr txBox="1"/>
          <p:nvPr>
            <p:ph type="title"/>
          </p:nvPr>
        </p:nvSpPr>
        <p:spPr>
          <a:xfrm>
            <a:off x="143975" y="183450"/>
            <a:ext cx="8877000" cy="5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Dôležitá povinnosť </a:t>
            </a:r>
            <a:r>
              <a:rPr lang="sk"/>
              <a:t>nadchádzajúcich</a:t>
            </a:r>
            <a:r>
              <a:rPr lang="sk"/>
              <a:t> dní </a:t>
            </a:r>
            <a:r>
              <a:rPr b="1" lang="sk" sz="2400">
                <a:solidFill>
                  <a:srgbClr val="FF0000"/>
                </a:solidFill>
              </a:rPr>
              <a:t>(do 30.6.2019)</a:t>
            </a:r>
            <a:endParaRPr b="1" sz="2400">
              <a:solidFill>
                <a:srgbClr val="FF0000"/>
              </a:solidFill>
            </a:endParaRPr>
          </a:p>
        </p:txBody>
      </p:sp>
      <p:sp>
        <p:nvSpPr>
          <p:cNvPr id="845" name="Google Shape;845;p133"/>
          <p:cNvSpPr txBox="1"/>
          <p:nvPr>
            <p:ph idx="1" type="body"/>
          </p:nvPr>
        </p:nvSpPr>
        <p:spPr>
          <a:xfrm>
            <a:off x="237150" y="761250"/>
            <a:ext cx="8680200" cy="4174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sk" sz="1400">
                <a:solidFill>
                  <a:srgbClr val="0000FF"/>
                </a:solidFill>
              </a:rPr>
              <a:t>Novelizácia zákona č. 83/1990 Zb</a:t>
            </a:r>
            <a:r>
              <a:rPr lang="sk" sz="1400">
                <a:solidFill>
                  <a:srgbClr val="171C24"/>
                </a:solidFill>
              </a:rPr>
              <a:t>.  - kluby a oddiely zriadené vo forme </a:t>
            </a:r>
            <a:r>
              <a:rPr lang="sk" sz="1400">
                <a:solidFill>
                  <a:srgbClr val="171C24"/>
                </a:solidFill>
              </a:rPr>
              <a:t>občianskych</a:t>
            </a:r>
            <a:r>
              <a:rPr lang="sk" sz="1400">
                <a:solidFill>
                  <a:srgbClr val="171C24"/>
                </a:solidFill>
              </a:rPr>
              <a:t> združení.</a:t>
            </a:r>
            <a:endParaRPr sz="1400">
              <a:solidFill>
                <a:srgbClr val="171C24"/>
              </a:solidFill>
            </a:endParaRPr>
          </a:p>
          <a:p>
            <a:pPr indent="0" lvl="0" marL="0" rtl="0" algn="just">
              <a:spcBef>
                <a:spcPts val="1700"/>
              </a:spcBef>
              <a:spcAft>
                <a:spcPts val="0"/>
              </a:spcAft>
              <a:buNone/>
            </a:pPr>
            <a:r>
              <a:rPr lang="sk" sz="1400">
                <a:solidFill>
                  <a:srgbClr val="171C24"/>
                </a:solidFill>
              </a:rPr>
              <a:t>Nové ustanovenia § 20a ods. 1 - povinnosť Ministerstvu vnútra SR </a:t>
            </a:r>
            <a:r>
              <a:rPr b="1" lang="sk" sz="1400">
                <a:solidFill>
                  <a:srgbClr val="171C24"/>
                </a:solidFill>
              </a:rPr>
              <a:t>ohlásiť</a:t>
            </a:r>
            <a:r>
              <a:rPr lang="sk" sz="1400">
                <a:solidFill>
                  <a:srgbClr val="171C24"/>
                </a:solidFill>
              </a:rPr>
              <a:t> písomne</a:t>
            </a:r>
            <a:r>
              <a:rPr b="1" lang="sk" sz="1400">
                <a:solidFill>
                  <a:srgbClr val="171C24"/>
                </a:solidFill>
              </a:rPr>
              <a:t> </a:t>
            </a:r>
            <a:r>
              <a:rPr lang="sk" sz="1400">
                <a:solidFill>
                  <a:srgbClr val="171C24"/>
                </a:solidFill>
              </a:rPr>
              <a:t>aktuálne údaje  o štatutárnom orgáne alebo členoch štatutárneho orgánu </a:t>
            </a:r>
            <a:r>
              <a:rPr i="1" lang="sk" sz="1400">
                <a:solidFill>
                  <a:srgbClr val="171C24"/>
                </a:solidFill>
              </a:rPr>
              <a:t>(ak ich máte ako štatutárov viac osôb, napr. predseda a podpredseda, prípadne nejaký tajomník a pod.)</a:t>
            </a:r>
            <a:r>
              <a:rPr lang="sk" sz="1400">
                <a:solidFill>
                  <a:srgbClr val="171C24"/>
                </a:solidFill>
              </a:rPr>
              <a:t>, pričom údaje musíte nahlásiť v rozsahu:  </a:t>
            </a:r>
            <a:endParaRPr sz="1400">
              <a:solidFill>
                <a:srgbClr val="171C24"/>
              </a:solidFill>
            </a:endParaRPr>
          </a:p>
          <a:p>
            <a:pPr indent="0" lvl="0" marL="0" marR="215900" rtl="0" algn="just">
              <a:lnSpc>
                <a:spcPct val="114000"/>
              </a:lnSpc>
              <a:spcBef>
                <a:spcPts val="1700"/>
              </a:spcBef>
              <a:spcAft>
                <a:spcPts val="0"/>
              </a:spcAft>
              <a:buNone/>
            </a:pPr>
            <a:r>
              <a:rPr b="1" lang="sk" sz="1400">
                <a:solidFill>
                  <a:srgbClr val="171C24"/>
                </a:solidFill>
              </a:rPr>
              <a:t>   1.</a:t>
            </a:r>
            <a:r>
              <a:rPr b="1" lang="sk" sz="1400">
                <a:solidFill>
                  <a:srgbClr val="171C24"/>
                </a:solidFill>
              </a:rPr>
              <a:t>meno, priezvisko	   2. adresa trvalého pobytu	3. dátum narodenia		4. rodné číslo </a:t>
            </a:r>
            <a:endParaRPr b="1" sz="1400">
              <a:solidFill>
                <a:srgbClr val="171C24"/>
              </a:solidFill>
            </a:endParaRPr>
          </a:p>
          <a:p>
            <a:pPr indent="0" lvl="0" marL="0" marR="215900" rtl="0" algn="just">
              <a:spcBef>
                <a:spcPts val="400"/>
              </a:spcBef>
              <a:spcAft>
                <a:spcPts val="0"/>
              </a:spcAft>
              <a:buNone/>
            </a:pPr>
            <a:r>
              <a:rPr b="1" lang="sk" sz="1400">
                <a:solidFill>
                  <a:srgbClr val="171C24"/>
                </a:solidFill>
              </a:rPr>
              <a:t>   5. </a:t>
            </a:r>
            <a:r>
              <a:rPr b="1" lang="sk" sz="1400">
                <a:solidFill>
                  <a:srgbClr val="171C24"/>
                </a:solidFill>
              </a:rPr>
              <a:t>deň vzniku jeho funkcie </a:t>
            </a:r>
            <a:r>
              <a:rPr b="1" lang="sk" sz="1200">
                <a:solidFill>
                  <a:srgbClr val="171C24"/>
                </a:solidFill>
              </a:rPr>
              <a:t> </a:t>
            </a:r>
            <a:r>
              <a:rPr i="1" lang="sk" sz="1200">
                <a:solidFill>
                  <a:srgbClr val="171C24"/>
                </a:solidFill>
              </a:rPr>
              <a:t>(pozn. kedy bol do funkcie zvolený, či ustanovený a ak ich je viac u každého)</a:t>
            </a:r>
            <a:endParaRPr sz="1200">
              <a:solidFill>
                <a:srgbClr val="171C24"/>
              </a:solidFill>
            </a:endParaRPr>
          </a:p>
          <a:p>
            <a:pPr indent="0" lvl="0" marL="0" marR="215900" rtl="0" algn="just">
              <a:spcBef>
                <a:spcPts val="0"/>
              </a:spcBef>
              <a:spcAft>
                <a:spcPts val="0"/>
              </a:spcAft>
              <a:buNone/>
            </a:pPr>
            <a:r>
              <a:t/>
            </a:r>
            <a:endParaRPr sz="1400">
              <a:solidFill>
                <a:srgbClr val="171C24"/>
              </a:solidFill>
            </a:endParaRPr>
          </a:p>
          <a:p>
            <a:pPr indent="0" lvl="0" marL="0" rtl="0" algn="just">
              <a:spcBef>
                <a:spcPts val="0"/>
              </a:spcBef>
              <a:spcAft>
                <a:spcPts val="0"/>
              </a:spcAft>
              <a:buClr>
                <a:schemeClr val="dk1"/>
              </a:buClr>
              <a:buSzPts val="1100"/>
              <a:buFont typeface="Arial"/>
              <a:buNone/>
            </a:pPr>
            <a:r>
              <a:rPr lang="sk" sz="1400">
                <a:solidFill>
                  <a:srgbClr val="171C24"/>
                </a:solidFill>
              </a:rPr>
              <a:t>Všetko doložiť a preukázať dokumentami, ktoré osvedčia všetky skutočnosti / údaje, ktoré sa navrhujú zapísať o štatutárnom orgáne alebo členoch štatutárneho orgánu.</a:t>
            </a:r>
            <a:endParaRPr sz="1400">
              <a:solidFill>
                <a:srgbClr val="171C24"/>
              </a:solidFill>
            </a:endParaRPr>
          </a:p>
          <a:p>
            <a:pPr indent="0" lvl="0" marL="0" rtl="0" algn="just">
              <a:spcBef>
                <a:spcPts val="1700"/>
              </a:spcBef>
              <a:spcAft>
                <a:spcPts val="0"/>
              </a:spcAft>
              <a:buClr>
                <a:schemeClr val="dk1"/>
              </a:buClr>
              <a:buSzPts val="1100"/>
              <a:buFont typeface="Arial"/>
              <a:buNone/>
            </a:pPr>
            <a:r>
              <a:rPr lang="sk" sz="1400">
                <a:solidFill>
                  <a:srgbClr val="171C24"/>
                </a:solidFill>
              </a:rPr>
              <a:t>Oznámenie údajov musí byť podpísané štatutárnym orgánom alebo takým počtom členov štatutárneho orgánu, aký je potrebný podľa zaregistrovaných stanov a súčasne pozor,  </a:t>
            </a:r>
            <a:r>
              <a:rPr b="1" lang="sk" sz="1400" u="sng">
                <a:solidFill>
                  <a:srgbClr val="171C24"/>
                </a:solidFill>
              </a:rPr>
              <a:t>pravosť podpisu / podpisov  musí byť úradne osvedčená</a:t>
            </a:r>
            <a:r>
              <a:rPr lang="sk" sz="1400">
                <a:solidFill>
                  <a:srgbClr val="171C24"/>
                </a:solidFill>
              </a:rPr>
              <a:t> </a:t>
            </a:r>
            <a:r>
              <a:rPr i="1" lang="sk" sz="1400">
                <a:solidFill>
                  <a:srgbClr val="171C24"/>
                </a:solidFill>
              </a:rPr>
              <a:t>(pozn. u notára alebo matrike)</a:t>
            </a:r>
            <a:r>
              <a:rPr lang="sk" sz="1400">
                <a:solidFill>
                  <a:srgbClr val="171C24"/>
                </a:solidFill>
              </a:rPr>
              <a:t>. </a:t>
            </a:r>
            <a:endParaRPr sz="1400">
              <a:solidFill>
                <a:srgbClr val="171C24"/>
              </a:solidFill>
            </a:endParaRPr>
          </a:p>
          <a:p>
            <a:pPr indent="0" lvl="0" marL="0" rtl="0" algn="ctr">
              <a:spcBef>
                <a:spcPts val="1700"/>
              </a:spcBef>
              <a:spcAft>
                <a:spcPts val="0"/>
              </a:spcAft>
              <a:buClr>
                <a:schemeClr val="dk1"/>
              </a:buClr>
              <a:buSzPts val="1100"/>
              <a:buFont typeface="Arial"/>
              <a:buNone/>
            </a:pPr>
            <a:r>
              <a:rPr lang="sk" sz="1400" u="sng">
                <a:solidFill>
                  <a:schemeClr val="hlink"/>
                </a:solidFill>
                <a:hlinkClick r:id="rId3"/>
              </a:rPr>
              <a:t>Viac v článku na </a:t>
            </a:r>
            <a:r>
              <a:rPr lang="sk" sz="1400" u="sng">
                <a:solidFill>
                  <a:schemeClr val="accent5"/>
                </a:solidFill>
                <a:hlinkClick r:id="rId4"/>
              </a:rPr>
              <a:t> UčPS </a:t>
            </a:r>
            <a:r>
              <a:rPr lang="sk" sz="1400" u="sng">
                <a:solidFill>
                  <a:schemeClr val="hlink"/>
                </a:solidFill>
                <a:hlinkClick r:id="rId5"/>
              </a:rPr>
              <a:t>stránke TU:</a:t>
            </a:r>
            <a:endParaRPr sz="1400">
              <a:solidFill>
                <a:srgbClr val="171C24"/>
              </a:solidFill>
            </a:endParaRPr>
          </a:p>
          <a:p>
            <a:pPr indent="0" lvl="0" marL="0" rtl="0" algn="l">
              <a:spcBef>
                <a:spcPts val="1700"/>
              </a:spcBef>
              <a:spcAft>
                <a:spcPts val="1600"/>
              </a:spcAft>
              <a:buNone/>
            </a:pPr>
            <a:r>
              <a:t/>
            </a:r>
            <a:endParaRPr/>
          </a:p>
        </p:txBody>
      </p:sp>
      <p:sp>
        <p:nvSpPr>
          <p:cNvPr id="846" name="Google Shape;846;p1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311700" y="244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Predporozumenie č. 4 - ak zmluva, tak register ...</a:t>
            </a:r>
            <a:endParaRPr sz="2400"/>
          </a:p>
        </p:txBody>
      </p:sp>
      <p:sp>
        <p:nvSpPr>
          <p:cNvPr id="207" name="Google Shape;207;p35"/>
          <p:cNvSpPr txBox="1"/>
          <p:nvPr>
            <p:ph idx="1" type="body"/>
          </p:nvPr>
        </p:nvSpPr>
        <p:spPr>
          <a:xfrm>
            <a:off x="311700" y="741450"/>
            <a:ext cx="8520600" cy="3416400"/>
          </a:xfrm>
          <a:prstGeom prst="rect">
            <a:avLst/>
          </a:prstGeom>
        </p:spPr>
        <p:txBody>
          <a:bodyPr anchorCtr="0" anchor="t" bIns="91425" lIns="91425" spcFirstLastPara="1" rIns="91425" wrap="square" tIns="91425">
            <a:noAutofit/>
          </a:bodyPr>
          <a:lstStyle/>
          <a:p>
            <a:pPr indent="-304800" lvl="0" marL="457200" rtl="0" algn="just">
              <a:spcBef>
                <a:spcPts val="0"/>
              </a:spcBef>
              <a:spcAft>
                <a:spcPts val="0"/>
              </a:spcAft>
              <a:buClr>
                <a:srgbClr val="000000"/>
              </a:buClr>
              <a:buSzPts val="1200"/>
              <a:buChar char="●"/>
            </a:pPr>
            <a:r>
              <a:rPr lang="sk" sz="1200">
                <a:solidFill>
                  <a:srgbClr val="000000"/>
                </a:solidFill>
              </a:rPr>
              <a:t>ustanovenie </a:t>
            </a:r>
            <a:r>
              <a:rPr b="1" lang="sk" sz="1200">
                <a:solidFill>
                  <a:srgbClr val="000000"/>
                </a:solidFill>
              </a:rPr>
              <a:t>§ 17 ods. 2 ZoŠ</a:t>
            </a:r>
            <a:endParaRPr b="1" sz="1200">
              <a:solidFill>
                <a:srgbClr val="000000"/>
              </a:solidFill>
            </a:endParaRPr>
          </a:p>
          <a:p>
            <a:pPr indent="-304800" lvl="0" marL="457200" rtl="0" algn="just">
              <a:spcBef>
                <a:spcPts val="0"/>
              </a:spcBef>
              <a:spcAft>
                <a:spcPts val="0"/>
              </a:spcAft>
              <a:buClr>
                <a:srgbClr val="000000"/>
              </a:buClr>
              <a:buSzPts val="1200"/>
              <a:buChar char="●"/>
            </a:pPr>
            <a:r>
              <a:rPr lang="sk" sz="1200">
                <a:solidFill>
                  <a:srgbClr val="000000"/>
                </a:solidFill>
              </a:rPr>
              <a:t>Národný športový zväz je povinný:</a:t>
            </a:r>
            <a:endParaRPr sz="1200">
              <a:solidFill>
                <a:srgbClr val="000000"/>
              </a:solidFill>
            </a:endParaRPr>
          </a:p>
          <a:p>
            <a:pPr indent="-304800" lvl="1" marL="914400" rtl="0" algn="just">
              <a:spcBef>
                <a:spcPts val="0"/>
              </a:spcBef>
              <a:spcAft>
                <a:spcPts val="0"/>
              </a:spcAft>
              <a:buClr>
                <a:srgbClr val="000000"/>
              </a:buClr>
              <a:buSzPts val="1200"/>
              <a:buChar char="○"/>
            </a:pPr>
            <a:r>
              <a:rPr lang="sk" sz="1200">
                <a:solidFill>
                  <a:srgbClr val="000000"/>
                </a:solidFill>
              </a:rPr>
              <a:t>mať stanovy v súlade s </a:t>
            </a:r>
            <a:r>
              <a:rPr b="1" i="1" lang="sk" sz="1200">
                <a:solidFill>
                  <a:srgbClr val="000000"/>
                </a:solidFill>
                <a:uFill>
                  <a:noFill/>
                </a:uFill>
                <a:hlinkClick r:id="rId3"/>
              </a:rPr>
              <a:t>§ 19 až 23</a:t>
            </a:r>
            <a:r>
              <a:rPr b="1" lang="sk" sz="1200">
                <a:solidFill>
                  <a:srgbClr val="000000"/>
                </a:solidFill>
              </a:rPr>
              <a:t> </a:t>
            </a:r>
            <a:r>
              <a:rPr lang="sk" sz="1200">
                <a:solidFill>
                  <a:srgbClr val="000000"/>
                </a:solidFill>
              </a:rPr>
              <a:t>ZoŠ, </a:t>
            </a:r>
            <a:endParaRPr sz="1200">
              <a:solidFill>
                <a:srgbClr val="000000"/>
              </a:solidFill>
            </a:endParaRPr>
          </a:p>
          <a:p>
            <a:pPr indent="-304800" lvl="1" marL="914400" rtl="0" algn="just">
              <a:spcBef>
                <a:spcPts val="0"/>
              </a:spcBef>
              <a:spcAft>
                <a:spcPts val="0"/>
              </a:spcAft>
              <a:buClr>
                <a:srgbClr val="000000"/>
              </a:buClr>
              <a:buSzPts val="1200"/>
              <a:buChar char="○"/>
            </a:pPr>
            <a:r>
              <a:rPr lang="sk" sz="1200">
                <a:solidFill>
                  <a:srgbClr val="000000"/>
                </a:solidFill>
              </a:rPr>
              <a:t>zapracovať do predpisov národného športového zväzu pravidlá Svetového antidopingového programu, opatrenia proti manipulácii priebehu a výsledkov súťaží a iné pravidlá a opatrenia proti negatívnym javom v športe vyplývajúce z medzinárodných predpisov a rozhodnutí, </a:t>
            </a:r>
            <a:endParaRPr sz="1200">
              <a:solidFill>
                <a:srgbClr val="000000"/>
              </a:solidFill>
            </a:endParaRPr>
          </a:p>
          <a:p>
            <a:pPr indent="-304800" lvl="1" marL="914400" rtl="0" algn="just">
              <a:spcBef>
                <a:spcPts val="0"/>
              </a:spcBef>
              <a:spcAft>
                <a:spcPts val="0"/>
              </a:spcAft>
              <a:buSzPts val="1200"/>
              <a:buChar char="○"/>
            </a:pPr>
            <a:r>
              <a:rPr b="1" lang="sk" sz="1200">
                <a:solidFill>
                  <a:srgbClr val="FF0000"/>
                </a:solidFill>
              </a:rPr>
              <a:t>viesť evidenciu zmlúv a dohôd podľa </a:t>
            </a:r>
            <a:r>
              <a:rPr b="1" i="1" lang="sk" sz="1200">
                <a:solidFill>
                  <a:srgbClr val="FF0000"/>
                </a:solidFill>
                <a:uFill>
                  <a:noFill/>
                </a:uFill>
                <a:hlinkClick r:id="rId4"/>
              </a:rPr>
              <a:t>§ 35,</a:t>
            </a:r>
            <a:r>
              <a:rPr b="1" i="1" lang="sk" sz="1200">
                <a:solidFill>
                  <a:srgbClr val="FF0000"/>
                </a:solidFill>
                <a:uFill>
                  <a:noFill/>
                </a:uFill>
                <a:hlinkClick r:id="rId5"/>
              </a:rPr>
              <a:t>39</a:t>
            </a:r>
            <a:r>
              <a:rPr b="1" lang="sk" sz="1200">
                <a:solidFill>
                  <a:srgbClr val="FF0000"/>
                </a:solidFill>
              </a:rPr>
              <a:t>, </a:t>
            </a:r>
            <a:r>
              <a:rPr b="1" i="1" lang="sk" sz="1200">
                <a:solidFill>
                  <a:srgbClr val="FF0000"/>
                </a:solidFill>
                <a:uFill>
                  <a:noFill/>
                </a:uFill>
                <a:hlinkClick r:id="rId6"/>
              </a:rPr>
              <a:t>43</a:t>
            </a:r>
            <a:r>
              <a:rPr b="1" lang="sk" sz="1200">
                <a:solidFill>
                  <a:srgbClr val="FF0000"/>
                </a:solidFill>
              </a:rPr>
              <a:t>, </a:t>
            </a:r>
            <a:r>
              <a:rPr b="1" i="1" lang="sk" sz="1200">
                <a:solidFill>
                  <a:srgbClr val="FF0000"/>
                </a:solidFill>
                <a:uFill>
                  <a:noFill/>
                </a:uFill>
                <a:hlinkClick r:id="rId7"/>
              </a:rPr>
              <a:t>47</a:t>
            </a:r>
            <a:r>
              <a:rPr b="1" lang="sk" sz="1200">
                <a:solidFill>
                  <a:srgbClr val="FF0000"/>
                </a:solidFill>
              </a:rPr>
              <a:t> a </a:t>
            </a:r>
            <a:r>
              <a:rPr b="1" i="1" lang="sk" sz="1200">
                <a:solidFill>
                  <a:srgbClr val="FF0000"/>
                </a:solidFill>
                <a:uFill>
                  <a:noFill/>
                </a:uFill>
                <a:hlinkClick r:id="rId8"/>
              </a:rPr>
              <a:t>48</a:t>
            </a:r>
            <a:r>
              <a:rPr b="1" lang="sk" sz="1200">
                <a:solidFill>
                  <a:srgbClr val="FF0000"/>
                </a:solidFill>
              </a:rPr>
              <a:t> a ich zmien,</a:t>
            </a:r>
            <a:r>
              <a:rPr lang="sk" sz="1200">
                <a:solidFill>
                  <a:srgbClr val="494949"/>
                </a:solidFill>
              </a:rPr>
              <a:t> </a:t>
            </a:r>
            <a:endParaRPr sz="1200">
              <a:solidFill>
                <a:srgbClr val="494949"/>
              </a:solidFill>
            </a:endParaRPr>
          </a:p>
          <a:p>
            <a:pPr indent="-304800" lvl="1" marL="914400" rtl="0" algn="just">
              <a:spcBef>
                <a:spcPts val="0"/>
              </a:spcBef>
              <a:spcAft>
                <a:spcPts val="0"/>
              </a:spcAft>
              <a:buClr>
                <a:srgbClr val="000000"/>
              </a:buClr>
              <a:buSzPts val="1200"/>
              <a:buChar char="○"/>
            </a:pPr>
            <a:r>
              <a:rPr lang="sk" sz="1200">
                <a:solidFill>
                  <a:srgbClr val="000000"/>
                </a:solidFill>
              </a:rPr>
              <a:t>poskytovať súčinnosť ministerstvu školstva a iným orgánom verejnej správy pri plnení úloh v oblasti športu.</a:t>
            </a:r>
            <a:endParaRPr sz="1200">
              <a:solidFill>
                <a:srgbClr val="000000"/>
              </a:solidFill>
            </a:endParaRPr>
          </a:p>
          <a:p>
            <a:pPr indent="-304800" lvl="0" marL="457200" rtl="0" algn="just">
              <a:spcBef>
                <a:spcPts val="0"/>
              </a:spcBef>
              <a:spcAft>
                <a:spcPts val="0"/>
              </a:spcAft>
              <a:buClr>
                <a:srgbClr val="000000"/>
              </a:buClr>
              <a:buSzPts val="1200"/>
              <a:buChar char="●"/>
            </a:pPr>
            <a:r>
              <a:rPr lang="sk" sz="1200">
                <a:solidFill>
                  <a:srgbClr val="000000"/>
                </a:solidFill>
                <a:highlight>
                  <a:srgbClr val="FFFFFF"/>
                </a:highlight>
              </a:rPr>
              <a:t>Ustanovenie § 8 ods. 4 ZOŠ</a:t>
            </a:r>
            <a:endParaRPr sz="1200">
              <a:solidFill>
                <a:srgbClr val="000000"/>
              </a:solidFill>
              <a:highlight>
                <a:srgbClr val="FFFFFF"/>
              </a:highlight>
            </a:endParaRPr>
          </a:p>
          <a:p>
            <a:pPr indent="-304800" lvl="1" marL="914400" rtl="0" algn="just">
              <a:spcBef>
                <a:spcPts val="0"/>
              </a:spcBef>
              <a:spcAft>
                <a:spcPts val="0"/>
              </a:spcAft>
              <a:buClr>
                <a:srgbClr val="000000"/>
              </a:buClr>
              <a:buSzPts val="1200"/>
              <a:buChar char="○"/>
            </a:pPr>
            <a:r>
              <a:rPr i="1" lang="sk" sz="1200">
                <a:solidFill>
                  <a:srgbClr val="000000"/>
                </a:solidFill>
                <a:highlight>
                  <a:srgbClr val="FFFFFF"/>
                </a:highlight>
              </a:rPr>
              <a:t>“Športová organizácia, ktorá uzavrela so športovcom zmluvu o profesionálnom vykonávaní športu, zmluvu o amatérskom vykonávaní športu alebo zmluvu o príprave talentovaného športovca, je povinná do 30 dní od uzavretia zmluvy predložiť zmluvu na účely jej vedenia v evidencii zmlúv a dohôd vedenej národným športovým zväzom alebo športovou organizáciou, ktorej je členom.”</a:t>
            </a:r>
            <a:endParaRPr i="1" sz="1200">
              <a:solidFill>
                <a:srgbClr val="000000"/>
              </a:solidFill>
              <a:highlight>
                <a:srgbClr val="FFFFFF"/>
              </a:highlight>
            </a:endParaRPr>
          </a:p>
          <a:p>
            <a:pPr indent="-304800" lvl="0" marL="457200" rtl="0" algn="just">
              <a:spcBef>
                <a:spcPts val="0"/>
              </a:spcBef>
              <a:spcAft>
                <a:spcPts val="0"/>
              </a:spcAft>
              <a:buClr>
                <a:srgbClr val="FF0000"/>
              </a:buClr>
              <a:buSzPts val="1200"/>
              <a:buChar char="●"/>
            </a:pPr>
            <a:r>
              <a:rPr lang="sk" sz="1200">
                <a:solidFill>
                  <a:srgbClr val="FF0000"/>
                </a:solidFill>
                <a:highlight>
                  <a:srgbClr val="FFFFFF"/>
                </a:highlight>
              </a:rPr>
              <a:t>Nezaregistrovanie zmluvy - správny delikt - priestupok (ustanovenie § 95 ods. 1 písm. d) ZoŠ)</a:t>
            </a:r>
            <a:endParaRPr sz="1200">
              <a:solidFill>
                <a:srgbClr val="FF0000"/>
              </a:solidFill>
              <a:highlight>
                <a:srgbClr val="FFFFFF"/>
              </a:highlight>
            </a:endParaRPr>
          </a:p>
          <a:p>
            <a:pPr indent="-304800" lvl="1" marL="914400" rtl="0" algn="just">
              <a:spcBef>
                <a:spcPts val="0"/>
              </a:spcBef>
              <a:spcAft>
                <a:spcPts val="0"/>
              </a:spcAft>
              <a:buClr>
                <a:srgbClr val="000000"/>
              </a:buClr>
              <a:buSzPts val="1200"/>
              <a:buChar char="○"/>
            </a:pPr>
            <a:r>
              <a:rPr lang="sk" sz="1200">
                <a:solidFill>
                  <a:srgbClr val="000000"/>
                </a:solidFill>
              </a:rPr>
              <a:t>Športová organizácia sa dopustí správneho deliktu, ak</a:t>
            </a:r>
            <a:endParaRPr sz="1200">
              <a:solidFill>
                <a:srgbClr val="000000"/>
              </a:solidFill>
            </a:endParaRPr>
          </a:p>
          <a:p>
            <a:pPr indent="-304800" lvl="2" marL="1371600" rtl="0" algn="just">
              <a:spcBef>
                <a:spcPts val="0"/>
              </a:spcBef>
              <a:spcAft>
                <a:spcPts val="0"/>
              </a:spcAft>
              <a:buClr>
                <a:srgbClr val="000000"/>
              </a:buClr>
              <a:buSzPts val="1200"/>
              <a:buChar char="■"/>
            </a:pPr>
            <a:r>
              <a:rPr lang="sk" sz="1200">
                <a:solidFill>
                  <a:srgbClr val="000000"/>
                </a:solidFill>
              </a:rPr>
              <a:t>nepredloží zmluvu na účely evidencie zmlúv a dohôd podľa </a:t>
            </a:r>
            <a:r>
              <a:rPr i="1" lang="sk" sz="1200">
                <a:solidFill>
                  <a:srgbClr val="000000"/>
                </a:solidFill>
                <a:uFill>
                  <a:noFill/>
                </a:uFill>
                <a:hlinkClick r:id="rId9"/>
              </a:rPr>
              <a:t>§ 8 ods. 4</a:t>
            </a:r>
            <a:r>
              <a:rPr lang="sk" sz="1200">
                <a:solidFill>
                  <a:srgbClr val="000000"/>
                </a:solidFill>
              </a:rPr>
              <a:t>,</a:t>
            </a:r>
            <a:endParaRPr sz="1200">
              <a:solidFill>
                <a:srgbClr val="000000"/>
              </a:solidFill>
            </a:endParaRPr>
          </a:p>
          <a:p>
            <a:pPr indent="-304800" lvl="0" marL="457200" rtl="0" algn="just">
              <a:spcBef>
                <a:spcPts val="0"/>
              </a:spcBef>
              <a:spcAft>
                <a:spcPts val="0"/>
              </a:spcAft>
              <a:buClr>
                <a:srgbClr val="000000"/>
              </a:buClr>
              <a:buSzPts val="1200"/>
              <a:buChar char="●"/>
            </a:pPr>
            <a:r>
              <a:rPr lang="sk" sz="1200">
                <a:solidFill>
                  <a:srgbClr val="000000"/>
                </a:solidFill>
              </a:rPr>
              <a:t>Pokuta (!) - ustanovenie § 95 ods. 7 ZoŠ</a:t>
            </a:r>
            <a:endParaRPr sz="1200">
              <a:solidFill>
                <a:srgbClr val="000000"/>
              </a:solidFill>
            </a:endParaRPr>
          </a:p>
          <a:p>
            <a:pPr indent="-304800" lvl="1" marL="914400" rtl="0" algn="just">
              <a:spcBef>
                <a:spcPts val="0"/>
              </a:spcBef>
              <a:spcAft>
                <a:spcPts val="0"/>
              </a:spcAft>
              <a:buClr>
                <a:srgbClr val="000000"/>
              </a:buClr>
              <a:buSzPts val="1200"/>
              <a:buFont typeface="Trebuchet MS"/>
              <a:buChar char="○"/>
            </a:pPr>
            <a:r>
              <a:rPr lang="sk" sz="1200">
                <a:solidFill>
                  <a:srgbClr val="000000"/>
                </a:solidFill>
              </a:rPr>
              <a:t>Za správny delikt podľa odseku 1 písm. b), c), n) až p), odseku 2 písm. a) až c) a odseku 4 písm. d), e) a i) možno uložiť pokutu </a:t>
            </a:r>
            <a:r>
              <a:rPr b="1" lang="sk" sz="1200">
                <a:solidFill>
                  <a:srgbClr val="000000"/>
                </a:solidFill>
              </a:rPr>
              <a:t>od 300 eur do 30 000 eur</a:t>
            </a:r>
            <a:r>
              <a:rPr lang="sk" sz="1200">
                <a:solidFill>
                  <a:srgbClr val="000000"/>
                </a:solidFill>
              </a:rPr>
              <a:t>.</a:t>
            </a:r>
            <a:endParaRPr sz="1200"/>
          </a:p>
        </p:txBody>
      </p:sp>
      <p:sp>
        <p:nvSpPr>
          <p:cNvPr id="208" name="Google Shape;208;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9999"/>
        </a:solidFill>
      </p:bgPr>
    </p:bg>
    <p:spTree>
      <p:nvGrpSpPr>
        <p:cNvPr id="850" name="Shape 850"/>
        <p:cNvGrpSpPr/>
        <p:nvPr/>
      </p:nvGrpSpPr>
      <p:grpSpPr>
        <a:xfrm>
          <a:off x="0" y="0"/>
          <a:ext cx="0" cy="0"/>
          <a:chOff x="0" y="0"/>
          <a:chExt cx="0" cy="0"/>
        </a:xfrm>
      </p:grpSpPr>
      <p:sp>
        <p:nvSpPr>
          <p:cNvPr id="851" name="Google Shape;851;p13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sk" sz="4800"/>
              <a:t>Interakcia klubov s dcérskymi spoločnosťami</a:t>
            </a:r>
            <a:endParaRPr b="1" sz="4800"/>
          </a:p>
        </p:txBody>
      </p:sp>
      <p:sp>
        <p:nvSpPr>
          <p:cNvPr id="852" name="Google Shape;852;p1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6" name="Shape 856"/>
        <p:cNvGrpSpPr/>
        <p:nvPr/>
      </p:nvGrpSpPr>
      <p:grpSpPr>
        <a:xfrm>
          <a:off x="0" y="0"/>
          <a:ext cx="0" cy="0"/>
          <a:chOff x="0" y="0"/>
          <a:chExt cx="0" cy="0"/>
        </a:xfrm>
      </p:grpSpPr>
      <p:sp>
        <p:nvSpPr>
          <p:cNvPr id="857" name="Google Shape;857;p135"/>
          <p:cNvSpPr txBox="1"/>
          <p:nvPr>
            <p:ph type="title"/>
          </p:nvPr>
        </p:nvSpPr>
        <p:spPr>
          <a:xfrm>
            <a:off x="413725" y="445025"/>
            <a:ext cx="8418600" cy="572700"/>
          </a:xfrm>
          <a:prstGeom prst="rect">
            <a:avLst/>
          </a:prstGeom>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sk" sz="2400"/>
              <a:t>Športová organizácia </a:t>
            </a:r>
            <a:r>
              <a:rPr b="1" lang="sk" sz="2400">
                <a:solidFill>
                  <a:srgbClr val="FF0000"/>
                </a:solidFill>
              </a:rPr>
              <a:t>ako obchodná spoločnosť</a:t>
            </a:r>
            <a:endParaRPr sz="2400">
              <a:solidFill>
                <a:srgbClr val="FF0000"/>
              </a:solidFill>
            </a:endParaRPr>
          </a:p>
        </p:txBody>
      </p:sp>
      <p:sp>
        <p:nvSpPr>
          <p:cNvPr id="858" name="Google Shape;858;p1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sk" sz="2400">
                <a:solidFill>
                  <a:schemeClr val="dk1"/>
                </a:solidFill>
              </a:rPr>
              <a:t>•	</a:t>
            </a:r>
            <a:r>
              <a:rPr lang="sk" sz="2400">
                <a:solidFill>
                  <a:schemeClr val="dk1"/>
                </a:solidFill>
                <a:latin typeface="Calibri"/>
                <a:ea typeface="Calibri"/>
                <a:cs typeface="Calibri"/>
                <a:sym typeface="Calibri"/>
              </a:rPr>
              <a:t>Ak má organizácia majetok (nehnuteľnosť, vybavenie, stroje...)</a:t>
            </a:r>
            <a:endParaRPr sz="2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sk" sz="2400">
                <a:solidFill>
                  <a:schemeClr val="dk1"/>
                </a:solidFill>
              </a:rPr>
              <a:t>•	</a:t>
            </a:r>
            <a:r>
              <a:rPr lang="sk" sz="2400">
                <a:solidFill>
                  <a:schemeClr val="dk1"/>
                </a:solidFill>
                <a:latin typeface="Calibri"/>
                <a:ea typeface="Calibri"/>
                <a:cs typeface="Calibri"/>
                <a:sym typeface="Calibri"/>
              </a:rPr>
              <a:t>Ak sa organizácia venuje vyšším súťažiam a má aj profesionálnych športovcov</a:t>
            </a:r>
            <a:endParaRPr sz="2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sk" sz="2400">
                <a:solidFill>
                  <a:schemeClr val="dk1"/>
                </a:solidFill>
              </a:rPr>
              <a:t>•	</a:t>
            </a:r>
            <a:r>
              <a:rPr lang="sk" sz="2400">
                <a:solidFill>
                  <a:schemeClr val="dk1"/>
                </a:solidFill>
                <a:latin typeface="Calibri"/>
                <a:ea typeface="Calibri"/>
                <a:cs typeface="Calibri"/>
                <a:sym typeface="Calibri"/>
              </a:rPr>
              <a:t>Ak chce organizácia ponúkať a organizovať aj iné komerčné aktivity okrem športu</a:t>
            </a:r>
            <a:endParaRPr sz="2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sk" sz="2400">
                <a:solidFill>
                  <a:schemeClr val="dk1"/>
                </a:solidFill>
              </a:rPr>
              <a:t>•	</a:t>
            </a:r>
            <a:r>
              <a:rPr lang="sk" sz="2400">
                <a:solidFill>
                  <a:schemeClr val="dk1"/>
                </a:solidFill>
                <a:latin typeface="Calibri"/>
                <a:ea typeface="Calibri"/>
                <a:cs typeface="Calibri"/>
                <a:sym typeface="Calibri"/>
              </a:rPr>
              <a:t>Je vhodná pre pokrytie ziskových, obchodných činností alebo kombinácií (napr. šport + bufet, šport + prenájom aj komerčne)</a:t>
            </a:r>
            <a:endParaRPr sz="2400">
              <a:solidFill>
                <a:schemeClr val="dk1"/>
              </a:solidFill>
              <a:latin typeface="Calibri"/>
              <a:ea typeface="Calibri"/>
              <a:cs typeface="Calibri"/>
              <a:sym typeface="Calibri"/>
            </a:endParaRPr>
          </a:p>
          <a:p>
            <a:pPr indent="0" lvl="0" marL="0" rtl="0" algn="l">
              <a:spcBef>
                <a:spcPts val="0"/>
              </a:spcBef>
              <a:spcAft>
                <a:spcPts val="1600"/>
              </a:spcAft>
              <a:buNone/>
            </a:pPr>
            <a:r>
              <a:t/>
            </a:r>
            <a:endParaRPr sz="2400"/>
          </a:p>
        </p:txBody>
      </p:sp>
      <p:sp>
        <p:nvSpPr>
          <p:cNvPr id="859" name="Google Shape;859;p1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3" name="Shape 863"/>
        <p:cNvGrpSpPr/>
        <p:nvPr/>
      </p:nvGrpSpPr>
      <p:grpSpPr>
        <a:xfrm>
          <a:off x="0" y="0"/>
          <a:ext cx="0" cy="0"/>
          <a:chOff x="0" y="0"/>
          <a:chExt cx="0" cy="0"/>
        </a:xfrm>
      </p:grpSpPr>
      <p:sp>
        <p:nvSpPr>
          <p:cNvPr id="864" name="Google Shape;864;p136"/>
          <p:cNvSpPr txBox="1"/>
          <p:nvPr>
            <p:ph type="title"/>
          </p:nvPr>
        </p:nvSpPr>
        <p:spPr>
          <a:xfrm>
            <a:off x="385525" y="445025"/>
            <a:ext cx="8446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k" sz="2400"/>
              <a:t>Športová organizácia </a:t>
            </a:r>
            <a:r>
              <a:rPr b="1" lang="sk" sz="2400">
                <a:solidFill>
                  <a:srgbClr val="FF0000"/>
                </a:solidFill>
              </a:rPr>
              <a:t>ako neziskový subjekt</a:t>
            </a:r>
            <a:endParaRPr sz="2400">
              <a:solidFill>
                <a:srgbClr val="FF0000"/>
              </a:solidFill>
            </a:endParaRPr>
          </a:p>
        </p:txBody>
      </p:sp>
      <p:sp>
        <p:nvSpPr>
          <p:cNvPr id="865" name="Google Shape;865;p136"/>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sk" sz="2800">
                <a:solidFill>
                  <a:schemeClr val="dk1"/>
                </a:solidFill>
              </a:rPr>
              <a:t>•	</a:t>
            </a:r>
            <a:r>
              <a:rPr lang="sk" sz="2800">
                <a:solidFill>
                  <a:schemeClr val="dk1"/>
                </a:solidFill>
                <a:latin typeface="Calibri"/>
                <a:ea typeface="Calibri"/>
                <a:cs typeface="Calibri"/>
                <a:sym typeface="Calibri"/>
              </a:rPr>
              <a:t>Je vhodná pre výchovu a prípravu športovcov, detí, mládeže</a:t>
            </a:r>
            <a:endParaRPr sz="28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sk" sz="2800">
                <a:solidFill>
                  <a:schemeClr val="dk1"/>
                </a:solidFill>
              </a:rPr>
              <a:t>•	</a:t>
            </a:r>
            <a:r>
              <a:rPr lang="sk" sz="2800">
                <a:solidFill>
                  <a:schemeClr val="dk1"/>
                </a:solidFill>
                <a:latin typeface="Calibri"/>
                <a:ea typeface="Calibri"/>
                <a:cs typeface="Calibri"/>
                <a:sym typeface="Calibri"/>
              </a:rPr>
              <a:t>Organizovanie amatérskych športových podujatí</a:t>
            </a:r>
            <a:endParaRPr sz="28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sk" sz="2800">
                <a:solidFill>
                  <a:schemeClr val="dk1"/>
                </a:solidFill>
              </a:rPr>
              <a:t>•	</a:t>
            </a:r>
            <a:r>
              <a:rPr lang="sk" sz="2800">
                <a:solidFill>
                  <a:schemeClr val="dk1"/>
                </a:solidFill>
                <a:latin typeface="Calibri"/>
                <a:ea typeface="Calibri"/>
                <a:cs typeface="Calibri"/>
                <a:sym typeface="Calibri"/>
              </a:rPr>
              <a:t>Organizovanie dobrovoľníckej činnosti</a:t>
            </a:r>
            <a:endParaRPr sz="28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sk" sz="2800">
                <a:solidFill>
                  <a:schemeClr val="dk1"/>
                </a:solidFill>
              </a:rPr>
              <a:t>•	</a:t>
            </a:r>
            <a:r>
              <a:rPr lang="sk" sz="2800">
                <a:solidFill>
                  <a:schemeClr val="dk1"/>
                </a:solidFill>
                <a:latin typeface="Calibri"/>
                <a:ea typeface="Calibri"/>
                <a:cs typeface="Calibri"/>
                <a:sym typeface="Calibri"/>
              </a:rPr>
              <a:t>Neprofesionálne športové podujatia pre širokú verejnosť</a:t>
            </a:r>
            <a:endParaRPr sz="28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sk" sz="2800">
                <a:solidFill>
                  <a:schemeClr val="dk1"/>
                </a:solidFill>
              </a:rPr>
              <a:t>•	</a:t>
            </a:r>
            <a:r>
              <a:rPr lang="sk" sz="2800">
                <a:solidFill>
                  <a:schemeClr val="dk1"/>
                </a:solidFill>
                <a:latin typeface="Calibri"/>
                <a:ea typeface="Calibri"/>
                <a:cs typeface="Calibri"/>
                <a:sym typeface="Calibri"/>
              </a:rPr>
              <a:t>Vzdelávanie, osveta v oblasti športu</a:t>
            </a:r>
            <a:endParaRPr sz="2800">
              <a:solidFill>
                <a:schemeClr val="dk1"/>
              </a:solidFill>
              <a:latin typeface="Calibri"/>
              <a:ea typeface="Calibri"/>
              <a:cs typeface="Calibri"/>
              <a:sym typeface="Calibri"/>
            </a:endParaRPr>
          </a:p>
          <a:p>
            <a:pPr indent="0" lvl="0" marL="0" rtl="0" algn="l">
              <a:spcBef>
                <a:spcPts val="0"/>
              </a:spcBef>
              <a:spcAft>
                <a:spcPts val="1600"/>
              </a:spcAft>
              <a:buNone/>
            </a:pPr>
            <a:r>
              <a:t/>
            </a:r>
            <a:endParaRPr/>
          </a:p>
        </p:txBody>
      </p:sp>
      <p:sp>
        <p:nvSpPr>
          <p:cNvPr id="866" name="Google Shape;866;p1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0" name="Shape 870"/>
        <p:cNvGrpSpPr/>
        <p:nvPr/>
      </p:nvGrpSpPr>
      <p:grpSpPr>
        <a:xfrm>
          <a:off x="0" y="0"/>
          <a:ext cx="0" cy="0"/>
          <a:chOff x="0" y="0"/>
          <a:chExt cx="0" cy="0"/>
        </a:xfrm>
      </p:grpSpPr>
      <p:sp>
        <p:nvSpPr>
          <p:cNvPr id="871" name="Google Shape;871;p137"/>
          <p:cNvSpPr txBox="1"/>
          <p:nvPr>
            <p:ph type="title"/>
          </p:nvPr>
        </p:nvSpPr>
        <p:spPr>
          <a:xfrm>
            <a:off x="311700" y="3688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k" sz="2400"/>
              <a:t>Výhody „športovej” obchodnej spoločnosti</a:t>
            </a:r>
            <a:endParaRPr sz="2400"/>
          </a:p>
        </p:txBody>
      </p:sp>
      <p:sp>
        <p:nvSpPr>
          <p:cNvPr id="872" name="Google Shape;872;p137"/>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sk" sz="2400">
                <a:solidFill>
                  <a:schemeClr val="dk1"/>
                </a:solidFill>
                <a:latin typeface="Calibri"/>
                <a:ea typeface="Calibri"/>
                <a:cs typeface="Calibri"/>
                <a:sym typeface="Calibri"/>
              </a:rPr>
              <a:t>•	</a:t>
            </a:r>
            <a:r>
              <a:rPr lang="sk" sz="2200">
                <a:solidFill>
                  <a:schemeClr val="dk1"/>
                </a:solidFill>
                <a:latin typeface="Calibri"/>
                <a:ea typeface="Calibri"/>
                <a:cs typeface="Calibri"/>
                <a:sym typeface="Calibri"/>
              </a:rPr>
              <a:t>Nárok na odpočet DPH</a:t>
            </a:r>
            <a:endParaRPr sz="22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sk" sz="2200">
                <a:solidFill>
                  <a:schemeClr val="dk1"/>
                </a:solidFill>
                <a:latin typeface="Calibri"/>
                <a:ea typeface="Calibri"/>
                <a:cs typeface="Calibri"/>
                <a:sym typeface="Calibri"/>
              </a:rPr>
              <a:t>•	Možnosť poskytnúť neziskovej športovej organizácii finančné prostriedky prostredníctvom charitatívnej reklamy v neobmedzenej výške (pre jednu neziskovú športovú organizáciu je oslobodený príjem najviac  20 tis. Eur)</a:t>
            </a:r>
            <a:endParaRPr sz="22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sk" sz="2200">
                <a:solidFill>
                  <a:schemeClr val="dk1"/>
                </a:solidFill>
                <a:latin typeface="Calibri"/>
                <a:ea typeface="Calibri"/>
                <a:cs typeface="Calibri"/>
                <a:sym typeface="Calibri"/>
              </a:rPr>
              <a:t>•	Možnosť vyplatiť podiel na zisku neziskovej športovej organizácii ako jedinému spoločníkovi a vyhnúť sa tak dani z dividend (platí sa len pri fyzických osobách)</a:t>
            </a:r>
            <a:endParaRPr sz="22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sk" sz="2200">
                <a:solidFill>
                  <a:schemeClr val="dk1"/>
                </a:solidFill>
                <a:latin typeface="Calibri"/>
                <a:ea typeface="Calibri"/>
                <a:cs typeface="Calibri"/>
                <a:sym typeface="Calibri"/>
              </a:rPr>
              <a:t>•	Možnosť poukázať dar a podiely zaplatenej dane neziskovej športovej organizácii</a:t>
            </a:r>
            <a:endParaRPr sz="2200">
              <a:latin typeface="Calibri"/>
              <a:ea typeface="Calibri"/>
              <a:cs typeface="Calibri"/>
              <a:sym typeface="Calibri"/>
            </a:endParaRPr>
          </a:p>
        </p:txBody>
      </p:sp>
      <p:sp>
        <p:nvSpPr>
          <p:cNvPr id="873" name="Google Shape;873;p1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7" name="Shape 877"/>
        <p:cNvGrpSpPr/>
        <p:nvPr/>
      </p:nvGrpSpPr>
      <p:grpSpPr>
        <a:xfrm>
          <a:off x="0" y="0"/>
          <a:ext cx="0" cy="0"/>
          <a:chOff x="0" y="0"/>
          <a:chExt cx="0" cy="0"/>
        </a:xfrm>
      </p:grpSpPr>
      <p:sp>
        <p:nvSpPr>
          <p:cNvPr id="878" name="Google Shape;878;p138"/>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k" sz="2400"/>
              <a:t>Výhody neziskovej športovej organizácie</a:t>
            </a:r>
            <a:endParaRPr sz="2400"/>
          </a:p>
        </p:txBody>
      </p:sp>
      <p:sp>
        <p:nvSpPr>
          <p:cNvPr id="879" name="Google Shape;879;p138"/>
          <p:cNvSpPr txBox="1"/>
          <p:nvPr>
            <p:ph idx="1" type="body"/>
          </p:nvPr>
        </p:nvSpPr>
        <p:spPr>
          <a:xfrm>
            <a:off x="311700" y="695275"/>
            <a:ext cx="8520600" cy="34164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sk" sz="2200">
                <a:solidFill>
                  <a:schemeClr val="dk1"/>
                </a:solidFill>
                <a:latin typeface="Calibri"/>
                <a:ea typeface="Calibri"/>
                <a:cs typeface="Calibri"/>
                <a:sym typeface="Calibri"/>
              </a:rPr>
              <a:t>•</a:t>
            </a:r>
            <a:r>
              <a:rPr lang="sk" sz="2200">
                <a:solidFill>
                  <a:schemeClr val="dk1"/>
                </a:solidFill>
              </a:rPr>
              <a:t>	</a:t>
            </a:r>
            <a:r>
              <a:rPr lang="sk" sz="2200">
                <a:solidFill>
                  <a:schemeClr val="dk1"/>
                </a:solidFill>
                <a:latin typeface="Calibri"/>
                <a:ea typeface="Calibri"/>
                <a:cs typeface="Calibri"/>
                <a:sym typeface="Calibri"/>
              </a:rPr>
              <a:t>Možnosť prijať prostredníctvom charitatívnej reklamy 20 tisíc eur/rok ako príjem oslobodený od dane</a:t>
            </a:r>
            <a:endParaRPr sz="22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sk" sz="2200">
                <a:solidFill>
                  <a:schemeClr val="dk1"/>
                </a:solidFill>
                <a:latin typeface="Calibri"/>
                <a:ea typeface="Calibri"/>
                <a:cs typeface="Calibri"/>
                <a:sym typeface="Calibri"/>
              </a:rPr>
              <a:t>•	V prípade vykonávania len hlavných činností za účelom ktorých nezisková športová organizácia vznikla možnosť úplne sa vyhnúť dani z príjmov</a:t>
            </a:r>
            <a:endParaRPr sz="22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sk" sz="2200">
                <a:solidFill>
                  <a:schemeClr val="dk1"/>
                </a:solidFill>
                <a:latin typeface="Calibri"/>
                <a:ea typeface="Calibri"/>
                <a:cs typeface="Calibri"/>
                <a:sym typeface="Calibri"/>
              </a:rPr>
              <a:t>•	Možnosť prijímať podiely zaplatenej dane (2%)</a:t>
            </a:r>
            <a:endParaRPr sz="22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sk" sz="2200">
                <a:solidFill>
                  <a:schemeClr val="dk1"/>
                </a:solidFill>
                <a:latin typeface="Calibri"/>
                <a:ea typeface="Calibri"/>
                <a:cs typeface="Calibri"/>
                <a:sym typeface="Calibri"/>
              </a:rPr>
              <a:t>•	V prípade organizovania športových podujatí podľa stanov možnosť vyhnúť sa používaniu elektronickej registračnej pokladnice</a:t>
            </a:r>
            <a:endParaRPr sz="22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sk" sz="2200">
                <a:solidFill>
                  <a:schemeClr val="dk1"/>
                </a:solidFill>
                <a:latin typeface="Calibri"/>
                <a:ea typeface="Calibri"/>
                <a:cs typeface="Calibri"/>
                <a:sym typeface="Calibri"/>
              </a:rPr>
              <a:t>•	Možnosť prijímať príspevky na činnosť oslobodené od dane ak sú zadefinované v stanovách</a:t>
            </a:r>
            <a:endParaRPr sz="2200">
              <a:latin typeface="Calibri"/>
              <a:ea typeface="Calibri"/>
              <a:cs typeface="Calibri"/>
              <a:sym typeface="Calibri"/>
            </a:endParaRPr>
          </a:p>
        </p:txBody>
      </p:sp>
      <p:sp>
        <p:nvSpPr>
          <p:cNvPr id="880" name="Google Shape;880;p1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4" name="Shape 884"/>
        <p:cNvGrpSpPr/>
        <p:nvPr/>
      </p:nvGrpSpPr>
      <p:grpSpPr>
        <a:xfrm>
          <a:off x="0" y="0"/>
          <a:ext cx="0" cy="0"/>
          <a:chOff x="0" y="0"/>
          <a:chExt cx="0" cy="0"/>
        </a:xfrm>
      </p:grpSpPr>
      <p:sp>
        <p:nvSpPr>
          <p:cNvPr id="885" name="Google Shape;885;p1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k" sz="3000"/>
              <a:t>Výhodné vzájomné kombinácie</a:t>
            </a:r>
            <a:endParaRPr sz="3000"/>
          </a:p>
        </p:txBody>
      </p:sp>
      <p:sp>
        <p:nvSpPr>
          <p:cNvPr id="886" name="Google Shape;886;p1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b="1" lang="sk" sz="2400">
                <a:solidFill>
                  <a:schemeClr val="dk1"/>
                </a:solidFill>
                <a:latin typeface="Calibri"/>
                <a:ea typeface="Calibri"/>
                <a:cs typeface="Calibri"/>
                <a:sym typeface="Calibri"/>
              </a:rPr>
              <a:t>Charitatívna reklama </a:t>
            </a:r>
            <a:r>
              <a:rPr lang="sk" sz="2400">
                <a:solidFill>
                  <a:schemeClr val="dk1"/>
                </a:solidFill>
                <a:latin typeface="Calibri"/>
                <a:ea typeface="Calibri"/>
                <a:cs typeface="Calibri"/>
                <a:sym typeface="Calibri"/>
              </a:rPr>
              <a:t>= obchodná spoločnosť poskytne (daňový výdavok) – nezisková organizácia príjme (príjem oslobodený od dane)</a:t>
            </a:r>
            <a:endParaRPr sz="2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b="1" lang="sk" sz="2400">
                <a:solidFill>
                  <a:schemeClr val="dk1"/>
                </a:solidFill>
                <a:latin typeface="Calibri"/>
                <a:ea typeface="Calibri"/>
                <a:cs typeface="Calibri"/>
                <a:sym typeface="Calibri"/>
              </a:rPr>
              <a:t>Zisk obchodnej spoločnosti </a:t>
            </a:r>
            <a:r>
              <a:rPr lang="sk" sz="2400">
                <a:solidFill>
                  <a:schemeClr val="dk1"/>
                </a:solidFill>
                <a:latin typeface="Calibri"/>
                <a:ea typeface="Calibri"/>
                <a:cs typeface="Calibri"/>
                <a:sym typeface="Calibri"/>
              </a:rPr>
              <a:t>= podiel na zisku pre neziskovú organizáciu ako jediného spoločníka (neplatí sa daň z dividend)</a:t>
            </a:r>
            <a:endParaRPr sz="24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b="1" lang="sk" sz="2400">
                <a:solidFill>
                  <a:schemeClr val="dk1"/>
                </a:solidFill>
                <a:latin typeface="Calibri"/>
                <a:ea typeface="Calibri"/>
                <a:cs typeface="Calibri"/>
                <a:sym typeface="Calibri"/>
              </a:rPr>
              <a:t>Zisk obchodnej spoločnosti </a:t>
            </a:r>
            <a:r>
              <a:rPr lang="sk" sz="2400">
                <a:solidFill>
                  <a:schemeClr val="dk1"/>
                </a:solidFill>
                <a:latin typeface="Calibri"/>
                <a:ea typeface="Calibri"/>
                <a:cs typeface="Calibri"/>
                <a:sym typeface="Calibri"/>
              </a:rPr>
              <a:t>= 1% dar + 2% podiel zaplatenej dane pre neziskovú organizáciu zo zaplatenej dane z príjmov</a:t>
            </a:r>
            <a:endParaRPr sz="2400">
              <a:solidFill>
                <a:schemeClr val="dk1"/>
              </a:solidFill>
              <a:latin typeface="Calibri"/>
              <a:ea typeface="Calibri"/>
              <a:cs typeface="Calibri"/>
              <a:sym typeface="Calibri"/>
            </a:endParaRPr>
          </a:p>
          <a:p>
            <a:pPr indent="0" lvl="0" marL="0" rtl="0" algn="l">
              <a:spcBef>
                <a:spcPts val="0"/>
              </a:spcBef>
              <a:spcAft>
                <a:spcPts val="1600"/>
              </a:spcAft>
              <a:buNone/>
            </a:pPr>
            <a:r>
              <a:t/>
            </a:r>
            <a:endParaRPr/>
          </a:p>
        </p:txBody>
      </p:sp>
      <p:sp>
        <p:nvSpPr>
          <p:cNvPr id="887" name="Google Shape;887;p1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1" name="Shape 891"/>
        <p:cNvGrpSpPr/>
        <p:nvPr/>
      </p:nvGrpSpPr>
      <p:grpSpPr>
        <a:xfrm>
          <a:off x="0" y="0"/>
          <a:ext cx="0" cy="0"/>
          <a:chOff x="0" y="0"/>
          <a:chExt cx="0" cy="0"/>
        </a:xfrm>
      </p:grpSpPr>
      <p:sp>
        <p:nvSpPr>
          <p:cNvPr id="892" name="Google Shape;892;p140"/>
          <p:cNvSpPr txBox="1"/>
          <p:nvPr>
            <p:ph type="title"/>
          </p:nvPr>
        </p:nvSpPr>
        <p:spPr>
          <a:xfrm>
            <a:off x="311700" y="3688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k"/>
              <a:t>Ďakujeme za pozornosť</a:t>
            </a:r>
            <a:endParaRPr/>
          </a:p>
        </p:txBody>
      </p:sp>
      <p:sp>
        <p:nvSpPr>
          <p:cNvPr id="893" name="Google Shape;893;p140"/>
          <p:cNvSpPr txBox="1"/>
          <p:nvPr>
            <p:ph idx="1" type="body"/>
          </p:nvPr>
        </p:nvSpPr>
        <p:spPr>
          <a:xfrm>
            <a:off x="237700" y="1123525"/>
            <a:ext cx="8520600" cy="3416400"/>
          </a:xfrm>
          <a:prstGeom prst="rect">
            <a:avLst/>
          </a:prstGeom>
        </p:spPr>
        <p:txBody>
          <a:bodyPr anchorCtr="0" anchor="t" bIns="91425" lIns="91425" spcFirstLastPara="1" rIns="91425" wrap="square" tIns="91425">
            <a:noAutofit/>
          </a:bodyPr>
          <a:lstStyle/>
          <a:p>
            <a:pPr indent="0" lvl="0" marL="0" rtl="0" algn="ctr">
              <a:lnSpc>
                <a:spcPct val="114000"/>
              </a:lnSpc>
              <a:spcBef>
                <a:spcPts val="0"/>
              </a:spcBef>
              <a:spcAft>
                <a:spcPts val="0"/>
              </a:spcAft>
              <a:buClr>
                <a:schemeClr val="dk1"/>
              </a:buClr>
              <a:buSzPts val="1100"/>
              <a:buFont typeface="Arial"/>
              <a:buNone/>
            </a:pPr>
            <a:r>
              <a:rPr b="1" lang="sk" sz="1800">
                <a:solidFill>
                  <a:srgbClr val="FF0000"/>
                </a:solidFill>
                <a:highlight>
                  <a:srgbClr val="FFFFFF"/>
                </a:highlight>
                <a:latin typeface="Comic Sans MS"/>
                <a:ea typeface="Comic Sans MS"/>
                <a:cs typeface="Comic Sans MS"/>
                <a:sym typeface="Comic Sans MS"/>
              </a:rPr>
              <a:t>„</a:t>
            </a:r>
            <a:r>
              <a:rPr b="1" i="1" lang="sk" sz="1800">
                <a:solidFill>
                  <a:srgbClr val="FF0000"/>
                </a:solidFill>
                <a:highlight>
                  <a:srgbClr val="FFFFFF"/>
                </a:highlight>
                <a:latin typeface="Comic Sans MS"/>
                <a:ea typeface="Comic Sans MS"/>
                <a:cs typeface="Comic Sans MS"/>
                <a:sym typeface="Comic Sans MS"/>
              </a:rPr>
              <a:t>Musíte svoju prácu robiť zo srdca. </a:t>
            </a:r>
            <a:endParaRPr b="1" i="1" sz="1800">
              <a:solidFill>
                <a:srgbClr val="FF0000"/>
              </a:solidFill>
              <a:highlight>
                <a:srgbClr val="FFFFFF"/>
              </a:highlight>
              <a:latin typeface="Comic Sans MS"/>
              <a:ea typeface="Comic Sans MS"/>
              <a:cs typeface="Comic Sans MS"/>
              <a:sym typeface="Comic Sans MS"/>
            </a:endParaRPr>
          </a:p>
          <a:p>
            <a:pPr indent="0" lvl="0" marL="0" rtl="0" algn="ctr">
              <a:lnSpc>
                <a:spcPct val="114000"/>
              </a:lnSpc>
              <a:spcBef>
                <a:spcPts val="1000"/>
              </a:spcBef>
              <a:spcAft>
                <a:spcPts val="0"/>
              </a:spcAft>
              <a:buClr>
                <a:schemeClr val="dk1"/>
              </a:buClr>
              <a:buSzPts val="1100"/>
              <a:buFont typeface="Arial"/>
              <a:buNone/>
            </a:pPr>
            <a:r>
              <a:rPr b="1" i="1" lang="sk" sz="1800">
                <a:solidFill>
                  <a:srgbClr val="FF0000"/>
                </a:solidFill>
                <a:highlight>
                  <a:srgbClr val="FFFFFF"/>
                </a:highlight>
                <a:latin typeface="Comic Sans MS"/>
                <a:ea typeface="Comic Sans MS"/>
                <a:cs typeface="Comic Sans MS"/>
                <a:sym typeface="Comic Sans MS"/>
              </a:rPr>
              <a:t>Je to občas ťažká úloha, ale len tá prináša úspech. </a:t>
            </a:r>
            <a:endParaRPr b="1" i="1" sz="1800">
              <a:solidFill>
                <a:srgbClr val="FF0000"/>
              </a:solidFill>
              <a:highlight>
                <a:srgbClr val="FFFFFF"/>
              </a:highlight>
              <a:latin typeface="Comic Sans MS"/>
              <a:ea typeface="Comic Sans MS"/>
              <a:cs typeface="Comic Sans MS"/>
              <a:sym typeface="Comic Sans MS"/>
            </a:endParaRPr>
          </a:p>
          <a:p>
            <a:pPr indent="0" lvl="0" marL="0" rtl="0" algn="ctr">
              <a:lnSpc>
                <a:spcPct val="114000"/>
              </a:lnSpc>
              <a:spcBef>
                <a:spcPts val="1000"/>
              </a:spcBef>
              <a:spcAft>
                <a:spcPts val="0"/>
              </a:spcAft>
              <a:buClr>
                <a:schemeClr val="dk1"/>
              </a:buClr>
              <a:buSzPts val="1100"/>
              <a:buFont typeface="Arial"/>
              <a:buNone/>
            </a:pPr>
            <a:r>
              <a:rPr b="1" i="1" lang="sk" sz="1800">
                <a:solidFill>
                  <a:srgbClr val="FF0000"/>
                </a:solidFill>
                <a:highlight>
                  <a:srgbClr val="FFFFFF"/>
                </a:highlight>
                <a:latin typeface="Comic Sans MS"/>
                <a:ea typeface="Comic Sans MS"/>
                <a:cs typeface="Comic Sans MS"/>
                <a:sym typeface="Comic Sans MS"/>
              </a:rPr>
              <a:t>Tvrdo a neustále pracuj, pracuj viac ako ostatní a výsledok sa dostaví. </a:t>
            </a:r>
            <a:endParaRPr b="1" i="1" sz="1800">
              <a:solidFill>
                <a:srgbClr val="FF0000"/>
              </a:solidFill>
              <a:highlight>
                <a:srgbClr val="FFFFFF"/>
              </a:highlight>
              <a:latin typeface="Comic Sans MS"/>
              <a:ea typeface="Comic Sans MS"/>
              <a:cs typeface="Comic Sans MS"/>
              <a:sym typeface="Comic Sans MS"/>
            </a:endParaRPr>
          </a:p>
          <a:p>
            <a:pPr indent="0" lvl="0" marL="0" rtl="0" algn="ctr">
              <a:spcBef>
                <a:spcPts val="1000"/>
              </a:spcBef>
              <a:spcAft>
                <a:spcPts val="0"/>
              </a:spcAft>
              <a:buClr>
                <a:schemeClr val="dk1"/>
              </a:buClr>
              <a:buSzPts val="1100"/>
              <a:buFont typeface="Arial"/>
              <a:buNone/>
            </a:pPr>
            <a:r>
              <a:rPr b="1" i="1" lang="sk" sz="1800">
                <a:solidFill>
                  <a:srgbClr val="FF0000"/>
                </a:solidFill>
                <a:highlight>
                  <a:srgbClr val="FFFFFF"/>
                </a:highlight>
                <a:latin typeface="Comic Sans MS"/>
                <a:ea typeface="Comic Sans MS"/>
                <a:cs typeface="Comic Sans MS"/>
                <a:sym typeface="Comic Sans MS"/>
              </a:rPr>
              <a:t>To je jediný recept.“</a:t>
            </a:r>
            <a:endParaRPr sz="1400">
              <a:solidFill>
                <a:srgbClr val="FF0000"/>
              </a:solidFill>
              <a:highlight>
                <a:srgbClr val="FFFFFF"/>
              </a:highlight>
              <a:latin typeface="Comic Sans MS"/>
              <a:ea typeface="Comic Sans MS"/>
              <a:cs typeface="Comic Sans MS"/>
              <a:sym typeface="Comic Sans MS"/>
            </a:endParaRPr>
          </a:p>
          <a:p>
            <a:pPr indent="0" lvl="0" marL="0" rtl="0" algn="ctr">
              <a:spcBef>
                <a:spcPts val="1600"/>
              </a:spcBef>
              <a:spcAft>
                <a:spcPts val="0"/>
              </a:spcAft>
              <a:buClr>
                <a:schemeClr val="dk1"/>
              </a:buClr>
              <a:buSzPts val="1100"/>
              <a:buFont typeface="Arial"/>
              <a:buNone/>
            </a:pPr>
            <a:r>
              <a:rPr b="1" i="1" lang="sk" sz="1800">
                <a:solidFill>
                  <a:srgbClr val="FF0000"/>
                </a:solidFill>
                <a:highlight>
                  <a:srgbClr val="FFFFFF"/>
                </a:highlight>
                <a:latin typeface="Comic Sans MS"/>
                <a:ea typeface="Comic Sans MS"/>
                <a:cs typeface="Comic Sans MS"/>
                <a:sym typeface="Comic Sans MS"/>
              </a:rPr>
              <a:t>(Pavel Nedvěd)</a:t>
            </a:r>
            <a:endParaRPr b="1" i="1" sz="1800">
              <a:solidFill>
                <a:srgbClr val="FF0000"/>
              </a:solidFill>
              <a:highlight>
                <a:srgbClr val="FFFFFF"/>
              </a:highlight>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t/>
            </a:r>
            <a:endParaRPr b="1" i="1">
              <a:solidFill>
                <a:srgbClr val="FF0000"/>
              </a:solidFill>
              <a:highlight>
                <a:srgbClr val="FFFFFF"/>
              </a:highlight>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rPr i="1" lang="sk" sz="1800">
                <a:solidFill>
                  <a:srgbClr val="222222"/>
                </a:solidFill>
                <a:highlight>
                  <a:srgbClr val="FFFFFF"/>
                </a:highlight>
                <a:latin typeface="Comic Sans MS"/>
                <a:ea typeface="Comic Sans MS"/>
                <a:cs typeface="Comic Sans MS"/>
                <a:sym typeface="Comic Sans MS"/>
              </a:rPr>
              <a:t> bývalý vynikajúci futbalista, aktuálne viceprezident Juventusu Turín</a:t>
            </a:r>
            <a:endParaRPr i="1" sz="1800">
              <a:solidFill>
                <a:srgbClr val="222222"/>
              </a:solidFill>
              <a:highlight>
                <a:srgbClr val="FFFFFF"/>
              </a:highlight>
              <a:latin typeface="Comic Sans MS"/>
              <a:ea typeface="Comic Sans MS"/>
              <a:cs typeface="Comic Sans MS"/>
              <a:sym typeface="Comic Sans MS"/>
            </a:endParaRPr>
          </a:p>
          <a:p>
            <a:pPr indent="0" lvl="0" marL="0" rtl="0" algn="ctr">
              <a:spcBef>
                <a:spcPts val="1600"/>
              </a:spcBef>
              <a:spcAft>
                <a:spcPts val="0"/>
              </a:spcAft>
              <a:buClr>
                <a:schemeClr val="dk1"/>
              </a:buClr>
              <a:buSzPts val="1100"/>
              <a:buFont typeface="Arial"/>
              <a:buNone/>
            </a:pPr>
            <a:r>
              <a:rPr i="1" lang="sk" sz="2400" u="sng">
                <a:solidFill>
                  <a:schemeClr val="hlink"/>
                </a:solidFill>
                <a:highlight>
                  <a:srgbClr val="FFFF00"/>
                </a:highlight>
                <a:latin typeface="Comic Sans MS"/>
                <a:ea typeface="Comic Sans MS"/>
                <a:cs typeface="Comic Sans MS"/>
                <a:sym typeface="Comic Sans MS"/>
                <a:hlinkClick r:id="rId3"/>
              </a:rPr>
              <a:t>sport.ucps@gmail.com</a:t>
            </a:r>
            <a:r>
              <a:rPr i="1" lang="sk" sz="2400">
                <a:solidFill>
                  <a:srgbClr val="0000FF"/>
                </a:solidFill>
                <a:highlight>
                  <a:srgbClr val="FFFF00"/>
                </a:highlight>
                <a:latin typeface="Comic Sans MS"/>
                <a:ea typeface="Comic Sans MS"/>
                <a:cs typeface="Comic Sans MS"/>
                <a:sym typeface="Comic Sans MS"/>
              </a:rPr>
              <a:t> </a:t>
            </a:r>
            <a:endParaRPr i="1" sz="2400">
              <a:solidFill>
                <a:srgbClr val="0000FF"/>
              </a:solidFill>
              <a:highlight>
                <a:srgbClr val="FFFF00"/>
              </a:highlight>
              <a:latin typeface="Comic Sans MS"/>
              <a:ea typeface="Comic Sans MS"/>
              <a:cs typeface="Comic Sans MS"/>
              <a:sym typeface="Comic Sans MS"/>
            </a:endParaRPr>
          </a:p>
          <a:p>
            <a:pPr indent="0" lvl="0" marL="0" rtl="0" algn="l">
              <a:spcBef>
                <a:spcPts val="1600"/>
              </a:spcBef>
              <a:spcAft>
                <a:spcPts val="1600"/>
              </a:spcAft>
              <a:buNone/>
            </a:pPr>
            <a:r>
              <a:t/>
            </a:r>
            <a:endParaRPr i="1">
              <a:latin typeface="Comic Sans MS"/>
              <a:ea typeface="Comic Sans MS"/>
              <a:cs typeface="Comic Sans MS"/>
              <a:sym typeface="Comic Sans MS"/>
            </a:endParaRPr>
          </a:p>
        </p:txBody>
      </p:sp>
      <p:sp>
        <p:nvSpPr>
          <p:cNvPr id="894" name="Google Shape;894;p1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6"/>
          <p:cNvSpPr txBox="1"/>
          <p:nvPr>
            <p:ph type="title"/>
          </p:nvPr>
        </p:nvSpPr>
        <p:spPr>
          <a:xfrm>
            <a:off x="387900" y="153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200"/>
              <a:t>Predporozumenie č. 5 - úcta k zákonu a čierny Peter?</a:t>
            </a:r>
            <a:endParaRPr sz="2200"/>
          </a:p>
        </p:txBody>
      </p:sp>
      <p:sp>
        <p:nvSpPr>
          <p:cNvPr id="214" name="Google Shape;214;p36"/>
          <p:cNvSpPr txBox="1"/>
          <p:nvPr>
            <p:ph idx="1" type="body"/>
          </p:nvPr>
        </p:nvSpPr>
        <p:spPr>
          <a:xfrm>
            <a:off x="387900" y="512100"/>
            <a:ext cx="8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i="1" lang="sk" sz="1200">
                <a:solidFill>
                  <a:srgbClr val="000000"/>
                </a:solidFill>
                <a:highlight>
                  <a:srgbClr val="FFFFFF"/>
                </a:highlight>
              </a:rPr>
              <a:t>“</a:t>
            </a:r>
            <a:r>
              <a:rPr b="1" i="1" lang="sk" sz="1200">
                <a:solidFill>
                  <a:srgbClr val="000000"/>
                </a:solidFill>
                <a:highlight>
                  <a:srgbClr val="FFFFFF"/>
                </a:highlight>
              </a:rPr>
              <a:t>Úcta k zákonu. Ide o ľudskú vlastnosť, bez ktorej by ľudstvo dnes nebolo tam kde je, a vzťahy, na základe ktorých sme vznikli, by v živote neexistovali. Tma zvíťazí, ak nikto nezapáli sviečku, alebo inak povedané – ja našou povinnosťou presviedčať tých, ktorí sa snažia tme vládnuť a – vykúpiť všetky sviečky o tom, že ich prístup nie je správny. Nie sú vzorom, a nie sú hodní nasledovania, tobôž nie ich - podporovania.”</a:t>
            </a:r>
            <a:endParaRPr b="1" i="1" sz="1200">
              <a:solidFill>
                <a:srgbClr val="000000"/>
              </a:solidFill>
            </a:endParaRPr>
          </a:p>
          <a:p>
            <a:pPr indent="-317500" lvl="0" marL="457200" rtl="0" algn="just">
              <a:spcBef>
                <a:spcPts val="0"/>
              </a:spcBef>
              <a:spcAft>
                <a:spcPts val="0"/>
              </a:spcAft>
              <a:buClr>
                <a:srgbClr val="FF0000"/>
              </a:buClr>
              <a:buSzPts val="1400"/>
              <a:buChar char="●"/>
            </a:pPr>
            <a:r>
              <a:rPr b="1" lang="sk" sz="1400">
                <a:solidFill>
                  <a:srgbClr val="FF0000"/>
                </a:solidFill>
              </a:rPr>
              <a:t>Kto zodpovedá za právnu súladnosť zmlúv?</a:t>
            </a:r>
            <a:endParaRPr b="1" sz="1400">
              <a:solidFill>
                <a:srgbClr val="FF0000"/>
              </a:solidFill>
            </a:endParaRPr>
          </a:p>
          <a:p>
            <a:pPr indent="-298450" lvl="1" marL="914400" rtl="0" algn="just">
              <a:spcBef>
                <a:spcPts val="0"/>
              </a:spcBef>
              <a:spcAft>
                <a:spcPts val="0"/>
              </a:spcAft>
              <a:buClr>
                <a:srgbClr val="000000"/>
              </a:buClr>
              <a:buSzPts val="1100"/>
              <a:buChar char="○"/>
            </a:pPr>
            <a:r>
              <a:rPr b="1" lang="sk" sz="1100">
                <a:solidFill>
                  <a:srgbClr val="000000"/>
                </a:solidFill>
              </a:rPr>
              <a:t>Zmluvné strany = </a:t>
            </a:r>
            <a:r>
              <a:rPr lang="sk" sz="1100">
                <a:solidFill>
                  <a:srgbClr val="000000"/>
                </a:solidFill>
              </a:rPr>
              <a:t>športový klub + športovec</a:t>
            </a:r>
            <a:endParaRPr sz="1100">
              <a:solidFill>
                <a:srgbClr val="000000"/>
              </a:solidFill>
            </a:endParaRPr>
          </a:p>
          <a:p>
            <a:pPr indent="-298450" lvl="1" marL="914400" rtl="0" algn="just">
              <a:spcBef>
                <a:spcPts val="0"/>
              </a:spcBef>
              <a:spcAft>
                <a:spcPts val="0"/>
              </a:spcAft>
              <a:buClr>
                <a:srgbClr val="000000"/>
              </a:buClr>
              <a:buSzPts val="1100"/>
              <a:buChar char="○"/>
            </a:pPr>
            <a:r>
              <a:rPr lang="sk" sz="1100">
                <a:solidFill>
                  <a:srgbClr val="000000"/>
                </a:solidFill>
              </a:rPr>
              <a:t>Ak zmluvy - tak register (predporozumenie č. 4) - </a:t>
            </a:r>
            <a:r>
              <a:rPr b="1" lang="sk" sz="1100">
                <a:solidFill>
                  <a:srgbClr val="000000"/>
                </a:solidFill>
              </a:rPr>
              <a:t>Národný športový zväz</a:t>
            </a:r>
            <a:endParaRPr b="1" sz="1100">
              <a:solidFill>
                <a:srgbClr val="000000"/>
              </a:solidFill>
            </a:endParaRPr>
          </a:p>
          <a:p>
            <a:pPr indent="-298450" lvl="2" marL="1371600" rtl="0" algn="just">
              <a:spcBef>
                <a:spcPts val="0"/>
              </a:spcBef>
              <a:spcAft>
                <a:spcPts val="0"/>
              </a:spcAft>
              <a:buClr>
                <a:srgbClr val="000000"/>
              </a:buClr>
              <a:buSzPts val="1100"/>
              <a:buChar char="■"/>
            </a:pPr>
            <a:r>
              <a:rPr lang="sk" sz="1100">
                <a:solidFill>
                  <a:srgbClr val="000000"/>
                </a:solidFill>
              </a:rPr>
              <a:t>Národný športový zväz je garantom vzťahov, ktoré zastrešuje (logický záver)</a:t>
            </a:r>
            <a:endParaRPr sz="1100">
              <a:solidFill>
                <a:srgbClr val="000000"/>
              </a:solidFill>
            </a:endParaRPr>
          </a:p>
          <a:p>
            <a:pPr indent="-298450" lvl="2" marL="1371600" rtl="0" algn="just">
              <a:spcBef>
                <a:spcPts val="0"/>
              </a:spcBef>
              <a:spcAft>
                <a:spcPts val="0"/>
              </a:spcAft>
              <a:buClr>
                <a:srgbClr val="000000"/>
              </a:buClr>
              <a:buSzPts val="1100"/>
              <a:buChar char="■"/>
            </a:pPr>
            <a:r>
              <a:rPr lang="sk" sz="1100">
                <a:solidFill>
                  <a:srgbClr val="000000"/>
                </a:solidFill>
              </a:rPr>
              <a:t>Národný športový zväz ! Ak NŠZ vedie register zmlúv v rozpore so ZOŠ - ide o priestupok</a:t>
            </a:r>
            <a:endParaRPr sz="1100">
              <a:solidFill>
                <a:srgbClr val="000000"/>
              </a:solidFill>
            </a:endParaRPr>
          </a:p>
          <a:p>
            <a:pPr indent="-298450" lvl="3" marL="1828800" marR="25400" rtl="0" algn="just">
              <a:spcBef>
                <a:spcPts val="0"/>
              </a:spcBef>
              <a:spcAft>
                <a:spcPts val="0"/>
              </a:spcAft>
              <a:buClr>
                <a:srgbClr val="000000"/>
              </a:buClr>
              <a:buSzPts val="1100"/>
              <a:buChar char="●"/>
            </a:pPr>
            <a:r>
              <a:rPr lang="sk" sz="1100">
                <a:solidFill>
                  <a:srgbClr val="494949"/>
                </a:solidFill>
              </a:rPr>
              <a:t>Národný športový zväz sa dopustí správneho deliktu, ak	</a:t>
            </a:r>
            <a:br>
              <a:rPr lang="sk" sz="1100">
                <a:solidFill>
                  <a:srgbClr val="494949"/>
                </a:solidFill>
              </a:rPr>
            </a:br>
            <a:r>
              <a:rPr b="1" i="1" lang="sk" sz="1100">
                <a:solidFill>
                  <a:srgbClr val="000000"/>
                </a:solidFill>
              </a:rPr>
              <a:t>b) nesplní povinnosť podľa </a:t>
            </a:r>
            <a:r>
              <a:rPr b="1" i="1" lang="sk" sz="1100">
                <a:solidFill>
                  <a:srgbClr val="000000"/>
                </a:solidFill>
                <a:uFill>
                  <a:noFill/>
                </a:uFill>
                <a:hlinkClick r:id="rId3"/>
              </a:rPr>
              <a:t>§ 17 ods. 2</a:t>
            </a:r>
            <a:r>
              <a:rPr b="1" i="1" lang="sk" sz="1100">
                <a:solidFill>
                  <a:srgbClr val="000000"/>
                </a:solidFill>
              </a:rPr>
              <a:t>,	</a:t>
            </a:r>
            <a:endParaRPr b="1" i="1" sz="1100">
              <a:solidFill>
                <a:srgbClr val="000000"/>
              </a:solidFill>
            </a:endParaRPr>
          </a:p>
          <a:p>
            <a:pPr indent="-298450" lvl="3" marL="1828800" rtl="0" algn="just">
              <a:spcBef>
                <a:spcPts val="0"/>
              </a:spcBef>
              <a:spcAft>
                <a:spcPts val="0"/>
              </a:spcAft>
              <a:buClr>
                <a:srgbClr val="000000"/>
              </a:buClr>
              <a:buSzPts val="1100"/>
              <a:buChar char="●"/>
            </a:pPr>
            <a:r>
              <a:rPr lang="sk" sz="1100">
                <a:solidFill>
                  <a:srgbClr val="000000"/>
                </a:solidFill>
              </a:rPr>
              <a:t>ustanovenie § 17 ods. 2 ZOŠ:	</a:t>
            </a:r>
            <a:br>
              <a:rPr lang="sk" sz="1100">
                <a:solidFill>
                  <a:srgbClr val="000000"/>
                </a:solidFill>
              </a:rPr>
            </a:br>
            <a:r>
              <a:rPr i="1" lang="sk" sz="1100">
                <a:solidFill>
                  <a:srgbClr val="FF0000"/>
                </a:solidFill>
                <a:highlight>
                  <a:srgbClr val="FFFFFF"/>
                </a:highlight>
              </a:rPr>
              <a:t>Národný športový zväz je povinný viesť evidenciu zmlúv a dohôd podľa </a:t>
            </a:r>
            <a:r>
              <a:rPr i="1" lang="sk" sz="1100">
                <a:solidFill>
                  <a:srgbClr val="FF0000"/>
                </a:solidFill>
                <a:uFill>
                  <a:noFill/>
                </a:uFill>
                <a:hlinkClick r:id="rId4"/>
              </a:rPr>
              <a:t>§ 35,</a:t>
            </a:r>
            <a:r>
              <a:rPr i="1" lang="sk" sz="1100">
                <a:solidFill>
                  <a:srgbClr val="FF0000"/>
                </a:solidFill>
                <a:uFill>
                  <a:noFill/>
                </a:uFill>
                <a:hlinkClick r:id="rId5"/>
              </a:rPr>
              <a:t>39</a:t>
            </a:r>
            <a:r>
              <a:rPr i="1" lang="sk" sz="1100">
                <a:solidFill>
                  <a:srgbClr val="FF0000"/>
                </a:solidFill>
                <a:highlight>
                  <a:srgbClr val="FFFFFF"/>
                </a:highlight>
              </a:rPr>
              <a:t>, </a:t>
            </a:r>
            <a:r>
              <a:rPr i="1" lang="sk" sz="1100">
                <a:solidFill>
                  <a:srgbClr val="FF0000"/>
                </a:solidFill>
                <a:uFill>
                  <a:noFill/>
                </a:uFill>
                <a:hlinkClick r:id="rId6"/>
              </a:rPr>
              <a:t>43</a:t>
            </a:r>
            <a:r>
              <a:rPr i="1" lang="sk" sz="1100">
                <a:solidFill>
                  <a:srgbClr val="FF0000"/>
                </a:solidFill>
                <a:highlight>
                  <a:srgbClr val="FFFFFF"/>
                </a:highlight>
              </a:rPr>
              <a:t>, </a:t>
            </a:r>
            <a:r>
              <a:rPr i="1" lang="sk" sz="1100">
                <a:solidFill>
                  <a:srgbClr val="FF0000"/>
                </a:solidFill>
                <a:uFill>
                  <a:noFill/>
                </a:uFill>
                <a:hlinkClick r:id="rId7"/>
              </a:rPr>
              <a:t>47</a:t>
            </a:r>
            <a:r>
              <a:rPr i="1" lang="sk" sz="1100">
                <a:solidFill>
                  <a:srgbClr val="FF0000"/>
                </a:solidFill>
                <a:highlight>
                  <a:srgbClr val="FFFFFF"/>
                </a:highlight>
              </a:rPr>
              <a:t> a </a:t>
            </a:r>
            <a:r>
              <a:rPr i="1" lang="sk" sz="1100">
                <a:solidFill>
                  <a:srgbClr val="FF0000"/>
                </a:solidFill>
                <a:uFill>
                  <a:noFill/>
                </a:uFill>
                <a:hlinkClick r:id="rId8"/>
              </a:rPr>
              <a:t>48</a:t>
            </a:r>
            <a:r>
              <a:rPr i="1" lang="sk" sz="1100">
                <a:solidFill>
                  <a:srgbClr val="FF0000"/>
                </a:solidFill>
                <a:highlight>
                  <a:srgbClr val="FFFFFF"/>
                </a:highlight>
              </a:rPr>
              <a:t> a ich zmien. 	</a:t>
            </a:r>
            <a:r>
              <a:rPr lang="sk" sz="1100">
                <a:solidFill>
                  <a:srgbClr val="FF0000"/>
                </a:solidFill>
                <a:highlight>
                  <a:srgbClr val="FFFFFF"/>
                </a:highlight>
              </a:rPr>
              <a:t>NÁSLEDOK: POKUTA 300 až 30 000 EUR - ustanovenie § 95 ods. 7 </a:t>
            </a:r>
            <a:r>
              <a:rPr lang="sk" sz="1100">
                <a:solidFill>
                  <a:srgbClr val="FF0000"/>
                </a:solidFill>
                <a:highlight>
                  <a:srgbClr val="FFFFFF"/>
                </a:highlight>
              </a:rPr>
              <a:t>ZÁKON O ŠPORTE</a:t>
            </a:r>
            <a:r>
              <a:rPr lang="sk" sz="1100">
                <a:solidFill>
                  <a:srgbClr val="FF0000"/>
                </a:solidFill>
                <a:highlight>
                  <a:srgbClr val="FFFFFF"/>
                </a:highlight>
              </a:rPr>
              <a:t>	</a:t>
            </a:r>
            <a:endParaRPr sz="1100">
              <a:solidFill>
                <a:srgbClr val="FF0000"/>
              </a:solidFill>
              <a:highlight>
                <a:srgbClr val="FFFFFF"/>
              </a:highlight>
            </a:endParaRPr>
          </a:p>
          <a:p>
            <a:pPr indent="-298450" lvl="1" marL="914400" rtl="0" algn="just">
              <a:spcBef>
                <a:spcPts val="0"/>
              </a:spcBef>
              <a:spcAft>
                <a:spcPts val="0"/>
              </a:spcAft>
              <a:buClr>
                <a:srgbClr val="000000"/>
              </a:buClr>
              <a:buSzPts val="1100"/>
              <a:buChar char="○"/>
            </a:pPr>
            <a:r>
              <a:rPr lang="sk" sz="1100">
                <a:solidFill>
                  <a:srgbClr val="000000"/>
                </a:solidFill>
              </a:rPr>
              <a:t>“</a:t>
            </a:r>
            <a:r>
              <a:rPr lang="sk" sz="1100">
                <a:solidFill>
                  <a:srgbClr val="000000"/>
                </a:solidFill>
              </a:rPr>
              <a:t>Čierny Peter” cestuje alebo - “NŠZ - my sme nevedeli”. V poriadku - </a:t>
            </a:r>
            <a:r>
              <a:rPr b="1" lang="sk" sz="1100">
                <a:solidFill>
                  <a:srgbClr val="000000"/>
                </a:solidFill>
              </a:rPr>
              <a:t>máte na to človeka?</a:t>
            </a:r>
            <a:endParaRPr b="1" sz="1100">
              <a:solidFill>
                <a:srgbClr val="000000"/>
              </a:solidFill>
            </a:endParaRPr>
          </a:p>
          <a:p>
            <a:pPr indent="-298450" lvl="2" marL="1371600" rtl="0" algn="just">
              <a:spcBef>
                <a:spcPts val="0"/>
              </a:spcBef>
              <a:spcAft>
                <a:spcPts val="0"/>
              </a:spcAft>
              <a:buClr>
                <a:srgbClr val="000000"/>
              </a:buClr>
              <a:buSzPts val="1100"/>
              <a:buChar char="■"/>
            </a:pPr>
            <a:r>
              <a:rPr b="1" lang="sk" sz="1100">
                <a:solidFill>
                  <a:srgbClr val="000000"/>
                </a:solidFill>
              </a:rPr>
              <a:t>KONTROLÓR zväzu </a:t>
            </a:r>
            <a:r>
              <a:rPr lang="sk" sz="1100">
                <a:solidFill>
                  <a:srgbClr val="000000"/>
                </a:solidFill>
              </a:rPr>
              <a:t>(</a:t>
            </a:r>
            <a:r>
              <a:rPr lang="sk" sz="1100">
                <a:solidFill>
                  <a:srgbClr val="000000"/>
                </a:solidFill>
              </a:rPr>
              <a:t>§ 13 ods. 2 </a:t>
            </a:r>
            <a:r>
              <a:rPr lang="sk" sz="1100">
                <a:solidFill>
                  <a:srgbClr val="000000"/>
                </a:solidFill>
              </a:rPr>
              <a:t>ZoŠ</a:t>
            </a:r>
            <a:r>
              <a:rPr lang="sk" sz="1100">
                <a:solidFill>
                  <a:srgbClr val="000000"/>
                </a:solidFill>
              </a:rPr>
              <a:t>) - </a:t>
            </a:r>
            <a:r>
              <a:rPr lang="sk" sz="1100">
                <a:solidFill>
                  <a:srgbClr val="000000"/>
                </a:solidFill>
              </a:rPr>
              <a:t>Kontrolór priebežne vykonáva kontrolnú činnosť zameranú najmä na</a:t>
            </a:r>
            <a:br>
              <a:rPr lang="sk" sz="1100">
                <a:solidFill>
                  <a:srgbClr val="000000"/>
                </a:solidFill>
              </a:rPr>
            </a:br>
            <a:r>
              <a:rPr lang="sk" sz="1100">
                <a:solidFill>
                  <a:srgbClr val="000000"/>
                </a:solidFill>
              </a:rPr>
              <a:t>a) hospodárnosť, efektívnosť, účinnosť a účelnosť použitia verejných prostriedkov,	</a:t>
            </a:r>
            <a:br>
              <a:rPr lang="sk" sz="1100">
                <a:solidFill>
                  <a:srgbClr val="000000"/>
                </a:solidFill>
              </a:rPr>
            </a:br>
            <a:r>
              <a:rPr lang="sk" sz="1100">
                <a:solidFill>
                  <a:srgbClr val="FF0000"/>
                </a:solidFill>
              </a:rPr>
              <a:t>b) dodržiavanie právnych predpisov a	</a:t>
            </a:r>
            <a:br>
              <a:rPr lang="sk" sz="1100">
                <a:solidFill>
                  <a:srgbClr val="FF0000"/>
                </a:solidFill>
              </a:rPr>
            </a:br>
            <a:r>
              <a:rPr lang="sk" sz="1100">
                <a:solidFill>
                  <a:srgbClr val="000000"/>
                </a:solidFill>
              </a:rPr>
              <a:t>c) dodržiavanie predpisov a rozhodnutí športovej organizácie.	</a:t>
            </a:r>
            <a:endParaRPr sz="1100">
              <a:solidFill>
                <a:srgbClr val="000000"/>
              </a:solidFill>
            </a:endParaRPr>
          </a:p>
          <a:p>
            <a:pPr indent="0" lvl="0" marL="0" rtl="0" algn="just">
              <a:spcBef>
                <a:spcPts val="1000"/>
              </a:spcBef>
              <a:spcAft>
                <a:spcPts val="1600"/>
              </a:spcAft>
              <a:buNone/>
            </a:pPr>
            <a:r>
              <a:rPr b="1" i="1" lang="sk" sz="1100">
                <a:solidFill>
                  <a:srgbClr val="000000"/>
                </a:solidFill>
              </a:rPr>
              <a:t>Bližšie vysvetlené: </a:t>
            </a:r>
            <a:r>
              <a:rPr i="1" lang="sk" sz="1100">
                <a:solidFill>
                  <a:srgbClr val="000000"/>
                </a:solidFill>
              </a:rPr>
              <a:t>ČOLLÁK,J.: </a:t>
            </a:r>
            <a:r>
              <a:rPr b="1" i="1" lang="sk" sz="1100">
                <a:solidFill>
                  <a:srgbClr val="000000"/>
                </a:solidFill>
              </a:rPr>
              <a:t>Športová súťaž a riadenie a správa športu ako prejav úcty k zákonu alebo – kto je tu pánom!? </a:t>
            </a:r>
            <a:r>
              <a:rPr i="1" lang="sk" sz="1100" u="sng">
                <a:solidFill>
                  <a:srgbClr val="000000"/>
                </a:solidFill>
                <a:hlinkClick r:id="rId9"/>
              </a:rPr>
              <a:t>http://www.ucps.sk/dohlad_nad_dodrziavanim_zakonov_v_sportovych_sutaziach_jaroslav_collak</a:t>
            </a:r>
            <a:endParaRPr sz="1100">
              <a:solidFill>
                <a:srgbClr val="000000"/>
              </a:solidFill>
            </a:endParaRPr>
          </a:p>
        </p:txBody>
      </p:sp>
      <p:sp>
        <p:nvSpPr>
          <p:cNvPr id="215" name="Google Shape;215;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7"/>
          <p:cNvSpPr txBox="1"/>
          <p:nvPr>
            <p:ph type="title"/>
          </p:nvPr>
        </p:nvSpPr>
        <p:spPr>
          <a:xfrm>
            <a:off x="3879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Predporozumenie č. 6 - vzorové zmluvy sú ...</a:t>
            </a:r>
            <a:endParaRPr sz="2400"/>
          </a:p>
        </p:txBody>
      </p:sp>
      <p:sp>
        <p:nvSpPr>
          <p:cNvPr id="221" name="Google Shape;221;p37"/>
          <p:cNvSpPr txBox="1"/>
          <p:nvPr>
            <p:ph idx="1" type="body"/>
          </p:nvPr>
        </p:nvSpPr>
        <p:spPr>
          <a:xfrm>
            <a:off x="270150" y="842525"/>
            <a:ext cx="8756100" cy="3210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sk" sz="1600" u="sng">
                <a:solidFill>
                  <a:schemeClr val="hlink"/>
                </a:solidFill>
                <a:latin typeface="Arial"/>
                <a:ea typeface="Arial"/>
                <a:cs typeface="Arial"/>
                <a:sym typeface="Arial"/>
                <a:hlinkClick r:id="rId3"/>
              </a:rPr>
              <a:t>www.ucps.sk</a:t>
            </a:r>
            <a:r>
              <a:rPr lang="sk" sz="1600">
                <a:latin typeface="Arial"/>
                <a:ea typeface="Arial"/>
                <a:cs typeface="Arial"/>
                <a:sym typeface="Arial"/>
              </a:rPr>
              <a:t> </a:t>
            </a:r>
            <a:r>
              <a:rPr lang="sk" sz="1600">
                <a:solidFill>
                  <a:srgbClr val="000000"/>
                </a:solidFill>
                <a:latin typeface="Arial"/>
                <a:ea typeface="Arial"/>
                <a:cs typeface="Arial"/>
                <a:sym typeface="Arial"/>
              </a:rPr>
              <a:t>/ zákon o športe / vzory zmlúv:	</a:t>
            </a:r>
            <a:br>
              <a:rPr lang="sk" sz="1600">
                <a:solidFill>
                  <a:srgbClr val="000000"/>
                </a:solidFill>
                <a:latin typeface="Arial"/>
                <a:ea typeface="Arial"/>
                <a:cs typeface="Arial"/>
                <a:sym typeface="Arial"/>
              </a:rPr>
            </a:br>
            <a:r>
              <a:rPr b="1" lang="sk" sz="1600">
                <a:solidFill>
                  <a:schemeClr val="dk1"/>
                </a:solidFill>
                <a:latin typeface="Arial"/>
                <a:ea typeface="Arial"/>
                <a:cs typeface="Arial"/>
                <a:sym typeface="Arial"/>
              </a:rPr>
              <a:t>VZORY právnych dokumentov, FORMULÁRE a PRACOVNÉ nástroje vypracované pracovnou skupinou UčPS k uľahčeniu implementácie zákona o športe do praxe:</a:t>
            </a:r>
            <a:br>
              <a:rPr lang="sk" sz="1600">
                <a:solidFill>
                  <a:schemeClr val="dk1"/>
                </a:solidFill>
                <a:latin typeface="Arial"/>
                <a:ea typeface="Arial"/>
                <a:cs typeface="Arial"/>
                <a:sym typeface="Arial"/>
              </a:rPr>
            </a:br>
            <a:r>
              <a:rPr lang="sk" sz="1600" u="sng">
                <a:solidFill>
                  <a:schemeClr val="hlink"/>
                </a:solidFill>
                <a:latin typeface="Arial"/>
                <a:ea typeface="Arial"/>
                <a:cs typeface="Arial"/>
                <a:sym typeface="Arial"/>
                <a:hlinkClick r:id="rId4"/>
              </a:rPr>
              <a:t>http://www.ucps.sk/vzory_formulare_pracovne_nastroje_k_implementacii_zakona_o_sporte_do_praxe</a:t>
            </a:r>
            <a:r>
              <a:rPr lang="sk" sz="1600">
                <a:solidFill>
                  <a:schemeClr val="dk1"/>
                </a:solidFill>
                <a:latin typeface="Arial"/>
                <a:ea typeface="Arial"/>
                <a:cs typeface="Arial"/>
                <a:sym typeface="Arial"/>
              </a:rPr>
              <a:t> </a:t>
            </a:r>
            <a:endParaRPr sz="1600">
              <a:solidFill>
                <a:srgbClr val="000000"/>
              </a:solidFill>
              <a:latin typeface="Arial"/>
              <a:ea typeface="Arial"/>
              <a:cs typeface="Arial"/>
              <a:sym typeface="Arial"/>
            </a:endParaRPr>
          </a:p>
          <a:p>
            <a:pPr indent="-330200" lvl="0" marL="457200" rtl="0" algn="l">
              <a:lnSpc>
                <a:spcPct val="115384"/>
              </a:lnSpc>
              <a:spcBef>
                <a:spcPts val="0"/>
              </a:spcBef>
              <a:spcAft>
                <a:spcPts val="0"/>
              </a:spcAft>
              <a:buSzPts val="1600"/>
              <a:buChar char="●"/>
            </a:pPr>
            <a:r>
              <a:rPr b="1" lang="sk" sz="1600">
                <a:solidFill>
                  <a:schemeClr val="dk1"/>
                </a:solidFill>
                <a:latin typeface="Arial"/>
                <a:ea typeface="Arial"/>
                <a:cs typeface="Arial"/>
                <a:sym typeface="Arial"/>
              </a:rPr>
              <a:t>Zmluvné typy podľa „nového zákona o športe“: ideový návrh konceptu, systematiky a ucelenosti zmlúv ponúknutých športovej obci alebo - jednota naprieč celým slovenským športom (</a:t>
            </a:r>
            <a:r>
              <a:rPr b="1" lang="sk" sz="1600">
                <a:solidFill>
                  <a:srgbClr val="000000"/>
                </a:solidFill>
                <a:latin typeface="Arial"/>
                <a:ea typeface="Arial"/>
                <a:cs typeface="Arial"/>
                <a:sym typeface="Arial"/>
              </a:rPr>
              <a:t>JUDr. Jaroslav Čollák PhD.): </a:t>
            </a:r>
            <a:r>
              <a:rPr lang="sk" sz="1600" u="sng">
                <a:solidFill>
                  <a:schemeClr val="hlink"/>
                </a:solidFill>
                <a:latin typeface="Arial"/>
                <a:ea typeface="Arial"/>
                <a:cs typeface="Arial"/>
                <a:sym typeface="Arial"/>
                <a:hlinkClick r:id="rId5"/>
              </a:rPr>
              <a:t>http://www.ucps.sk/zmluvne_typy_podla_noveho_zakona_o_sporte_idea_konceptu_jaroslav_collak</a:t>
            </a:r>
            <a:r>
              <a:rPr lang="sk" sz="1600">
                <a:solidFill>
                  <a:srgbClr val="000000"/>
                </a:solidFill>
                <a:latin typeface="Arial"/>
                <a:ea typeface="Arial"/>
                <a:cs typeface="Arial"/>
                <a:sym typeface="Arial"/>
              </a:rPr>
              <a:t> </a:t>
            </a:r>
            <a:endParaRPr sz="1600">
              <a:solidFill>
                <a:srgbClr val="000000"/>
              </a:solidFill>
              <a:latin typeface="Arial"/>
              <a:ea typeface="Arial"/>
              <a:cs typeface="Arial"/>
              <a:sym typeface="Arial"/>
            </a:endParaRPr>
          </a:p>
          <a:p>
            <a:pPr indent="-330200" lvl="1" marL="914400" rtl="0" algn="l">
              <a:spcBef>
                <a:spcPts val="0"/>
              </a:spcBef>
              <a:spcAft>
                <a:spcPts val="0"/>
              </a:spcAft>
              <a:buClr>
                <a:srgbClr val="000000"/>
              </a:buClr>
              <a:buSzPts val="1600"/>
              <a:buChar char="○"/>
            </a:pPr>
            <a:r>
              <a:rPr lang="sk" sz="1600">
                <a:solidFill>
                  <a:srgbClr val="000000"/>
                </a:solidFill>
              </a:rPr>
              <a:t>požiadanie o prístup via gmail.com</a:t>
            </a:r>
            <a:endParaRPr sz="1600">
              <a:solidFill>
                <a:srgbClr val="000000"/>
              </a:solidFill>
            </a:endParaRPr>
          </a:p>
          <a:p>
            <a:pPr indent="-330200" lvl="1" marL="914400" rtl="0" algn="l">
              <a:spcBef>
                <a:spcPts val="0"/>
              </a:spcBef>
              <a:spcAft>
                <a:spcPts val="0"/>
              </a:spcAft>
              <a:buClr>
                <a:srgbClr val="000000"/>
              </a:buClr>
              <a:buSzPts val="1600"/>
              <a:buChar char="○"/>
            </a:pPr>
            <a:r>
              <a:rPr lang="sk" sz="1600">
                <a:solidFill>
                  <a:srgbClr val="000000"/>
                </a:solidFill>
              </a:rPr>
              <a:t>sprístupnenie</a:t>
            </a:r>
            <a:endParaRPr sz="1600">
              <a:solidFill>
                <a:srgbClr val="000000"/>
              </a:solidFill>
            </a:endParaRPr>
          </a:p>
          <a:p>
            <a:pPr indent="-330200" lvl="1" marL="914400" rtl="0" algn="l">
              <a:spcBef>
                <a:spcPts val="0"/>
              </a:spcBef>
              <a:spcAft>
                <a:spcPts val="0"/>
              </a:spcAft>
              <a:buClr>
                <a:srgbClr val="000000"/>
              </a:buClr>
              <a:buSzPts val="1600"/>
              <a:buChar char="○"/>
            </a:pPr>
            <a:r>
              <a:rPr lang="sk" sz="1600">
                <a:solidFill>
                  <a:srgbClr val="000000"/>
                </a:solidFill>
              </a:rPr>
              <a:t>súbor - stiahnuť ako - doc./docx./ a pod.</a:t>
            </a:r>
            <a:endParaRPr sz="1600">
              <a:solidFill>
                <a:srgbClr val="000000"/>
              </a:solidFill>
            </a:endParaRPr>
          </a:p>
        </p:txBody>
      </p:sp>
      <p:sp>
        <p:nvSpPr>
          <p:cNvPr id="222" name="Google Shape;222;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8"/>
          <p:cNvSpPr txBox="1"/>
          <p:nvPr>
            <p:ph type="title"/>
          </p:nvPr>
        </p:nvSpPr>
        <p:spPr>
          <a:xfrm>
            <a:off x="4641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A.1. Profesionálny športovec/1</a:t>
            </a:r>
            <a:endParaRPr sz="2400"/>
          </a:p>
        </p:txBody>
      </p:sp>
      <p:sp>
        <p:nvSpPr>
          <p:cNvPr id="228" name="Google Shape;228;p38"/>
          <p:cNvSpPr txBox="1"/>
          <p:nvPr>
            <p:ph idx="1" type="body"/>
          </p:nvPr>
        </p:nvSpPr>
        <p:spPr>
          <a:xfrm>
            <a:off x="311700" y="581825"/>
            <a:ext cx="8760000" cy="3874200"/>
          </a:xfrm>
          <a:prstGeom prst="rect">
            <a:avLst/>
          </a:prstGeom>
        </p:spPr>
        <p:txBody>
          <a:bodyPr anchorCtr="0" anchor="t" bIns="91425" lIns="91425" spcFirstLastPara="1" rIns="91425" wrap="square" tIns="91425">
            <a:noAutofit/>
          </a:bodyPr>
          <a:lstStyle/>
          <a:p>
            <a:pPr indent="0" lvl="0" marL="63500" marR="508000" rtl="0" algn="just">
              <a:lnSpc>
                <a:spcPct val="110000"/>
              </a:lnSpc>
              <a:spcBef>
                <a:spcPts val="0"/>
              </a:spcBef>
              <a:spcAft>
                <a:spcPts val="0"/>
              </a:spcAft>
              <a:buClr>
                <a:schemeClr val="dk1"/>
              </a:buClr>
              <a:buSzPts val="1100"/>
              <a:buFont typeface="Arial"/>
              <a:buNone/>
            </a:pPr>
            <a:r>
              <a:rPr b="1" lang="sk" sz="1400">
                <a:solidFill>
                  <a:schemeClr val="dk1"/>
                </a:solidFill>
                <a:latin typeface="Arial"/>
                <a:ea typeface="Arial"/>
                <a:cs typeface="Arial"/>
                <a:sym typeface="Arial"/>
              </a:rPr>
              <a:t>Zákonná regulácia: ustanovenie § 4 ods. 3 Zákon o športe:</a:t>
            </a:r>
            <a:endParaRPr b="1" sz="1400">
              <a:solidFill>
                <a:schemeClr val="dk1"/>
              </a:solidFill>
              <a:latin typeface="Arial"/>
              <a:ea typeface="Arial"/>
              <a:cs typeface="Arial"/>
              <a:sym typeface="Arial"/>
            </a:endParaRPr>
          </a:p>
          <a:p>
            <a:pPr indent="-317500" lvl="0" marL="457200" marR="508000" rtl="0" algn="just">
              <a:lnSpc>
                <a:spcPct val="110000"/>
              </a:lnSpc>
              <a:spcBef>
                <a:spcPts val="0"/>
              </a:spcBef>
              <a:spcAft>
                <a:spcPts val="0"/>
              </a:spcAft>
              <a:buClr>
                <a:schemeClr val="dk1"/>
              </a:buClr>
              <a:buSzPts val="1400"/>
              <a:buChar char="●"/>
            </a:pPr>
            <a:r>
              <a:rPr lang="sk" sz="1400">
                <a:solidFill>
                  <a:schemeClr val="dk1"/>
                </a:solidFill>
                <a:latin typeface="Arial"/>
                <a:ea typeface="Arial"/>
                <a:cs typeface="Arial"/>
                <a:sym typeface="Arial"/>
              </a:rPr>
              <a:t>Profesionálny športovec vykonáva šport</a:t>
            </a:r>
            <a:endParaRPr sz="1400">
              <a:solidFill>
                <a:schemeClr val="dk1"/>
              </a:solidFill>
              <a:latin typeface="Arial"/>
              <a:ea typeface="Arial"/>
              <a:cs typeface="Arial"/>
              <a:sym typeface="Arial"/>
            </a:endParaRPr>
          </a:p>
          <a:p>
            <a:pPr indent="-317500" lvl="1" marL="914400" marR="508000" rtl="0" algn="just">
              <a:lnSpc>
                <a:spcPct val="110000"/>
              </a:lnSpc>
              <a:spcBef>
                <a:spcPts val="0"/>
              </a:spcBef>
              <a:spcAft>
                <a:spcPts val="0"/>
              </a:spcAft>
              <a:buClr>
                <a:schemeClr val="dk1"/>
              </a:buClr>
              <a:buSzPts val="1400"/>
              <a:buChar char="○"/>
            </a:pPr>
            <a:r>
              <a:rPr lang="sk">
                <a:solidFill>
                  <a:schemeClr val="dk1"/>
                </a:solidFill>
              </a:rPr>
              <a:t>na základe </a:t>
            </a:r>
            <a:r>
              <a:rPr b="1" lang="sk">
                <a:solidFill>
                  <a:schemeClr val="dk1"/>
                </a:solidFill>
              </a:rPr>
              <a:t>zmluvy o profesionálnom vykonávaní športu</a:t>
            </a:r>
            <a:r>
              <a:rPr lang="sk">
                <a:solidFill>
                  <a:schemeClr val="dk1"/>
                </a:solidFill>
              </a:rPr>
              <a:t> (§ 35 ZoŠ), ak výkon jeho činnosti spĺňa </a:t>
            </a:r>
            <a:r>
              <a:rPr b="1" lang="sk">
                <a:solidFill>
                  <a:schemeClr val="dk1"/>
                </a:solidFill>
              </a:rPr>
              <a:t>znaky závislej práce</a:t>
            </a:r>
            <a:r>
              <a:rPr lang="sk">
                <a:solidFill>
                  <a:schemeClr val="dk1"/>
                </a:solidFill>
              </a:rPr>
              <a:t> podľa § 1 ods. 2 Zákonníka práce,</a:t>
            </a:r>
            <a:endParaRPr>
              <a:solidFill>
                <a:schemeClr val="dk1"/>
              </a:solidFill>
            </a:endParaRPr>
          </a:p>
          <a:p>
            <a:pPr indent="-317500" lvl="1" marL="914400" marR="508000" rtl="0" algn="just">
              <a:lnSpc>
                <a:spcPct val="110000"/>
              </a:lnSpc>
              <a:spcBef>
                <a:spcPts val="0"/>
              </a:spcBef>
              <a:spcAft>
                <a:spcPts val="0"/>
              </a:spcAft>
              <a:buClr>
                <a:schemeClr val="dk1"/>
              </a:buClr>
              <a:buSzPts val="1400"/>
              <a:buChar char="○"/>
            </a:pPr>
            <a:r>
              <a:rPr lang="sk">
                <a:solidFill>
                  <a:schemeClr val="dk1"/>
                </a:solidFill>
              </a:rPr>
              <a:t>na základe </a:t>
            </a:r>
            <a:r>
              <a:rPr b="1" lang="sk">
                <a:solidFill>
                  <a:schemeClr val="dk1"/>
                </a:solidFill>
              </a:rPr>
              <a:t>pracovnoprávneho vzťahu alebo obdobného pracovného vzťahu</a:t>
            </a:r>
            <a:r>
              <a:rPr lang="sk">
                <a:solidFill>
                  <a:schemeClr val="dk1"/>
                </a:solidFill>
              </a:rPr>
              <a:t> podľa osobitného predpisu (napr. zákon o štátnej službe príslušníkov policajného zboru) </a:t>
            </a:r>
            <a:r>
              <a:rPr b="1" lang="sk">
                <a:solidFill>
                  <a:schemeClr val="dk1"/>
                </a:solidFill>
              </a:rPr>
              <a:t>v rezortnom športovom stredisku</a:t>
            </a:r>
            <a:r>
              <a:rPr lang="sk">
                <a:solidFill>
                  <a:schemeClr val="dk1"/>
                </a:solidFill>
              </a:rPr>
              <a:t> alebo</a:t>
            </a:r>
            <a:endParaRPr>
              <a:solidFill>
                <a:schemeClr val="dk1"/>
              </a:solidFill>
            </a:endParaRPr>
          </a:p>
          <a:p>
            <a:pPr indent="-317500" lvl="1" marL="914400" marR="508000" rtl="0" algn="just">
              <a:lnSpc>
                <a:spcPct val="110000"/>
              </a:lnSpc>
              <a:spcBef>
                <a:spcPts val="0"/>
              </a:spcBef>
              <a:spcAft>
                <a:spcPts val="0"/>
              </a:spcAft>
              <a:buClr>
                <a:schemeClr val="dk1"/>
              </a:buClr>
              <a:buSzPts val="1400"/>
              <a:buChar char="○"/>
            </a:pPr>
            <a:r>
              <a:rPr lang="sk">
                <a:solidFill>
                  <a:schemeClr val="dk1"/>
                </a:solidFill>
              </a:rPr>
              <a:t>ako </a:t>
            </a:r>
            <a:r>
              <a:rPr b="1" lang="sk">
                <a:solidFill>
                  <a:schemeClr val="dk1"/>
                </a:solidFill>
              </a:rPr>
              <a:t>samostatne zárobkovo činná osoba</a:t>
            </a:r>
            <a:r>
              <a:rPr lang="sk">
                <a:solidFill>
                  <a:schemeClr val="dk1"/>
                </a:solidFill>
              </a:rPr>
              <a:t>.</a:t>
            </a:r>
            <a:endParaRPr>
              <a:solidFill>
                <a:schemeClr val="dk1"/>
              </a:solidFill>
            </a:endParaRPr>
          </a:p>
          <a:p>
            <a:pPr indent="-317500" lvl="0" marL="457200" marR="508000" rtl="0" algn="just">
              <a:lnSpc>
                <a:spcPct val="110000"/>
              </a:lnSpc>
              <a:spcBef>
                <a:spcPts val="600"/>
              </a:spcBef>
              <a:spcAft>
                <a:spcPts val="0"/>
              </a:spcAft>
              <a:buClr>
                <a:schemeClr val="dk1"/>
              </a:buClr>
              <a:buSzPts val="1400"/>
              <a:buChar char="●"/>
            </a:pPr>
            <a:r>
              <a:rPr lang="sk" sz="1400">
                <a:solidFill>
                  <a:schemeClr val="dk1"/>
                </a:solidFill>
                <a:latin typeface="Arial"/>
                <a:ea typeface="Arial"/>
                <a:cs typeface="Arial"/>
                <a:sym typeface="Arial"/>
              </a:rPr>
              <a:t>Od 1.1.2016 najmä v kolektívnych športoch nie je možné uzatvárať so športovcami zmluvy ako so samostatne zárobkovo činnými osobami (SZČO). </a:t>
            </a:r>
            <a:endParaRPr sz="1400">
              <a:solidFill>
                <a:schemeClr val="dk1"/>
              </a:solidFill>
              <a:latin typeface="Arial"/>
              <a:ea typeface="Arial"/>
              <a:cs typeface="Arial"/>
              <a:sym typeface="Arial"/>
            </a:endParaRPr>
          </a:p>
          <a:p>
            <a:pPr indent="-317500" lvl="0" marL="457200" marR="508000" rtl="0" algn="just">
              <a:lnSpc>
                <a:spcPct val="110000"/>
              </a:lnSpc>
              <a:spcBef>
                <a:spcPts val="0"/>
              </a:spcBef>
              <a:spcAft>
                <a:spcPts val="0"/>
              </a:spcAft>
              <a:buClr>
                <a:schemeClr val="dk1"/>
              </a:buClr>
              <a:buSzPts val="1400"/>
              <a:buChar char="●"/>
            </a:pPr>
            <a:r>
              <a:rPr lang="sk" sz="1400">
                <a:solidFill>
                  <a:schemeClr val="dk1"/>
                </a:solidFill>
                <a:latin typeface="Arial"/>
                <a:ea typeface="Arial"/>
                <a:cs typeface="Arial"/>
                <a:sym typeface="Arial"/>
              </a:rPr>
              <a:t>Ak sú naplnené znaky závislej práce, klub </a:t>
            </a:r>
            <a:r>
              <a:rPr b="1" lang="sk" sz="1400">
                <a:solidFill>
                  <a:schemeClr val="dk1"/>
                </a:solidFill>
                <a:latin typeface="Arial"/>
                <a:ea typeface="Arial"/>
                <a:cs typeface="Arial"/>
                <a:sym typeface="Arial"/>
              </a:rPr>
              <a:t>musí</a:t>
            </a:r>
            <a:r>
              <a:rPr lang="sk" sz="1400">
                <a:solidFill>
                  <a:schemeClr val="dk1"/>
                </a:solidFill>
                <a:latin typeface="Arial"/>
                <a:ea typeface="Arial"/>
                <a:cs typeface="Arial"/>
                <a:sym typeface="Arial"/>
              </a:rPr>
              <a:t> so športovcom uzatvoriť </a:t>
            </a:r>
            <a:r>
              <a:rPr b="1" lang="sk" sz="1400">
                <a:solidFill>
                  <a:schemeClr val="dk1"/>
                </a:solidFill>
                <a:latin typeface="Arial"/>
                <a:ea typeface="Arial"/>
                <a:cs typeface="Arial"/>
                <a:sym typeface="Arial"/>
              </a:rPr>
              <a:t>zmluvu o profesionálnom vykonávaní športu</a:t>
            </a:r>
            <a:r>
              <a:rPr lang="sk" sz="1400">
                <a:solidFill>
                  <a:schemeClr val="dk1"/>
                </a:solidFill>
                <a:latin typeface="Arial"/>
                <a:ea typeface="Arial"/>
                <a:cs typeface="Arial"/>
                <a:sym typeface="Arial"/>
              </a:rPr>
              <a:t> a v terminológií Zákonníka práce sa športovec považuje za </a:t>
            </a:r>
            <a:r>
              <a:rPr b="1" lang="sk" sz="1400">
                <a:solidFill>
                  <a:schemeClr val="dk1"/>
                </a:solidFill>
                <a:latin typeface="Arial"/>
                <a:ea typeface="Arial"/>
                <a:cs typeface="Arial"/>
                <a:sym typeface="Arial"/>
              </a:rPr>
              <a:t>zamestnanca</a:t>
            </a:r>
            <a:r>
              <a:rPr lang="sk" sz="1400">
                <a:solidFill>
                  <a:schemeClr val="dk1"/>
                </a:solidFill>
                <a:latin typeface="Arial"/>
                <a:ea typeface="Arial"/>
                <a:cs typeface="Arial"/>
                <a:sym typeface="Arial"/>
              </a:rPr>
              <a:t> klubu a klub za </a:t>
            </a:r>
            <a:r>
              <a:rPr b="1" lang="sk" sz="1400">
                <a:solidFill>
                  <a:schemeClr val="dk1"/>
                </a:solidFill>
                <a:latin typeface="Arial"/>
                <a:ea typeface="Arial"/>
                <a:cs typeface="Arial"/>
                <a:sym typeface="Arial"/>
              </a:rPr>
              <a:t>zamestnávateľa </a:t>
            </a:r>
            <a:r>
              <a:rPr lang="sk" sz="1400">
                <a:solidFill>
                  <a:schemeClr val="dk1"/>
                </a:solidFill>
                <a:latin typeface="Arial"/>
                <a:ea typeface="Arial"/>
                <a:cs typeface="Arial"/>
                <a:sym typeface="Arial"/>
              </a:rPr>
              <a:t>športovca.</a:t>
            </a:r>
            <a:endParaRPr sz="1400">
              <a:solidFill>
                <a:schemeClr val="dk1"/>
              </a:solidFill>
              <a:latin typeface="Arial"/>
              <a:ea typeface="Arial"/>
              <a:cs typeface="Arial"/>
              <a:sym typeface="Arial"/>
            </a:endParaRPr>
          </a:p>
          <a:p>
            <a:pPr indent="-317500" lvl="0" marL="457200" marR="508000" rtl="0" algn="just">
              <a:lnSpc>
                <a:spcPct val="110000"/>
              </a:lnSpc>
              <a:spcBef>
                <a:spcPts val="0"/>
              </a:spcBef>
              <a:spcAft>
                <a:spcPts val="0"/>
              </a:spcAft>
              <a:buClr>
                <a:schemeClr val="dk1"/>
              </a:buClr>
              <a:buSzPts val="1400"/>
              <a:buChar char="●"/>
            </a:pPr>
            <a:r>
              <a:rPr lang="sk" sz="1400">
                <a:solidFill>
                  <a:schemeClr val="dk1"/>
                </a:solidFill>
                <a:latin typeface="Arial"/>
                <a:ea typeface="Arial"/>
                <a:cs typeface="Arial"/>
                <a:sym typeface="Arial"/>
              </a:rPr>
              <a:t>Zmluvný vzťah založený zmluvou o profesionálnom vykonávaní športu sa považuje za </a:t>
            </a:r>
            <a:r>
              <a:rPr b="1" lang="sk" sz="1400">
                <a:solidFill>
                  <a:schemeClr val="dk1"/>
                </a:solidFill>
                <a:latin typeface="Arial"/>
                <a:ea typeface="Arial"/>
                <a:cs typeface="Arial"/>
                <a:sym typeface="Arial"/>
              </a:rPr>
              <a:t>iný pracovnoprávny vzťah </a:t>
            </a:r>
            <a:r>
              <a:rPr lang="sk" sz="1400">
                <a:solidFill>
                  <a:schemeClr val="dk1"/>
                </a:solidFill>
                <a:latin typeface="Arial"/>
                <a:ea typeface="Arial"/>
                <a:cs typeface="Arial"/>
                <a:sym typeface="Arial"/>
              </a:rPr>
              <a:t>(viď § 1 ods. 3 Zákonníka práce a § 46 ods. 1 Zákona o športe). </a:t>
            </a:r>
            <a:endParaRPr sz="1400">
              <a:solidFill>
                <a:schemeClr val="dk1"/>
              </a:solidFill>
              <a:latin typeface="Arial"/>
              <a:ea typeface="Arial"/>
              <a:cs typeface="Arial"/>
              <a:sym typeface="Arial"/>
            </a:endParaRPr>
          </a:p>
          <a:p>
            <a:pPr indent="-317500" lvl="0" marL="457200" marR="508000" rtl="0" algn="just">
              <a:lnSpc>
                <a:spcPct val="110000"/>
              </a:lnSpc>
              <a:spcBef>
                <a:spcPts val="0"/>
              </a:spcBef>
              <a:spcAft>
                <a:spcPts val="0"/>
              </a:spcAft>
              <a:buClr>
                <a:schemeClr val="dk1"/>
              </a:buClr>
              <a:buSzPts val="1400"/>
              <a:buChar char="●"/>
            </a:pPr>
            <a:r>
              <a:rPr lang="sk" sz="1400">
                <a:solidFill>
                  <a:schemeClr val="dk1"/>
                </a:solidFill>
                <a:latin typeface="Arial"/>
                <a:ea typeface="Arial"/>
                <a:cs typeface="Arial"/>
                <a:sym typeface="Arial"/>
              </a:rPr>
              <a:t>neaplikuje sa tu Zákonník práce ako celok, vytvoril sa “špeciálny zákonník práce” pre profesionálnych športovcov. Príplatky ku mzde (soboty/nedele/sviatky…) sa na nich nevzťahujú.</a:t>
            </a:r>
            <a:endParaRPr b="1" sz="1000">
              <a:solidFill>
                <a:schemeClr val="dk1"/>
              </a:solidFill>
            </a:endParaRPr>
          </a:p>
        </p:txBody>
      </p:sp>
      <p:sp>
        <p:nvSpPr>
          <p:cNvPr id="229" name="Google Shape;229;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9"/>
          <p:cNvSpPr txBox="1"/>
          <p:nvPr>
            <p:ph type="title"/>
          </p:nvPr>
        </p:nvSpPr>
        <p:spPr>
          <a:xfrm>
            <a:off x="311700" y="261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A.1. Profesionálny športovec/2</a:t>
            </a:r>
            <a:endParaRPr sz="2400"/>
          </a:p>
        </p:txBody>
      </p:sp>
      <p:sp>
        <p:nvSpPr>
          <p:cNvPr id="235" name="Google Shape;235;p39"/>
          <p:cNvSpPr txBox="1"/>
          <p:nvPr>
            <p:ph idx="1" type="body"/>
          </p:nvPr>
        </p:nvSpPr>
        <p:spPr>
          <a:xfrm>
            <a:off x="187725" y="758125"/>
            <a:ext cx="8773200" cy="3986400"/>
          </a:xfrm>
          <a:prstGeom prst="rect">
            <a:avLst/>
          </a:prstGeom>
        </p:spPr>
        <p:txBody>
          <a:bodyPr anchorCtr="0" anchor="t" bIns="91425" lIns="91425" spcFirstLastPara="1" rIns="91425" wrap="square" tIns="91425">
            <a:noAutofit/>
          </a:bodyPr>
          <a:lstStyle/>
          <a:p>
            <a:pPr indent="-317500" lvl="0" marL="457200" marR="508000" rtl="0" algn="l">
              <a:lnSpc>
                <a:spcPct val="100000"/>
              </a:lnSpc>
              <a:spcBef>
                <a:spcPts val="0"/>
              </a:spcBef>
              <a:spcAft>
                <a:spcPts val="0"/>
              </a:spcAft>
              <a:buClr>
                <a:schemeClr val="dk1"/>
              </a:buClr>
              <a:buSzPts val="1400"/>
              <a:buChar char="●"/>
            </a:pPr>
            <a:r>
              <a:rPr b="1" lang="sk" sz="1400">
                <a:solidFill>
                  <a:schemeClr val="dk1"/>
                </a:solidFill>
                <a:latin typeface="Arial"/>
                <a:ea typeface="Arial"/>
                <a:cs typeface="Arial"/>
                <a:sym typeface="Arial"/>
              </a:rPr>
              <a:t>Prechodné obdobie</a:t>
            </a:r>
            <a:endParaRPr b="1" sz="1400">
              <a:solidFill>
                <a:schemeClr val="dk1"/>
              </a:solidFill>
              <a:latin typeface="Arial"/>
              <a:ea typeface="Arial"/>
              <a:cs typeface="Arial"/>
              <a:sym typeface="Arial"/>
            </a:endParaRPr>
          </a:p>
          <a:p>
            <a:pPr indent="-304800" lvl="1" marL="914400" marR="508000" rtl="0" algn="just">
              <a:lnSpc>
                <a:spcPct val="100000"/>
              </a:lnSpc>
              <a:spcBef>
                <a:spcPts val="0"/>
              </a:spcBef>
              <a:spcAft>
                <a:spcPts val="0"/>
              </a:spcAft>
              <a:buClr>
                <a:schemeClr val="dk1"/>
              </a:buClr>
              <a:buSzPts val="1200"/>
              <a:buChar char="○"/>
            </a:pPr>
            <a:r>
              <a:rPr lang="sk" sz="1200">
                <a:solidFill>
                  <a:schemeClr val="dk1"/>
                </a:solidFill>
              </a:rPr>
              <a:t>Pokiaľ činnosť športovca napĺňa znaky závislej práce a športovec mal v klube uzatvorenú zmluvu ešte </a:t>
            </a:r>
            <a:r>
              <a:rPr b="1" lang="sk" sz="1200">
                <a:solidFill>
                  <a:schemeClr val="dk1"/>
                </a:solidFill>
              </a:rPr>
              <a:t>pred 1.1.2016 ako SZČO</a:t>
            </a:r>
            <a:r>
              <a:rPr lang="sk" sz="1200">
                <a:solidFill>
                  <a:schemeClr val="dk1"/>
                </a:solidFill>
              </a:rPr>
              <a:t>, táto zmluva môže zostať v platnosti </a:t>
            </a:r>
            <a:r>
              <a:rPr b="1" lang="sk" sz="1200">
                <a:solidFill>
                  <a:schemeClr val="dk1"/>
                </a:solidFill>
              </a:rPr>
              <a:t>najneskôr do 31.12.2018</a:t>
            </a:r>
            <a:r>
              <a:rPr lang="sk" sz="1200">
                <a:solidFill>
                  <a:schemeClr val="dk1"/>
                </a:solidFill>
              </a:rPr>
              <a:t>. </a:t>
            </a:r>
            <a:br>
              <a:rPr lang="sk" sz="1200">
                <a:solidFill>
                  <a:schemeClr val="dk1"/>
                </a:solidFill>
              </a:rPr>
            </a:br>
            <a:r>
              <a:rPr lang="sk" sz="1200">
                <a:solidFill>
                  <a:schemeClr val="dk1"/>
                </a:solidFill>
              </a:rPr>
              <a:t>Od 1.1.2019 musí mať každý športovec ktorého činnosť napĺňa znaky závislej práce uzatvorenú zmluvu o profesionálnom vykonávaní športu. Ak zmluva športovcovi ako SZČO skončí po 1.1.2016 ale pred 31.12.2018, nová zmluva už musí byť uzatvorená ako zmluva o profesionálnom vykonávaní športu.</a:t>
            </a:r>
            <a:endParaRPr sz="1200">
              <a:solidFill>
                <a:schemeClr val="dk1"/>
              </a:solidFill>
            </a:endParaRPr>
          </a:p>
          <a:p>
            <a:pPr indent="-304800" lvl="0" marL="457200" marR="508000" rtl="0" algn="just">
              <a:lnSpc>
                <a:spcPct val="100000"/>
              </a:lnSpc>
              <a:spcBef>
                <a:spcPts val="300"/>
              </a:spcBef>
              <a:spcAft>
                <a:spcPts val="0"/>
              </a:spcAft>
              <a:buClr>
                <a:schemeClr val="dk1"/>
              </a:buClr>
              <a:buSzPts val="1200"/>
              <a:buChar char="●"/>
            </a:pPr>
            <a:r>
              <a:rPr lang="sk" sz="1200">
                <a:solidFill>
                  <a:schemeClr val="dk1"/>
                </a:solidFill>
                <a:latin typeface="Arial"/>
                <a:ea typeface="Arial"/>
                <a:cs typeface="Arial"/>
                <a:sym typeface="Arial"/>
              </a:rPr>
              <a:t>Zmluvu v klube/zväze môže mať športovec uzatvorenú ako </a:t>
            </a:r>
            <a:r>
              <a:rPr b="1" lang="sk" sz="1200">
                <a:solidFill>
                  <a:schemeClr val="dk1"/>
                </a:solidFill>
                <a:latin typeface="Arial"/>
                <a:ea typeface="Arial"/>
                <a:cs typeface="Arial"/>
                <a:sym typeface="Arial"/>
              </a:rPr>
              <a:t>SZČO</a:t>
            </a:r>
            <a:r>
              <a:rPr lang="sk" sz="1200">
                <a:solidFill>
                  <a:schemeClr val="dk1"/>
                </a:solidFill>
                <a:latin typeface="Arial"/>
                <a:ea typeface="Arial"/>
                <a:cs typeface="Arial"/>
                <a:sym typeface="Arial"/>
              </a:rPr>
              <a:t> iba vtedy, ak jeho činnosť </a:t>
            </a:r>
            <a:r>
              <a:rPr b="1" lang="sk" sz="1200">
                <a:solidFill>
                  <a:schemeClr val="dk1"/>
                </a:solidFill>
                <a:latin typeface="Arial"/>
                <a:ea typeface="Arial"/>
                <a:cs typeface="Arial"/>
                <a:sym typeface="Arial"/>
              </a:rPr>
              <a:t>nenapĺňa znaky závislej práce</a:t>
            </a:r>
            <a:r>
              <a:rPr lang="sk" sz="1200">
                <a:solidFill>
                  <a:schemeClr val="dk1"/>
                </a:solidFill>
                <a:latin typeface="Arial"/>
                <a:ea typeface="Arial"/>
                <a:cs typeface="Arial"/>
                <a:sym typeface="Arial"/>
              </a:rPr>
              <a:t> – stačí aby nebol naplnený čo i len jeden znak + ak neide o prípad podľa § 4 ods. 4 písm. a) ZoŠ.</a:t>
            </a:r>
            <a:endParaRPr sz="1200">
              <a:solidFill>
                <a:schemeClr val="dk1"/>
              </a:solidFill>
              <a:latin typeface="Arial"/>
              <a:ea typeface="Arial"/>
              <a:cs typeface="Arial"/>
              <a:sym typeface="Arial"/>
            </a:endParaRPr>
          </a:p>
          <a:p>
            <a:pPr indent="-304800" lvl="1" marL="914400" marR="508000" rtl="0" algn="just">
              <a:lnSpc>
                <a:spcPct val="100000"/>
              </a:lnSpc>
              <a:spcBef>
                <a:spcPts val="0"/>
              </a:spcBef>
              <a:spcAft>
                <a:spcPts val="0"/>
              </a:spcAft>
              <a:buClr>
                <a:schemeClr val="dk1"/>
              </a:buClr>
              <a:buSzPts val="1200"/>
              <a:buChar char="○"/>
            </a:pPr>
            <a:r>
              <a:rPr lang="sk" sz="1200">
                <a:solidFill>
                  <a:schemeClr val="dk1"/>
                </a:solidFill>
              </a:rPr>
              <a:t>Príkladom sú tenisti, lyžiari alebo ďalší športovci najmä v individuálnych športoch, ktorí si svoj tréningový proces a súťaže organizujú sami</a:t>
            </a:r>
            <a:r>
              <a:rPr lang="sk" sz="1200">
                <a:solidFill>
                  <a:schemeClr val="dk1"/>
                </a:solidFill>
              </a:rPr>
              <a:t> (ustanovenie § 4 ods. 3 písm.c)</a:t>
            </a:r>
            <a:endParaRPr sz="1200">
              <a:solidFill>
                <a:schemeClr val="dk1"/>
              </a:solidFill>
            </a:endParaRPr>
          </a:p>
          <a:p>
            <a:pPr indent="-304800" lvl="0" marL="457200" marR="508000" rtl="0" algn="just">
              <a:lnSpc>
                <a:spcPct val="100000"/>
              </a:lnSpc>
              <a:spcBef>
                <a:spcPts val="300"/>
              </a:spcBef>
              <a:spcAft>
                <a:spcPts val="0"/>
              </a:spcAft>
              <a:buClr>
                <a:schemeClr val="dk1"/>
              </a:buClr>
              <a:buSzPts val="1200"/>
              <a:buChar char="●"/>
            </a:pPr>
            <a:r>
              <a:rPr b="1" lang="sk" sz="1400">
                <a:solidFill>
                  <a:schemeClr val="dk1"/>
                </a:solidFill>
                <a:latin typeface="Arial"/>
                <a:ea typeface="Arial"/>
                <a:cs typeface="Arial"/>
                <a:sym typeface="Arial"/>
              </a:rPr>
              <a:t>Znaky</a:t>
            </a:r>
            <a:r>
              <a:rPr b="1" lang="sk" sz="1400">
                <a:solidFill>
                  <a:schemeClr val="dk1"/>
                </a:solidFill>
                <a:latin typeface="Arial"/>
                <a:ea typeface="Arial"/>
                <a:cs typeface="Arial"/>
                <a:sym typeface="Arial"/>
              </a:rPr>
              <a:t> závislej práce</a:t>
            </a:r>
            <a:r>
              <a:rPr lang="sk" sz="1200">
                <a:solidFill>
                  <a:schemeClr val="dk1"/>
                </a:solidFill>
                <a:latin typeface="Arial"/>
                <a:ea typeface="Arial"/>
                <a:cs typeface="Arial"/>
                <a:sym typeface="Arial"/>
              </a:rPr>
              <a:t> podľa § 1 ods. 2 Zákonníka práce:</a:t>
            </a:r>
            <a:endParaRPr sz="1200">
              <a:solidFill>
                <a:schemeClr val="dk1"/>
              </a:solidFill>
              <a:latin typeface="Arial"/>
              <a:ea typeface="Arial"/>
              <a:cs typeface="Arial"/>
              <a:sym typeface="Arial"/>
            </a:endParaRPr>
          </a:p>
          <a:p>
            <a:pPr indent="-304800" lvl="1" marL="914400" marR="508000" rtl="0" algn="just">
              <a:lnSpc>
                <a:spcPct val="100000"/>
              </a:lnSpc>
              <a:spcBef>
                <a:spcPts val="0"/>
              </a:spcBef>
              <a:spcAft>
                <a:spcPts val="0"/>
              </a:spcAft>
              <a:buClr>
                <a:schemeClr val="dk1"/>
              </a:buClr>
              <a:buSzPts val="1200"/>
              <a:buChar char="○"/>
            </a:pPr>
            <a:r>
              <a:rPr i="1" lang="sk" sz="1200">
                <a:solidFill>
                  <a:schemeClr val="dk1"/>
                </a:solidFill>
              </a:rPr>
              <a:t>“</a:t>
            </a:r>
            <a:r>
              <a:rPr i="1" lang="sk" sz="1200">
                <a:solidFill>
                  <a:schemeClr val="dk1"/>
                </a:solidFill>
              </a:rPr>
              <a:t>Závislá práca je práca vykonávaná vo vzťahu (1) </a:t>
            </a:r>
            <a:r>
              <a:rPr b="1" i="1" lang="sk" sz="1200">
                <a:solidFill>
                  <a:schemeClr val="dk1"/>
                </a:solidFill>
              </a:rPr>
              <a:t>nadriadenosti</a:t>
            </a:r>
            <a:r>
              <a:rPr i="1" lang="sk" sz="1200">
                <a:solidFill>
                  <a:schemeClr val="dk1"/>
                </a:solidFill>
              </a:rPr>
              <a:t> zamestnávateľa a podriadenosti zamestnanca, (2) </a:t>
            </a:r>
            <a:r>
              <a:rPr b="1" i="1" lang="sk" sz="1200">
                <a:solidFill>
                  <a:schemeClr val="dk1"/>
                </a:solidFill>
              </a:rPr>
              <a:t>osobne</a:t>
            </a:r>
            <a:r>
              <a:rPr i="1" lang="sk" sz="1200">
                <a:solidFill>
                  <a:schemeClr val="dk1"/>
                </a:solidFill>
              </a:rPr>
              <a:t> zamestnancom pre zamestnávateľa, podľa (3) </a:t>
            </a:r>
            <a:r>
              <a:rPr b="1" i="1" lang="sk" sz="1200">
                <a:solidFill>
                  <a:schemeClr val="dk1"/>
                </a:solidFill>
              </a:rPr>
              <a:t>pokynov</a:t>
            </a:r>
            <a:r>
              <a:rPr i="1" lang="sk" sz="1200">
                <a:solidFill>
                  <a:schemeClr val="dk1"/>
                </a:solidFill>
              </a:rPr>
              <a:t> zamestnávateľa, v jeho (4) </a:t>
            </a:r>
            <a:r>
              <a:rPr b="1" i="1" lang="sk" sz="1200">
                <a:solidFill>
                  <a:schemeClr val="dk1"/>
                </a:solidFill>
              </a:rPr>
              <a:t>mene </a:t>
            </a:r>
            <a:r>
              <a:rPr i="1" lang="sk" sz="1200">
                <a:solidFill>
                  <a:schemeClr val="dk1"/>
                </a:solidFill>
              </a:rPr>
              <a:t>(v mene zamestnávateľa), v (5) </a:t>
            </a:r>
            <a:r>
              <a:rPr b="1" i="1" lang="sk" sz="1200">
                <a:solidFill>
                  <a:schemeClr val="dk1"/>
                </a:solidFill>
              </a:rPr>
              <a:t>pracovnom čase určenom</a:t>
            </a:r>
            <a:r>
              <a:rPr i="1" lang="sk" sz="1200">
                <a:solidFill>
                  <a:schemeClr val="dk1"/>
                </a:solidFill>
              </a:rPr>
              <a:t> zamestnávateľom.”</a:t>
            </a:r>
            <a:endParaRPr i="1" sz="1200">
              <a:solidFill>
                <a:schemeClr val="dk1"/>
              </a:solidFill>
            </a:endParaRPr>
          </a:p>
          <a:p>
            <a:pPr indent="-304800" lvl="1" marL="914400" marR="508000" rtl="0" algn="just">
              <a:lnSpc>
                <a:spcPct val="100000"/>
              </a:lnSpc>
              <a:spcBef>
                <a:spcPts val="0"/>
              </a:spcBef>
              <a:spcAft>
                <a:spcPts val="0"/>
              </a:spcAft>
              <a:buClr>
                <a:schemeClr val="dk1"/>
              </a:buClr>
              <a:buSzPts val="1200"/>
              <a:buChar char="○"/>
            </a:pPr>
            <a:r>
              <a:rPr lang="sk" sz="1200">
                <a:solidFill>
                  <a:schemeClr val="dk1"/>
                </a:solidFill>
              </a:rPr>
              <a:t>nie je analýza ako analýza</a:t>
            </a:r>
            <a:endParaRPr sz="1200">
              <a:solidFill>
                <a:schemeClr val="dk1"/>
              </a:solidFill>
            </a:endParaRPr>
          </a:p>
          <a:p>
            <a:pPr indent="-304800" lvl="0" marL="457200" marR="508000" rtl="0" algn="just">
              <a:lnSpc>
                <a:spcPct val="100000"/>
              </a:lnSpc>
              <a:spcBef>
                <a:spcPts val="300"/>
              </a:spcBef>
              <a:spcAft>
                <a:spcPts val="0"/>
              </a:spcAft>
              <a:buClr>
                <a:srgbClr val="000000"/>
              </a:buClr>
              <a:buSzPts val="1200"/>
              <a:buChar char="●"/>
            </a:pPr>
            <a:r>
              <a:rPr b="1" lang="sk" sz="1200">
                <a:solidFill>
                  <a:srgbClr val="000000"/>
                </a:solidFill>
                <a:highlight>
                  <a:srgbClr val="FFFFFF"/>
                </a:highlight>
                <a:latin typeface="Arial"/>
                <a:ea typeface="Arial"/>
                <a:cs typeface="Arial"/>
                <a:sym typeface="Arial"/>
              </a:rPr>
              <a:t>P</a:t>
            </a:r>
            <a:r>
              <a:rPr b="1" lang="sk" sz="1400">
                <a:solidFill>
                  <a:srgbClr val="000000"/>
                </a:solidFill>
                <a:highlight>
                  <a:srgbClr val="FFFFFF"/>
                </a:highlight>
                <a:latin typeface="Arial"/>
                <a:ea typeface="Arial"/>
                <a:cs typeface="Arial"/>
                <a:sym typeface="Arial"/>
              </a:rPr>
              <a:t>rechodné (ne)záverečné ustanovenia (ustanovenie § 102 ods. 4 ZOŠ)</a:t>
            </a:r>
            <a:endParaRPr b="1" sz="1400">
              <a:solidFill>
                <a:srgbClr val="000000"/>
              </a:solidFill>
              <a:highlight>
                <a:srgbClr val="FFFFFF"/>
              </a:highlight>
              <a:latin typeface="Arial"/>
              <a:ea typeface="Arial"/>
              <a:cs typeface="Arial"/>
              <a:sym typeface="Arial"/>
            </a:endParaRPr>
          </a:p>
          <a:p>
            <a:pPr indent="-304800" lvl="1" marL="914400" marR="508000" rtl="0" algn="just">
              <a:lnSpc>
                <a:spcPct val="100000"/>
              </a:lnSpc>
              <a:spcBef>
                <a:spcPts val="0"/>
              </a:spcBef>
              <a:spcAft>
                <a:spcPts val="0"/>
              </a:spcAft>
              <a:buClr>
                <a:schemeClr val="dk1"/>
              </a:buClr>
              <a:buSzPts val="1200"/>
              <a:buChar char="○"/>
            </a:pPr>
            <a:r>
              <a:rPr i="1" lang="sk" sz="1200">
                <a:solidFill>
                  <a:srgbClr val="494949"/>
                </a:solidFill>
                <a:highlight>
                  <a:srgbClr val="FFFFFF"/>
                </a:highlight>
              </a:rPr>
              <a:t>“Športové kluby, v ktorých športovci do 31. decembra 2015 vykonávajú šport spôsobom, ktorý spĺňa znaky závislej práce, upravia svoje zmluvné vzťahy so športovcami v súlade s týmto zákonom do 31. decembra 2018. Po uplynutí tejto lehoty sa zmluva medzi športovcom a športovým klubom vykonávajúcim šport spôsobom, ktorý spĺňa znaky závislej práce bude považovať za zmluvu o profesionálnom vykonávaní športu podľa tohto zákona.”</a:t>
            </a:r>
            <a:endParaRPr b="1" sz="1200">
              <a:solidFill>
                <a:schemeClr val="dk1"/>
              </a:solidFill>
            </a:endParaRPr>
          </a:p>
        </p:txBody>
      </p:sp>
      <p:sp>
        <p:nvSpPr>
          <p:cNvPr id="236" name="Google Shape;236;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40"/>
          <p:cNvSpPr txBox="1"/>
          <p:nvPr>
            <p:ph type="title"/>
          </p:nvPr>
        </p:nvSpPr>
        <p:spPr>
          <a:xfrm>
            <a:off x="387900" y="294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A.2. Zmluva o profesionálnom vykonávaní športu/1</a:t>
            </a:r>
            <a:endParaRPr sz="2400"/>
          </a:p>
          <a:p>
            <a:pPr indent="0" lvl="0" marL="0" rtl="0" algn="l">
              <a:spcBef>
                <a:spcPts val="0"/>
              </a:spcBef>
              <a:spcAft>
                <a:spcPts val="0"/>
              </a:spcAft>
              <a:buNone/>
            </a:pPr>
            <a:r>
              <a:t/>
            </a:r>
            <a:endParaRPr sz="2400"/>
          </a:p>
        </p:txBody>
      </p:sp>
      <p:sp>
        <p:nvSpPr>
          <p:cNvPr id="242" name="Google Shape;242;p40"/>
          <p:cNvSpPr txBox="1"/>
          <p:nvPr>
            <p:ph idx="1" type="body"/>
          </p:nvPr>
        </p:nvSpPr>
        <p:spPr>
          <a:xfrm>
            <a:off x="300350" y="867675"/>
            <a:ext cx="8720700" cy="3808200"/>
          </a:xfrm>
          <a:prstGeom prst="rect">
            <a:avLst/>
          </a:prstGeom>
        </p:spPr>
        <p:txBody>
          <a:bodyPr anchorCtr="0" anchor="t" bIns="91425" lIns="91425" spcFirstLastPara="1" rIns="91425" wrap="square" tIns="91425">
            <a:noAutofit/>
          </a:bodyPr>
          <a:lstStyle/>
          <a:p>
            <a:pPr indent="0" lvl="0" marL="0" marR="508000" rtl="0" algn="just">
              <a:spcBef>
                <a:spcPts val="0"/>
              </a:spcBef>
              <a:spcAft>
                <a:spcPts val="0"/>
              </a:spcAft>
              <a:buNone/>
            </a:pPr>
            <a:r>
              <a:rPr lang="sk" sz="1200">
                <a:solidFill>
                  <a:schemeClr val="dk1"/>
                </a:solidFill>
              </a:rPr>
              <a:t>Zmluvou o profesionálnom vykonávaní športu (§ 35 ZoŠ) sa športovec zaväzuje </a:t>
            </a:r>
            <a:r>
              <a:rPr b="1" lang="sk" sz="1200">
                <a:solidFill>
                  <a:schemeClr val="dk1"/>
                </a:solidFill>
              </a:rPr>
              <a:t>odplatne</a:t>
            </a:r>
            <a:r>
              <a:rPr lang="sk" sz="1200">
                <a:solidFill>
                  <a:schemeClr val="dk1"/>
                </a:solidFill>
              </a:rPr>
              <a:t> vykonávať šport za športovú organizáciu. Výška odmeny musí byť dohodnutá </a:t>
            </a:r>
            <a:r>
              <a:rPr b="1" lang="sk" sz="1200">
                <a:solidFill>
                  <a:schemeClr val="dk1"/>
                </a:solidFill>
              </a:rPr>
              <a:t>najmenej vo výške minimálnej mzdy</a:t>
            </a:r>
            <a:r>
              <a:rPr lang="sk" sz="1200">
                <a:solidFill>
                  <a:schemeClr val="dk1"/>
                </a:solidFill>
              </a:rPr>
              <a:t> (</a:t>
            </a:r>
            <a:r>
              <a:rPr b="1" lang="sk" sz="1200">
                <a:solidFill>
                  <a:schemeClr val="dk1"/>
                </a:solidFill>
              </a:rPr>
              <a:t>520 eur v roku 2019</a:t>
            </a:r>
            <a:r>
              <a:rPr lang="sk" sz="1200">
                <a:solidFill>
                  <a:schemeClr val="dk1"/>
                </a:solidFill>
              </a:rPr>
              <a:t>).</a:t>
            </a:r>
            <a:endParaRPr sz="1200">
              <a:solidFill>
                <a:schemeClr val="dk1"/>
              </a:solidFill>
            </a:endParaRPr>
          </a:p>
          <a:p>
            <a:pPr indent="-304800" lvl="0" marL="457200" marR="508000" rtl="0" algn="just">
              <a:spcBef>
                <a:spcPts val="1000"/>
              </a:spcBef>
              <a:spcAft>
                <a:spcPts val="0"/>
              </a:spcAft>
              <a:buClr>
                <a:srgbClr val="FF0000"/>
              </a:buClr>
              <a:buSzPts val="1200"/>
              <a:buChar char="●"/>
            </a:pPr>
            <a:r>
              <a:rPr lang="sk" sz="1200">
                <a:solidFill>
                  <a:srgbClr val="FF0000"/>
                </a:solidFill>
              </a:rPr>
              <a:t>Nie je možné zabudnúť na § 32 (základné povinnosti športovca), § 33 (základné povinnosti športovej organizácie) a § 34 (predzmluvné vzťahy)</a:t>
            </a:r>
            <a:endParaRPr sz="1200">
              <a:solidFill>
                <a:srgbClr val="FF0000"/>
              </a:solidFill>
            </a:endParaRPr>
          </a:p>
          <a:p>
            <a:pPr indent="-304800" lvl="0" marL="457200" marR="508000" rtl="0" algn="just">
              <a:spcBef>
                <a:spcPts val="0"/>
              </a:spcBef>
              <a:spcAft>
                <a:spcPts val="0"/>
              </a:spcAft>
              <a:buClr>
                <a:srgbClr val="434343"/>
              </a:buClr>
              <a:buSzPts val="1200"/>
              <a:buChar char="●"/>
            </a:pPr>
            <a:r>
              <a:rPr lang="sk" sz="1200">
                <a:solidFill>
                  <a:srgbClr val="434343"/>
                </a:solidFill>
              </a:rPr>
              <a:t>maximálne na 5 rokov (§ 46 ods. 4) alebo na 3 roky (ak je výsledok zmluvy o príprave talentovaného športovca)</a:t>
            </a:r>
            <a:endParaRPr sz="1200">
              <a:solidFill>
                <a:srgbClr val="434343"/>
              </a:solidFill>
            </a:endParaRPr>
          </a:p>
          <a:p>
            <a:pPr indent="-304800" lvl="0" marL="457200" marR="508000" rtl="0" algn="just">
              <a:spcBef>
                <a:spcPts val="0"/>
              </a:spcBef>
              <a:spcAft>
                <a:spcPts val="0"/>
              </a:spcAft>
              <a:buClr>
                <a:schemeClr val="dk1"/>
              </a:buClr>
              <a:buSzPts val="1200"/>
              <a:buChar char="●"/>
            </a:pPr>
            <a:r>
              <a:rPr b="1" lang="sk" sz="1200">
                <a:solidFill>
                  <a:schemeClr val="dk1"/>
                </a:solidFill>
              </a:rPr>
              <a:t>Možná aj do 15 rokov</a:t>
            </a:r>
            <a:endParaRPr b="1" sz="1200">
              <a:solidFill>
                <a:schemeClr val="dk1"/>
              </a:solidFill>
            </a:endParaRPr>
          </a:p>
          <a:p>
            <a:pPr indent="0" lvl="0" marL="457200" marR="508000" rtl="0" algn="just">
              <a:spcBef>
                <a:spcPts val="0"/>
              </a:spcBef>
              <a:spcAft>
                <a:spcPts val="0"/>
              </a:spcAft>
              <a:buNone/>
            </a:pPr>
            <a:r>
              <a:rPr lang="sk" sz="1200">
                <a:solidFill>
                  <a:srgbClr val="000000"/>
                </a:solidFill>
                <a:highlight>
                  <a:srgbClr val="FFFFFF"/>
                </a:highlight>
              </a:rPr>
              <a:t>Zmluvu o profesionálnom vykonávaní športu do dovŕšenia 15 rokov veku </a:t>
            </a:r>
            <a:r>
              <a:rPr b="1" lang="sk" sz="1200">
                <a:solidFill>
                  <a:srgbClr val="000000"/>
                </a:solidFill>
                <a:highlight>
                  <a:srgbClr val="FFFFFF"/>
                </a:highlight>
              </a:rPr>
              <a:t>uzatvára so športovou organizáciou </a:t>
            </a:r>
            <a:r>
              <a:rPr b="1" lang="sk" sz="1200" u="sng">
                <a:solidFill>
                  <a:srgbClr val="000000"/>
                </a:solidFill>
                <a:highlight>
                  <a:srgbClr val="FFFFFF"/>
                </a:highlight>
              </a:rPr>
              <a:t>za športovca</a:t>
            </a:r>
            <a:r>
              <a:rPr b="1" lang="sk" sz="1200">
                <a:solidFill>
                  <a:srgbClr val="000000"/>
                </a:solidFill>
                <a:highlight>
                  <a:srgbClr val="FFFFFF"/>
                </a:highlight>
              </a:rPr>
              <a:t> jeho zákonný zástupca.</a:t>
            </a:r>
            <a:r>
              <a:rPr lang="sk" sz="1200">
                <a:solidFill>
                  <a:srgbClr val="000000"/>
                </a:solidFill>
                <a:highlight>
                  <a:srgbClr val="FFFFFF"/>
                </a:highlight>
              </a:rPr>
              <a:t> Pri uzavretí zmluvy o profesionálnom vykonávaní športu športovcom do 15 rokov veku alebo športovcom starším ako 15 rokov veku pred skončením povinnej školskej dochádzky sa vyžaduje povolenie, ktoré vydáva príslušný inšpektorát práce po dohode s príslušným orgánom štátnej správy na úseku verejného zdravotníctva. Povolenie možno vydať, len ak vykonávanie športu neohrozí zdravie, bezpečnosť, ďalší vývoj alebo povinnú školskú dochádzku športovca. V povolení sa určia podmienky vykonávania športu. Príslušný inšpektorát práce odoberie povolenie, ak sa podmienky povolenia nedodržiavajú.</a:t>
            </a:r>
            <a:endParaRPr sz="1200">
              <a:solidFill>
                <a:srgbClr val="000000"/>
              </a:solidFill>
            </a:endParaRPr>
          </a:p>
          <a:p>
            <a:pPr indent="-304800" lvl="0" marL="457200" marR="508000" rtl="0" algn="just">
              <a:spcBef>
                <a:spcPts val="0"/>
              </a:spcBef>
              <a:spcAft>
                <a:spcPts val="0"/>
              </a:spcAft>
              <a:buClr>
                <a:srgbClr val="000000"/>
              </a:buClr>
              <a:buSzPts val="1200"/>
              <a:buChar char="●"/>
            </a:pPr>
            <a:r>
              <a:rPr lang="sk" sz="1200">
                <a:solidFill>
                  <a:srgbClr val="000000"/>
                </a:solidFill>
              </a:rPr>
              <a:t>Zmluva o profesionálnom vykonávaní športu musí byť uzatvorená </a:t>
            </a:r>
            <a:r>
              <a:rPr b="1" lang="sk" sz="1200">
                <a:solidFill>
                  <a:srgbClr val="000000"/>
                </a:solidFill>
              </a:rPr>
              <a:t>písomne</a:t>
            </a:r>
            <a:r>
              <a:rPr lang="sk" sz="1200">
                <a:solidFill>
                  <a:srgbClr val="000000"/>
                </a:solidFill>
              </a:rPr>
              <a:t> a </a:t>
            </a:r>
            <a:r>
              <a:rPr b="1" lang="sk" sz="1200">
                <a:solidFill>
                  <a:srgbClr val="000000"/>
                </a:solidFill>
              </a:rPr>
              <a:t>musí obsahovať</a:t>
            </a:r>
            <a:r>
              <a:rPr lang="sk" sz="1200">
                <a:solidFill>
                  <a:srgbClr val="000000"/>
                </a:solidFill>
              </a:rPr>
              <a:t> podstatné náležitosti (§ 35 ods. 3 ZoŠ)</a:t>
            </a:r>
            <a:endParaRPr sz="1200">
              <a:solidFill>
                <a:srgbClr val="000000"/>
              </a:solidFill>
            </a:endParaRPr>
          </a:p>
          <a:p>
            <a:pPr indent="-304800" lvl="0" marL="457200" marR="508000" rtl="0" algn="just">
              <a:spcBef>
                <a:spcPts val="0"/>
              </a:spcBef>
              <a:spcAft>
                <a:spcPts val="0"/>
              </a:spcAft>
              <a:buClr>
                <a:schemeClr val="dk1"/>
              </a:buClr>
              <a:buSzPts val="1200"/>
              <a:buChar char="●"/>
            </a:pPr>
            <a:r>
              <a:rPr lang="sk" sz="1200">
                <a:solidFill>
                  <a:schemeClr val="dk1"/>
                </a:solidFill>
              </a:rPr>
              <a:t>Zväz môže stanoviť že zmluvu s “profesionálom môže uzavrieť len profesionál” (povinné zloženie zábezpeky)</a:t>
            </a:r>
            <a:endParaRPr sz="1200">
              <a:solidFill>
                <a:schemeClr val="dk1"/>
              </a:solidFill>
            </a:endParaRPr>
          </a:p>
          <a:p>
            <a:pPr indent="-304800" lvl="0" marL="457200" marR="508000" rtl="0" algn="just">
              <a:spcBef>
                <a:spcPts val="0"/>
              </a:spcBef>
              <a:spcAft>
                <a:spcPts val="0"/>
              </a:spcAft>
              <a:buClr>
                <a:schemeClr val="dk1"/>
              </a:buClr>
              <a:buSzPts val="1200"/>
              <a:buChar char="●"/>
            </a:pPr>
            <a:r>
              <a:rPr b="1" lang="sk" sz="1200">
                <a:solidFill>
                  <a:schemeClr val="dk1"/>
                </a:solidFill>
              </a:rPr>
              <a:t>Praktické skúsenosti: preradenie športovca do B mužstva?</a:t>
            </a:r>
            <a:endParaRPr b="1" sz="1200">
              <a:solidFill>
                <a:schemeClr val="dk1"/>
              </a:solidFill>
            </a:endParaRPr>
          </a:p>
        </p:txBody>
      </p:sp>
      <p:sp>
        <p:nvSpPr>
          <p:cNvPr id="243" name="Google Shape;243;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247" name="Shape 247"/>
        <p:cNvGrpSpPr/>
        <p:nvPr/>
      </p:nvGrpSpPr>
      <p:grpSpPr>
        <a:xfrm>
          <a:off x="0" y="0"/>
          <a:ext cx="0" cy="0"/>
          <a:chOff x="0" y="0"/>
          <a:chExt cx="0" cy="0"/>
        </a:xfrm>
      </p:grpSpPr>
      <p:sp>
        <p:nvSpPr>
          <p:cNvPr id="248" name="Google Shape;248;p41"/>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600"/>
              <a:t>A.3. Trestnoprávne súvislosti pri zamestnancoch</a:t>
            </a:r>
            <a:endParaRPr sz="2600"/>
          </a:p>
        </p:txBody>
      </p:sp>
      <p:sp>
        <p:nvSpPr>
          <p:cNvPr id="249" name="Google Shape;249;p41"/>
          <p:cNvSpPr txBox="1"/>
          <p:nvPr>
            <p:ph idx="1" type="body"/>
          </p:nvPr>
        </p:nvSpPr>
        <p:spPr>
          <a:xfrm>
            <a:off x="-75" y="729150"/>
            <a:ext cx="9144000" cy="4238400"/>
          </a:xfrm>
          <a:prstGeom prst="rect">
            <a:avLst/>
          </a:prstGeom>
        </p:spPr>
        <p:txBody>
          <a:bodyPr anchorCtr="0" anchor="t" bIns="91425" lIns="91425" spcFirstLastPara="1" rIns="91425" wrap="square" tIns="91425">
            <a:noAutofit/>
          </a:bodyPr>
          <a:lstStyle/>
          <a:p>
            <a:pPr indent="0" lvl="0" marL="0" marR="508000" rtl="0" algn="just">
              <a:lnSpc>
                <a:spcPct val="150000"/>
              </a:lnSpc>
              <a:spcBef>
                <a:spcPts val="0"/>
              </a:spcBef>
              <a:spcAft>
                <a:spcPts val="0"/>
              </a:spcAft>
              <a:buNone/>
            </a:pPr>
            <a:r>
              <a:rPr b="1" lang="sk" sz="1400">
                <a:solidFill>
                  <a:srgbClr val="FF0000"/>
                </a:solidFill>
              </a:rPr>
              <a:t>Trestnoprávna zodpovednosť štatutára klubu, trestný čin nevyplatenia mzdy a odstupného, § 214TZ</a:t>
            </a:r>
            <a:endParaRPr b="1" sz="1400">
              <a:solidFill>
                <a:srgbClr val="FF0000"/>
              </a:solidFill>
            </a:endParaRPr>
          </a:p>
          <a:p>
            <a:pPr indent="457200" lvl="0" marL="0" marR="76200" rtl="0" algn="just">
              <a:spcBef>
                <a:spcPts val="0"/>
              </a:spcBef>
              <a:spcAft>
                <a:spcPts val="0"/>
              </a:spcAft>
              <a:buNone/>
            </a:pPr>
            <a:r>
              <a:rPr b="1" lang="sk" sz="1400">
                <a:solidFill>
                  <a:schemeClr val="dk1"/>
                </a:solidFill>
              </a:rPr>
              <a:t>Znenie § 214 ods. 1 Trestného zákona:</a:t>
            </a:r>
            <a:endParaRPr b="1" sz="1400">
              <a:solidFill>
                <a:schemeClr val="dk1"/>
              </a:solidFill>
            </a:endParaRPr>
          </a:p>
          <a:p>
            <a:pPr indent="0" lvl="0" marL="0" marR="76200" rtl="0" algn="just">
              <a:spcBef>
                <a:spcPts val="0"/>
              </a:spcBef>
              <a:spcAft>
                <a:spcPts val="0"/>
              </a:spcAft>
              <a:buNone/>
            </a:pPr>
            <a:r>
              <a:rPr b="1" lang="sk" sz="1400">
                <a:solidFill>
                  <a:schemeClr val="dk1"/>
                </a:solidFill>
              </a:rPr>
              <a:t>Nevyplatenie mzdy a odstupného</a:t>
            </a:r>
            <a:r>
              <a:rPr b="1" lang="sk" sz="1200">
                <a:solidFill>
                  <a:schemeClr val="dk1"/>
                </a:solidFill>
              </a:rPr>
              <a:t>	</a:t>
            </a:r>
            <a:br>
              <a:rPr b="1" lang="sk" sz="1200">
                <a:solidFill>
                  <a:schemeClr val="dk1"/>
                </a:solidFill>
              </a:rPr>
            </a:br>
            <a:r>
              <a:rPr b="1" i="1" lang="sk" sz="1200">
                <a:solidFill>
                  <a:schemeClr val="dk1"/>
                </a:solidFill>
              </a:rPr>
              <a:t>“</a:t>
            </a:r>
            <a:r>
              <a:rPr i="1" lang="sk" sz="1400">
                <a:solidFill>
                  <a:schemeClr val="dk1"/>
                </a:solidFill>
              </a:rPr>
              <a:t>(1) </a:t>
            </a:r>
            <a:r>
              <a:rPr i="1" lang="sk" sz="1400">
                <a:solidFill>
                  <a:srgbClr val="494949"/>
                </a:solidFill>
              </a:rPr>
              <a:t>Kto ako štatutárny orgán právnickej osoby alebo fyzická osoba, ktorá je zamestnávateľom, alebo ich prokurista nevyplatí svojmu zamestnancovi mzdu, plat alebo inú odmenu za prácu, náhradu mzdy alebo odstupné, na ktorých vyplatenie má zamestnanec nárok, v deň ich splatnosti, </a:t>
            </a:r>
            <a:r>
              <a:rPr b="1" i="1" lang="sk" sz="1400">
                <a:solidFill>
                  <a:srgbClr val="FF0000"/>
                </a:solidFill>
              </a:rPr>
              <a:t>(i) </a:t>
            </a:r>
            <a:r>
              <a:rPr b="1" i="1" lang="sk" sz="1400">
                <a:solidFill>
                  <a:srgbClr val="494949"/>
                </a:solidFill>
              </a:rPr>
              <a:t>hoci v tento deň mal peňažné prostriedky na ich výplatu</a:t>
            </a:r>
            <a:r>
              <a:rPr i="1" lang="sk" sz="1400">
                <a:solidFill>
                  <a:srgbClr val="494949"/>
                </a:solidFill>
              </a:rPr>
              <a:t>, ktoré </a:t>
            </a:r>
            <a:r>
              <a:rPr i="1" lang="sk" sz="1400">
                <a:solidFill>
                  <a:srgbClr val="FF0000"/>
                </a:solidFill>
              </a:rPr>
              <a:t>(ii) </a:t>
            </a:r>
            <a:r>
              <a:rPr i="1" lang="sk" sz="1400">
                <a:solidFill>
                  <a:srgbClr val="494949"/>
                </a:solidFill>
              </a:rPr>
              <a:t>nevyhnutne nepotreboval na zabezpečenie činnosti právnickej osoby alebo činnosti zamestnávateľa, ktorý je fyzickou osobou, alebo vykoná opatrenia smerujúce k zmareniu vyplatenia týchto peňažných prostriedkov, potrestá sa odňatím slobody až na tri roky.”	</a:t>
            </a:r>
            <a:br>
              <a:rPr lang="sk" sz="1200">
                <a:solidFill>
                  <a:srgbClr val="494949"/>
                </a:solidFill>
              </a:rPr>
            </a:br>
            <a:endParaRPr sz="1200">
              <a:solidFill>
                <a:srgbClr val="494949"/>
              </a:solidFill>
            </a:endParaRPr>
          </a:p>
          <a:p>
            <a:pPr indent="0" lvl="0" marL="0" marR="76200" rtl="0" algn="just">
              <a:spcBef>
                <a:spcPts val="0"/>
              </a:spcBef>
              <a:spcAft>
                <a:spcPts val="0"/>
              </a:spcAft>
              <a:buNone/>
            </a:pPr>
            <a:r>
              <a:rPr b="1" lang="sk" sz="1400">
                <a:solidFill>
                  <a:srgbClr val="FF0000"/>
                </a:solidFill>
              </a:rPr>
              <a:t>PANIKU NETREBA</a:t>
            </a:r>
            <a:endParaRPr b="1" sz="1400">
              <a:solidFill>
                <a:srgbClr val="FF0000"/>
              </a:solidFill>
            </a:endParaRPr>
          </a:p>
          <a:p>
            <a:pPr indent="0" lvl="0" marL="0" marR="76200" rtl="0" algn="just">
              <a:spcBef>
                <a:spcPts val="0"/>
              </a:spcBef>
              <a:spcAft>
                <a:spcPts val="0"/>
              </a:spcAft>
              <a:buNone/>
            </a:pPr>
            <a:r>
              <a:rPr b="1" lang="sk" sz="1400">
                <a:solidFill>
                  <a:schemeClr val="dk1"/>
                </a:solidFill>
              </a:rPr>
              <a:t>§ 86 TZ (účinná ľútosť + zastavenie trestného stíhania)	</a:t>
            </a:r>
            <a:br>
              <a:rPr b="1" lang="sk" sz="1400">
                <a:solidFill>
                  <a:schemeClr val="dk1"/>
                </a:solidFill>
              </a:rPr>
            </a:br>
            <a:r>
              <a:rPr i="1" lang="sk" sz="1400">
                <a:solidFill>
                  <a:schemeClr val="dk1"/>
                </a:solidFill>
              </a:rPr>
              <a:t>(1) </a:t>
            </a:r>
            <a:r>
              <a:rPr b="1" i="1" lang="sk" sz="1400">
                <a:solidFill>
                  <a:srgbClr val="494949"/>
                </a:solidFill>
              </a:rPr>
              <a:t>Trestnosť trestného činu zaniká </a:t>
            </a:r>
            <a:r>
              <a:rPr i="1" lang="sk" sz="1400">
                <a:solidFill>
                  <a:srgbClr val="494949"/>
                </a:solidFill>
              </a:rPr>
              <a:t>aj vtedy, ak ide o trestný čin ...</a:t>
            </a:r>
            <a:endParaRPr i="1" sz="1400">
              <a:solidFill>
                <a:srgbClr val="494949"/>
              </a:solidFill>
            </a:endParaRPr>
          </a:p>
          <a:p>
            <a:pPr indent="0" lvl="0" marL="457200" marR="215900" rtl="0" algn="just">
              <a:spcBef>
                <a:spcPts val="0"/>
              </a:spcBef>
              <a:spcAft>
                <a:spcPts val="0"/>
              </a:spcAft>
              <a:buNone/>
            </a:pPr>
            <a:r>
              <a:rPr b="1" i="1" lang="sk" sz="1400">
                <a:solidFill>
                  <a:srgbClr val="000000"/>
                </a:solidFill>
              </a:rPr>
              <a:t>nevyplatenia mzdy a odstupného podľa </a:t>
            </a:r>
            <a:r>
              <a:rPr b="1" i="1" lang="sk" sz="1400">
                <a:solidFill>
                  <a:srgbClr val="000000"/>
                </a:solidFill>
                <a:uFill>
                  <a:noFill/>
                </a:uFill>
                <a:hlinkClick r:id="rId3"/>
              </a:rPr>
              <a:t>§ 214</a:t>
            </a:r>
            <a:r>
              <a:rPr b="1" i="1" lang="sk" sz="1400">
                <a:solidFill>
                  <a:srgbClr val="000000"/>
                </a:solidFill>
              </a:rPr>
              <a:t>, </a:t>
            </a:r>
            <a:r>
              <a:rPr i="1" lang="sk" sz="1400">
                <a:solidFill>
                  <a:srgbClr val="000000"/>
                </a:solidFill>
              </a:rPr>
              <a:t>(i) </a:t>
            </a:r>
            <a:r>
              <a:rPr b="1" i="1" lang="sk" sz="1400">
                <a:solidFill>
                  <a:srgbClr val="000000"/>
                </a:solidFill>
              </a:rPr>
              <a:t>ak trestný čin nemal trvalo nepriaznivé následky a páchateľ svoju povinnosť (ii) dodatočne splnil najneskôr do 60 dní od dokonania trestného činu, …</a:t>
            </a:r>
            <a:r>
              <a:rPr b="1" i="1" lang="sk" sz="1400">
                <a:solidFill>
                  <a:srgbClr val="494949"/>
                </a:solidFill>
                <a:highlight>
                  <a:srgbClr val="FFFFFF"/>
                </a:highlight>
              </a:rPr>
              <a:t>	</a:t>
            </a:r>
            <a:endParaRPr sz="1200"/>
          </a:p>
        </p:txBody>
      </p:sp>
      <p:sp>
        <p:nvSpPr>
          <p:cNvPr id="250" name="Google Shape;250;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42"/>
          <p:cNvSpPr txBox="1"/>
          <p:nvPr>
            <p:ph type="title"/>
          </p:nvPr>
        </p:nvSpPr>
        <p:spPr>
          <a:xfrm>
            <a:off x="450525" y="216425"/>
            <a:ext cx="8381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200"/>
              <a:t>A.3. Daňové a odvodové vlastnosti zmluvy o profesionálnom vykonávaní športu/1</a:t>
            </a:r>
            <a:endParaRPr sz="2200"/>
          </a:p>
        </p:txBody>
      </p:sp>
      <p:sp>
        <p:nvSpPr>
          <p:cNvPr id="256" name="Google Shape;256;p42"/>
          <p:cNvSpPr txBox="1"/>
          <p:nvPr>
            <p:ph idx="1" type="body"/>
          </p:nvPr>
        </p:nvSpPr>
        <p:spPr>
          <a:xfrm>
            <a:off x="311700" y="1097775"/>
            <a:ext cx="8520600" cy="3416400"/>
          </a:xfrm>
          <a:prstGeom prst="rect">
            <a:avLst/>
          </a:prstGeom>
        </p:spPr>
        <p:txBody>
          <a:bodyPr anchorCtr="0" anchor="t" bIns="91425" lIns="91425" spcFirstLastPara="1" rIns="91425" wrap="square" tIns="91425">
            <a:noAutofit/>
          </a:bodyPr>
          <a:lstStyle/>
          <a:p>
            <a:pPr indent="0" lvl="0" marL="76200" marR="508000" rtl="0" algn="just">
              <a:spcBef>
                <a:spcPts val="0"/>
              </a:spcBef>
              <a:spcAft>
                <a:spcPts val="0"/>
              </a:spcAft>
              <a:buClr>
                <a:schemeClr val="dk1"/>
              </a:buClr>
              <a:buSzPts val="1100"/>
              <a:buFont typeface="Arial"/>
              <a:buNone/>
            </a:pPr>
            <a:r>
              <a:rPr lang="sk" sz="1300">
                <a:solidFill>
                  <a:schemeClr val="dk1"/>
                </a:solidFill>
              </a:rPr>
              <a:t>Príjem športovca na základe zmluvy o profesionálnom vykonávaní športu sa považuje za </a:t>
            </a:r>
            <a:r>
              <a:rPr b="1" lang="sk" sz="1300">
                <a:solidFill>
                  <a:schemeClr val="dk1"/>
                </a:solidFill>
              </a:rPr>
              <a:t>príjem zo závislej činnosti</a:t>
            </a:r>
            <a:r>
              <a:rPr lang="sk" sz="1300">
                <a:solidFill>
                  <a:schemeClr val="dk1"/>
                </a:solidFill>
              </a:rPr>
              <a:t> – viď nové ustanovenie podľa </a:t>
            </a:r>
            <a:r>
              <a:rPr b="1" lang="sk" sz="1300">
                <a:solidFill>
                  <a:srgbClr val="000000"/>
                </a:solidFill>
              </a:rPr>
              <a:t>§ 5 ods. 1 písm. m)</a:t>
            </a:r>
            <a:r>
              <a:rPr lang="sk" sz="1300">
                <a:solidFill>
                  <a:srgbClr val="000000"/>
                </a:solidFill>
              </a:rPr>
              <a:t> zákona o dani z príjmov</a:t>
            </a:r>
            <a:r>
              <a:rPr lang="sk" sz="1300">
                <a:solidFill>
                  <a:srgbClr val="FF0000"/>
                </a:solidFill>
              </a:rPr>
              <a:t> </a:t>
            </a:r>
            <a:r>
              <a:rPr lang="sk" sz="1300">
                <a:solidFill>
                  <a:schemeClr val="dk1"/>
                </a:solidFill>
              </a:rPr>
              <a:t>(platné od 1.1.2016). 	</a:t>
            </a:r>
            <a:br>
              <a:rPr lang="sk" sz="1300">
                <a:solidFill>
                  <a:schemeClr val="dk1"/>
                </a:solidFill>
              </a:rPr>
            </a:br>
            <a:r>
              <a:rPr lang="sk" sz="1300">
                <a:solidFill>
                  <a:schemeClr val="dk1"/>
                </a:solidFill>
              </a:rPr>
              <a:t>Z pohľadu zákona o dani z príjmov tak športovec so zmluvou o profesionálnom vykonávaní športu má postavenie zamestnanca. Môže si uplatniť nárok na nezdaniteľnú časť, na daňový bonus na deti atď. Športová organizácia mu pri výplate príjmov strhne preddavok na daň zo závislej činnosti a po skončení roka mu na jeho žiadosť vykoná ročné zúčtovanie preddavkov na daň. Na druhej strane, na rozdiel od SZČO, si športovec ako zamestnanec nemôže znížiť základ dane o výdavky, či skutočné alebo paušálne.</a:t>
            </a:r>
            <a:endParaRPr sz="1300">
              <a:solidFill>
                <a:schemeClr val="dk1"/>
              </a:solidFill>
            </a:endParaRPr>
          </a:p>
          <a:p>
            <a:pPr indent="0" lvl="0" marL="76200" marR="508000" rtl="0" algn="l">
              <a:spcBef>
                <a:spcPts val="0"/>
              </a:spcBef>
              <a:spcAft>
                <a:spcPts val="0"/>
              </a:spcAft>
              <a:buClr>
                <a:schemeClr val="dk1"/>
              </a:buClr>
              <a:buSzPts val="1100"/>
              <a:buFont typeface="Arial"/>
              <a:buNone/>
            </a:pPr>
            <a:r>
              <a:rPr lang="sk" sz="1300">
                <a:solidFill>
                  <a:schemeClr val="dk1"/>
                </a:solidFill>
              </a:rPr>
              <a:t> </a:t>
            </a:r>
            <a:endParaRPr sz="1300">
              <a:solidFill>
                <a:schemeClr val="dk1"/>
              </a:solidFill>
            </a:endParaRPr>
          </a:p>
          <a:p>
            <a:pPr indent="0" lvl="0" marL="76200" marR="508000" rtl="0" algn="just">
              <a:spcBef>
                <a:spcPts val="0"/>
              </a:spcBef>
              <a:spcAft>
                <a:spcPts val="0"/>
              </a:spcAft>
              <a:buClr>
                <a:schemeClr val="dk1"/>
              </a:buClr>
              <a:buSzPts val="1100"/>
              <a:buFont typeface="Arial"/>
              <a:buNone/>
            </a:pPr>
            <a:r>
              <a:rPr lang="sk" sz="1300">
                <a:solidFill>
                  <a:schemeClr val="dk1"/>
                </a:solidFill>
              </a:rPr>
              <a:t>Podľa zákona č. 461/2003 Z. z. o </a:t>
            </a:r>
            <a:r>
              <a:rPr b="1" lang="sk" sz="1300">
                <a:solidFill>
                  <a:schemeClr val="dk1"/>
                </a:solidFill>
              </a:rPr>
              <a:t>sociálnom poistení</a:t>
            </a:r>
            <a:r>
              <a:rPr lang="sk" sz="1300">
                <a:solidFill>
                  <a:schemeClr val="dk1"/>
                </a:solidFill>
              </a:rPr>
              <a:t>, prechodné ustanovenie </a:t>
            </a:r>
            <a:r>
              <a:rPr b="1" lang="sk" sz="1300">
                <a:solidFill>
                  <a:schemeClr val="dk1"/>
                </a:solidFill>
              </a:rPr>
              <a:t>§ 293do</a:t>
            </a:r>
            <a:r>
              <a:rPr lang="sk" sz="1300">
                <a:solidFill>
                  <a:schemeClr val="dk1"/>
                </a:solidFill>
              </a:rPr>
              <a:t>, účinné od 1.1.2016, v rokoch </a:t>
            </a:r>
            <a:r>
              <a:rPr b="1" lang="sk" sz="1300">
                <a:solidFill>
                  <a:schemeClr val="dk1"/>
                </a:solidFill>
              </a:rPr>
              <a:t>2016 až </a:t>
            </a:r>
            <a:r>
              <a:rPr b="1" lang="sk" sz="1300">
                <a:solidFill>
                  <a:schemeClr val="dk1"/>
                </a:solidFill>
              </a:rPr>
              <a:t>20</a:t>
            </a:r>
            <a:r>
              <a:rPr b="1" lang="sk" sz="1300">
                <a:solidFill>
                  <a:schemeClr val="dk1"/>
                </a:solidFill>
              </a:rPr>
              <a:t>21</a:t>
            </a:r>
            <a:r>
              <a:rPr lang="sk" sz="1300">
                <a:solidFill>
                  <a:schemeClr val="dk1"/>
                </a:solidFill>
              </a:rPr>
              <a:t> sa športovec so zmluvou o profesionálnom vykonávaní športu </a:t>
            </a:r>
            <a:r>
              <a:rPr b="1" lang="sk" sz="1300">
                <a:solidFill>
                  <a:schemeClr val="dk1"/>
                </a:solidFill>
              </a:rPr>
              <a:t>nepovažuje</a:t>
            </a:r>
            <a:r>
              <a:rPr lang="sk" sz="1300">
                <a:solidFill>
                  <a:schemeClr val="dk1"/>
                </a:solidFill>
              </a:rPr>
              <a:t> za zamestnanca na účely zákona o sociálnom poistení. Športová organizácia ho počas tohto obdobia </a:t>
            </a:r>
            <a:r>
              <a:rPr b="1" lang="sk" sz="1300">
                <a:solidFill>
                  <a:schemeClr val="dk1"/>
                </a:solidFill>
              </a:rPr>
              <a:t>neprihlasuje</a:t>
            </a:r>
            <a:r>
              <a:rPr lang="sk" sz="1300">
                <a:solidFill>
                  <a:schemeClr val="dk1"/>
                </a:solidFill>
              </a:rPr>
              <a:t> ako svojho zamestnanca do Sociálnej poisťovne, športovec nemá povinné poistenie ako zamestnanec a poistné do Sociálnej poisťovne sa </a:t>
            </a:r>
            <a:r>
              <a:rPr b="1" lang="sk" sz="1300">
                <a:solidFill>
                  <a:schemeClr val="dk1"/>
                </a:solidFill>
              </a:rPr>
              <a:t>neodvádza</a:t>
            </a:r>
            <a:r>
              <a:rPr lang="sk" sz="1300">
                <a:solidFill>
                  <a:schemeClr val="dk1"/>
                </a:solidFill>
              </a:rPr>
              <a:t>. Na druhej strane si treba uvedomiť, že športovec </a:t>
            </a:r>
            <a:r>
              <a:rPr b="1" lang="sk" sz="1300">
                <a:solidFill>
                  <a:schemeClr val="dk1"/>
                </a:solidFill>
              </a:rPr>
              <a:t>nemá nárok na dávky</a:t>
            </a:r>
            <a:r>
              <a:rPr lang="sk" sz="1300">
                <a:solidFill>
                  <a:schemeClr val="dk1"/>
                </a:solidFill>
              </a:rPr>
              <a:t> zo Sociálnej poisťovne a </a:t>
            </a:r>
            <a:r>
              <a:rPr b="1" lang="sk" sz="1300">
                <a:solidFill>
                  <a:schemeClr val="dk1"/>
                </a:solidFill>
              </a:rPr>
              <a:t>nie je ani úrazovo poistený</a:t>
            </a:r>
            <a:r>
              <a:rPr lang="sk" sz="1300">
                <a:solidFill>
                  <a:schemeClr val="dk1"/>
                </a:solidFill>
              </a:rPr>
              <a:t>. Športová organizácia ho prihlasuje do Sociálnej poisťovne až </a:t>
            </a:r>
            <a:r>
              <a:rPr b="1" lang="sk" sz="1300">
                <a:solidFill>
                  <a:schemeClr val="dk1"/>
                </a:solidFill>
              </a:rPr>
              <a:t>od 1.1.20</a:t>
            </a:r>
            <a:r>
              <a:rPr b="1" lang="sk" sz="1300">
                <a:solidFill>
                  <a:schemeClr val="dk1"/>
                </a:solidFill>
              </a:rPr>
              <a:t>22</a:t>
            </a:r>
            <a:r>
              <a:rPr lang="sk" sz="1300">
                <a:solidFill>
                  <a:schemeClr val="dk1"/>
                </a:solidFill>
              </a:rPr>
              <a:t>.</a:t>
            </a:r>
            <a:endParaRPr sz="1300">
              <a:solidFill>
                <a:schemeClr val="dk1"/>
              </a:solidFill>
            </a:endParaRPr>
          </a:p>
          <a:p>
            <a:pPr indent="0" lvl="0" marL="76200" marR="508000" rtl="0" algn="l">
              <a:spcBef>
                <a:spcPts val="0"/>
              </a:spcBef>
              <a:spcAft>
                <a:spcPts val="0"/>
              </a:spcAft>
              <a:buClr>
                <a:schemeClr val="dk1"/>
              </a:buClr>
              <a:buSzPts val="1100"/>
              <a:buFont typeface="Arial"/>
              <a:buNone/>
            </a:pPr>
            <a:r>
              <a:rPr lang="sk" sz="1200">
                <a:solidFill>
                  <a:srgbClr val="231F20"/>
                </a:solidFill>
              </a:rPr>
              <a:t> </a:t>
            </a:r>
            <a:endParaRPr sz="1200">
              <a:solidFill>
                <a:srgbClr val="231F20"/>
              </a:solidFill>
            </a:endParaRPr>
          </a:p>
          <a:p>
            <a:pPr indent="0" lvl="0" marL="0" rtl="0" algn="l">
              <a:spcBef>
                <a:spcPts val="0"/>
              </a:spcBef>
              <a:spcAft>
                <a:spcPts val="1600"/>
              </a:spcAft>
              <a:buNone/>
            </a:pPr>
            <a:r>
              <a:t/>
            </a:r>
            <a:endParaRPr/>
          </a:p>
        </p:txBody>
      </p:sp>
      <p:sp>
        <p:nvSpPr>
          <p:cNvPr id="257" name="Google Shape;257;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43"/>
          <p:cNvSpPr txBox="1"/>
          <p:nvPr>
            <p:ph type="title"/>
          </p:nvPr>
        </p:nvSpPr>
        <p:spPr>
          <a:xfrm>
            <a:off x="3879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300"/>
              <a:t>A.3. Daňové a odvodové vlastnosti zmluvy o profesionálnom vykonávaní športu/2</a:t>
            </a:r>
            <a:endParaRPr sz="2300"/>
          </a:p>
        </p:txBody>
      </p:sp>
      <p:sp>
        <p:nvSpPr>
          <p:cNvPr id="263" name="Google Shape;263;p43"/>
          <p:cNvSpPr txBox="1"/>
          <p:nvPr>
            <p:ph idx="1" type="body"/>
          </p:nvPr>
        </p:nvSpPr>
        <p:spPr>
          <a:xfrm>
            <a:off x="311700" y="1251450"/>
            <a:ext cx="8520600" cy="3491400"/>
          </a:xfrm>
          <a:prstGeom prst="rect">
            <a:avLst/>
          </a:prstGeom>
        </p:spPr>
        <p:txBody>
          <a:bodyPr anchorCtr="0" anchor="t" bIns="91425" lIns="91425" spcFirstLastPara="1" rIns="91425" wrap="square" tIns="91425">
            <a:noAutofit/>
          </a:bodyPr>
          <a:lstStyle/>
          <a:p>
            <a:pPr indent="0" lvl="0" marL="76200" marR="508000" rtl="0" algn="l">
              <a:spcBef>
                <a:spcPts val="0"/>
              </a:spcBef>
              <a:spcAft>
                <a:spcPts val="0"/>
              </a:spcAft>
              <a:buNone/>
            </a:pPr>
            <a:r>
              <a:rPr lang="sk" sz="1300">
                <a:solidFill>
                  <a:schemeClr val="dk1"/>
                </a:solidFill>
              </a:rPr>
              <a:t>Športovcovi preto možno odporúčať </a:t>
            </a:r>
            <a:r>
              <a:rPr b="1" lang="sk" sz="1300">
                <a:solidFill>
                  <a:schemeClr val="dk1"/>
                </a:solidFill>
              </a:rPr>
              <a:t>dobrovoľné</a:t>
            </a:r>
            <a:r>
              <a:rPr lang="sk" sz="1300">
                <a:solidFill>
                  <a:schemeClr val="dk1"/>
                </a:solidFill>
              </a:rPr>
              <a:t> dôchodkové poistenie, dobrovoľné nemocenské poistenie a dobrovoľné poistenie v nezamestnanosti. Rovnako možno pre krytie rizika úrazu pri športe odporúčať </a:t>
            </a:r>
            <a:r>
              <a:rPr b="1" lang="sk" sz="1300">
                <a:solidFill>
                  <a:schemeClr val="dk1"/>
                </a:solidFill>
              </a:rPr>
              <a:t>komerčné úrazové poistenie</a:t>
            </a:r>
            <a:r>
              <a:rPr lang="sk" sz="1300">
                <a:solidFill>
                  <a:schemeClr val="dk1"/>
                </a:solidFill>
              </a:rPr>
              <a:t>.</a:t>
            </a:r>
            <a:endParaRPr sz="1300">
              <a:solidFill>
                <a:schemeClr val="dk1"/>
              </a:solidFill>
            </a:endParaRPr>
          </a:p>
          <a:p>
            <a:pPr indent="0" lvl="0" marL="76200" marR="508000" rtl="0" algn="just">
              <a:spcBef>
                <a:spcPts val="0"/>
              </a:spcBef>
              <a:spcAft>
                <a:spcPts val="0"/>
              </a:spcAft>
              <a:buNone/>
            </a:pPr>
            <a:r>
              <a:rPr lang="sk" sz="1300">
                <a:solidFill>
                  <a:schemeClr val="dk1"/>
                </a:solidFill>
              </a:rPr>
              <a:t> </a:t>
            </a:r>
            <a:endParaRPr sz="1300">
              <a:solidFill>
                <a:schemeClr val="dk1"/>
              </a:solidFill>
            </a:endParaRPr>
          </a:p>
          <a:p>
            <a:pPr indent="0" lvl="0" marL="76200" marR="508000" rtl="0" algn="just">
              <a:spcBef>
                <a:spcPts val="0"/>
              </a:spcBef>
              <a:spcAft>
                <a:spcPts val="0"/>
              </a:spcAft>
              <a:buNone/>
            </a:pPr>
            <a:r>
              <a:rPr lang="sk" sz="1300">
                <a:solidFill>
                  <a:schemeClr val="dk1"/>
                </a:solidFill>
              </a:rPr>
              <a:t>Podľa zákona č. 580/2004 Z. z. o </a:t>
            </a:r>
            <a:r>
              <a:rPr b="1" lang="sk" sz="1300">
                <a:solidFill>
                  <a:schemeClr val="dk1"/>
                </a:solidFill>
              </a:rPr>
              <a:t>zdravotnom poistení</a:t>
            </a:r>
            <a:r>
              <a:rPr lang="sk" sz="1300">
                <a:solidFill>
                  <a:schemeClr val="dk1"/>
                </a:solidFill>
              </a:rPr>
              <a:t>, prechodné ustanovenie</a:t>
            </a:r>
            <a:r>
              <a:rPr b="1" lang="sk" sz="1300">
                <a:solidFill>
                  <a:schemeClr val="dk1"/>
                </a:solidFill>
              </a:rPr>
              <a:t> § 38ei,</a:t>
            </a:r>
            <a:r>
              <a:rPr lang="sk" sz="1300">
                <a:solidFill>
                  <a:schemeClr val="dk1"/>
                </a:solidFill>
              </a:rPr>
              <a:t> sa športovec so zmluvou o profesionálnom vykonávaní športu </a:t>
            </a:r>
            <a:r>
              <a:rPr b="1" lang="sk" sz="1300">
                <a:solidFill>
                  <a:schemeClr val="dk1"/>
                </a:solidFill>
              </a:rPr>
              <a:t>nepovažuje</a:t>
            </a:r>
            <a:r>
              <a:rPr lang="sk" sz="1300">
                <a:solidFill>
                  <a:schemeClr val="dk1"/>
                </a:solidFill>
              </a:rPr>
              <a:t> za zamestnanca v rokoch </a:t>
            </a:r>
            <a:r>
              <a:rPr b="1" lang="sk" sz="1300">
                <a:solidFill>
                  <a:schemeClr val="dk1"/>
                </a:solidFill>
              </a:rPr>
              <a:t>2017</a:t>
            </a:r>
            <a:r>
              <a:rPr lang="sk" sz="1300">
                <a:solidFill>
                  <a:schemeClr val="dk1"/>
                </a:solidFill>
              </a:rPr>
              <a:t> </a:t>
            </a:r>
            <a:r>
              <a:rPr b="1" lang="sk" sz="1300">
                <a:solidFill>
                  <a:schemeClr val="dk1"/>
                </a:solidFill>
              </a:rPr>
              <a:t>až</a:t>
            </a:r>
            <a:r>
              <a:rPr lang="sk" sz="1300">
                <a:solidFill>
                  <a:schemeClr val="dk1"/>
                </a:solidFill>
              </a:rPr>
              <a:t> </a:t>
            </a:r>
            <a:r>
              <a:rPr b="1" lang="sk" sz="1300">
                <a:solidFill>
                  <a:schemeClr val="dk1"/>
                </a:solidFill>
              </a:rPr>
              <a:t>2021</a:t>
            </a:r>
            <a:r>
              <a:rPr lang="sk" sz="1300">
                <a:solidFill>
                  <a:schemeClr val="dk1"/>
                </a:solidFill>
              </a:rPr>
              <a:t>. Športová organizácia ho preto </a:t>
            </a:r>
            <a:r>
              <a:rPr b="1" lang="sk" sz="1300">
                <a:solidFill>
                  <a:schemeClr val="dk1"/>
                </a:solidFill>
              </a:rPr>
              <a:t>neprihlasuje</a:t>
            </a:r>
            <a:r>
              <a:rPr lang="sk" sz="1300">
                <a:solidFill>
                  <a:schemeClr val="dk1"/>
                </a:solidFill>
              </a:rPr>
              <a:t> ako svojho zamestnanca do zdravotnej poisťovne. Športovec však musí mať zabezpečené (pokiaľ je poistencom podľa zákona o zdravotnom poistení) zdravotné poistenie iným spôsobom a to buď:</a:t>
            </a:r>
            <a:endParaRPr sz="1300">
              <a:solidFill>
                <a:schemeClr val="dk1"/>
              </a:solidFill>
            </a:endParaRPr>
          </a:p>
          <a:p>
            <a:pPr indent="-311150" lvl="0" marL="457200" marR="508000" rtl="0" algn="l">
              <a:spcBef>
                <a:spcPts val="1000"/>
              </a:spcBef>
              <a:spcAft>
                <a:spcPts val="0"/>
              </a:spcAft>
              <a:buClr>
                <a:schemeClr val="dk1"/>
              </a:buClr>
              <a:buSzPts val="1300"/>
              <a:buChar char="●"/>
            </a:pPr>
            <a:r>
              <a:rPr lang="sk" sz="1300">
                <a:solidFill>
                  <a:schemeClr val="dk1"/>
                </a:solidFill>
              </a:rPr>
              <a:t>ako zamestnanec ak má aj iného zamestnávateľa,</a:t>
            </a:r>
            <a:endParaRPr sz="1300">
              <a:solidFill>
                <a:schemeClr val="dk1"/>
              </a:solidFill>
            </a:endParaRPr>
          </a:p>
          <a:p>
            <a:pPr indent="-311150" lvl="0" marL="457200" marR="508000" rtl="0" algn="l">
              <a:spcBef>
                <a:spcPts val="0"/>
              </a:spcBef>
              <a:spcAft>
                <a:spcPts val="0"/>
              </a:spcAft>
              <a:buClr>
                <a:schemeClr val="dk1"/>
              </a:buClr>
              <a:buSzPts val="1300"/>
              <a:buChar char="●"/>
            </a:pPr>
            <a:r>
              <a:rPr lang="sk" sz="1300">
                <a:solidFill>
                  <a:schemeClr val="dk1"/>
                </a:solidFill>
              </a:rPr>
              <a:t>ako SZČO, ak má aj nejakú inú činnosť ako SZČO,</a:t>
            </a:r>
            <a:endParaRPr sz="1300">
              <a:solidFill>
                <a:schemeClr val="dk1"/>
              </a:solidFill>
            </a:endParaRPr>
          </a:p>
          <a:p>
            <a:pPr indent="-311150" lvl="0" marL="457200" marR="508000" rtl="0" algn="l">
              <a:spcBef>
                <a:spcPts val="0"/>
              </a:spcBef>
              <a:spcAft>
                <a:spcPts val="0"/>
              </a:spcAft>
              <a:buClr>
                <a:schemeClr val="dk1"/>
              </a:buClr>
              <a:buSzPts val="1300"/>
              <a:buChar char="●"/>
            </a:pPr>
            <a:r>
              <a:rPr lang="sk" sz="1300">
                <a:solidFill>
                  <a:schemeClr val="dk1"/>
                </a:solidFill>
              </a:rPr>
              <a:t>ako poistenec štátu – napríklad ako študent alebo</a:t>
            </a:r>
            <a:endParaRPr sz="1300">
              <a:solidFill>
                <a:schemeClr val="dk1"/>
              </a:solidFill>
            </a:endParaRPr>
          </a:p>
          <a:p>
            <a:pPr indent="-311150" lvl="0" marL="457200" marR="508000" rtl="0" algn="l">
              <a:spcBef>
                <a:spcPts val="0"/>
              </a:spcBef>
              <a:spcAft>
                <a:spcPts val="0"/>
              </a:spcAft>
              <a:buClr>
                <a:schemeClr val="dk1"/>
              </a:buClr>
              <a:buSzPts val="1300"/>
              <a:buChar char="●"/>
            </a:pPr>
            <a:r>
              <a:rPr lang="sk" sz="1300">
                <a:solidFill>
                  <a:schemeClr val="dk1"/>
                </a:solidFill>
              </a:rPr>
              <a:t>ako poistenec podľa § 11 ods. 2 zákona o zdravotnom poistení, tzv. samoplatiteľ.</a:t>
            </a:r>
            <a:endParaRPr sz="1300">
              <a:solidFill>
                <a:schemeClr val="dk1"/>
              </a:solidFill>
            </a:endParaRPr>
          </a:p>
        </p:txBody>
      </p:sp>
      <p:sp>
        <p:nvSpPr>
          <p:cNvPr id="264" name="Google Shape;264;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k" sz="2400"/>
              <a:t>Obsah seminára</a:t>
            </a:r>
            <a:endParaRPr b="1" sz="2400"/>
          </a:p>
        </p:txBody>
      </p:sp>
      <p:sp>
        <p:nvSpPr>
          <p:cNvPr id="144" name="Google Shape;144;p26"/>
          <p:cNvSpPr txBox="1"/>
          <p:nvPr>
            <p:ph idx="1" type="body"/>
          </p:nvPr>
        </p:nvSpPr>
        <p:spPr>
          <a:xfrm>
            <a:off x="380275" y="716712"/>
            <a:ext cx="7861800" cy="371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sk" sz="1400">
                <a:solidFill>
                  <a:schemeClr val="dk1"/>
                </a:solidFill>
              </a:rPr>
              <a:t>Právna úprava zmluvných vzťahov v športe - základná orientácia v Zákone o športe, daňové a odvodové vlastnosti jednotlivých zmlúv a režimov osôb v Zákone o športe</a:t>
            </a:r>
            <a:endParaRPr b="1" i="1" sz="1400">
              <a:solidFill>
                <a:schemeClr val="dk1"/>
              </a:solidFill>
            </a:endParaRPr>
          </a:p>
          <a:p>
            <a:pPr indent="-304800" lvl="0" marL="457200" rtl="0" algn="l">
              <a:spcBef>
                <a:spcPts val="600"/>
              </a:spcBef>
              <a:spcAft>
                <a:spcPts val="0"/>
              </a:spcAft>
              <a:buClr>
                <a:srgbClr val="000000"/>
              </a:buClr>
              <a:buSzPts val="1200"/>
              <a:buChar char="●"/>
            </a:pPr>
            <a:r>
              <a:rPr b="1" lang="sk" sz="1200">
                <a:solidFill>
                  <a:srgbClr val="000000"/>
                </a:solidFill>
              </a:rPr>
              <a:t>Športovec</a:t>
            </a:r>
            <a:endParaRPr b="1" sz="1200">
              <a:solidFill>
                <a:srgbClr val="000000"/>
              </a:solidFill>
            </a:endParaRPr>
          </a:p>
          <a:p>
            <a:pPr indent="-304800" lvl="1" marL="914400" rtl="0" algn="l">
              <a:spcBef>
                <a:spcPts val="0"/>
              </a:spcBef>
              <a:spcAft>
                <a:spcPts val="0"/>
              </a:spcAft>
              <a:buClr>
                <a:srgbClr val="000000"/>
              </a:buClr>
              <a:buSzPts val="1200"/>
              <a:buChar char="○"/>
            </a:pPr>
            <a:r>
              <a:rPr b="1" lang="sk" sz="1200">
                <a:solidFill>
                  <a:srgbClr val="000000"/>
                </a:solidFill>
              </a:rPr>
              <a:t>profesion</a:t>
            </a:r>
            <a:r>
              <a:rPr b="1" lang="sk" sz="1200">
                <a:solidFill>
                  <a:srgbClr val="000000"/>
                </a:solidFill>
              </a:rPr>
              <a:t>álny športovec </a:t>
            </a:r>
            <a:r>
              <a:rPr lang="sk" sz="1200">
                <a:solidFill>
                  <a:srgbClr val="000000"/>
                </a:solidFill>
              </a:rPr>
              <a:t>(§ 4 ods. 3 + § 35 a nasl. Zákona o športe)</a:t>
            </a:r>
            <a:endParaRPr sz="1200">
              <a:solidFill>
                <a:srgbClr val="000000"/>
              </a:solidFill>
            </a:endParaRPr>
          </a:p>
          <a:p>
            <a:pPr indent="-304800" lvl="2" marL="1371600" rtl="0" algn="l">
              <a:spcBef>
                <a:spcPts val="0"/>
              </a:spcBef>
              <a:spcAft>
                <a:spcPts val="0"/>
              </a:spcAft>
              <a:buClr>
                <a:srgbClr val="000000"/>
              </a:buClr>
              <a:buSzPts val="1200"/>
              <a:buChar char="■"/>
            </a:pPr>
            <a:r>
              <a:rPr lang="sk" sz="1200">
                <a:solidFill>
                  <a:srgbClr val="000000"/>
                </a:solidFill>
              </a:rPr>
              <a:t>zmluvná charakteristika + daňové a odvodové vlastnosti</a:t>
            </a:r>
            <a:endParaRPr sz="1200">
              <a:solidFill>
                <a:srgbClr val="000000"/>
              </a:solidFill>
            </a:endParaRPr>
          </a:p>
          <a:p>
            <a:pPr indent="-304800" lvl="1" marL="914400" rtl="0" algn="l">
              <a:spcBef>
                <a:spcPts val="0"/>
              </a:spcBef>
              <a:spcAft>
                <a:spcPts val="0"/>
              </a:spcAft>
              <a:buClr>
                <a:srgbClr val="000000"/>
              </a:buClr>
              <a:buSzPts val="1200"/>
              <a:buChar char="○"/>
            </a:pPr>
            <a:r>
              <a:rPr b="1" lang="sk" sz="1200">
                <a:solidFill>
                  <a:srgbClr val="000000"/>
                </a:solidFill>
              </a:rPr>
              <a:t>amatérsky športovec</a:t>
            </a:r>
            <a:r>
              <a:rPr lang="sk" sz="1200">
                <a:solidFill>
                  <a:srgbClr val="000000"/>
                </a:solidFill>
              </a:rPr>
              <a:t> (§ 4 ods. 4 + § 47 Zákona o športe)</a:t>
            </a:r>
            <a:endParaRPr sz="1200">
              <a:solidFill>
                <a:srgbClr val="000000"/>
              </a:solidFill>
            </a:endParaRPr>
          </a:p>
          <a:p>
            <a:pPr indent="-304800" lvl="2" marL="1371600" rtl="0" algn="l">
              <a:spcBef>
                <a:spcPts val="0"/>
              </a:spcBef>
              <a:spcAft>
                <a:spcPts val="0"/>
              </a:spcAft>
              <a:buClr>
                <a:schemeClr val="dk1"/>
              </a:buClr>
              <a:buSzPts val="1200"/>
              <a:buChar char="■"/>
            </a:pPr>
            <a:r>
              <a:rPr lang="sk" sz="1200">
                <a:solidFill>
                  <a:schemeClr val="dk1"/>
                </a:solidFill>
              </a:rPr>
              <a:t>zmluvná charakteristika + daňové a odvodové vlastnosti</a:t>
            </a:r>
            <a:endParaRPr sz="1200">
              <a:solidFill>
                <a:srgbClr val="000000"/>
              </a:solidFill>
            </a:endParaRPr>
          </a:p>
          <a:p>
            <a:pPr indent="-304800" lvl="1" marL="914400" rtl="0" algn="l">
              <a:spcBef>
                <a:spcPts val="0"/>
              </a:spcBef>
              <a:spcAft>
                <a:spcPts val="0"/>
              </a:spcAft>
              <a:buClr>
                <a:srgbClr val="000000"/>
              </a:buClr>
              <a:buSzPts val="1200"/>
              <a:buChar char="○"/>
            </a:pPr>
            <a:r>
              <a:rPr b="1" lang="sk" sz="1200">
                <a:solidFill>
                  <a:srgbClr val="000000"/>
                </a:solidFill>
              </a:rPr>
              <a:t>talentovaný športovec </a:t>
            </a:r>
            <a:r>
              <a:rPr lang="sk" sz="1200">
                <a:solidFill>
                  <a:srgbClr val="000000"/>
                </a:solidFill>
              </a:rPr>
              <a:t>(§ 4 ods. 5 </a:t>
            </a:r>
            <a:r>
              <a:rPr lang="sk" sz="1200">
                <a:solidFill>
                  <a:schemeClr val="dk1"/>
                </a:solidFill>
              </a:rPr>
              <a:t>+ § 48 Zákona o športe)</a:t>
            </a:r>
            <a:endParaRPr sz="1200">
              <a:solidFill>
                <a:srgbClr val="000000"/>
              </a:solidFill>
            </a:endParaRPr>
          </a:p>
          <a:p>
            <a:pPr indent="-304800" lvl="2" marL="1371600" marR="0" rtl="0" algn="just">
              <a:lnSpc>
                <a:spcPct val="115000"/>
              </a:lnSpc>
              <a:spcBef>
                <a:spcPts val="0"/>
              </a:spcBef>
              <a:spcAft>
                <a:spcPts val="0"/>
              </a:spcAft>
              <a:buClr>
                <a:srgbClr val="000000"/>
              </a:buClr>
              <a:buSzPts val="1200"/>
              <a:buChar char="■"/>
            </a:pPr>
            <a:r>
              <a:rPr lang="sk" sz="1200">
                <a:solidFill>
                  <a:schemeClr val="dk1"/>
                </a:solidFill>
              </a:rPr>
              <a:t>zmluvná charakteristika + daňové a </a:t>
            </a:r>
            <a:r>
              <a:rPr lang="sk" sz="1200">
                <a:solidFill>
                  <a:srgbClr val="000000"/>
                </a:solidFill>
              </a:rPr>
              <a:t>odvodové</a:t>
            </a:r>
            <a:r>
              <a:rPr lang="sk" sz="1200">
                <a:solidFill>
                  <a:schemeClr val="dk1"/>
                </a:solidFill>
              </a:rPr>
              <a:t> vlastnosti</a:t>
            </a:r>
            <a:endParaRPr sz="1200">
              <a:solidFill>
                <a:srgbClr val="000000"/>
              </a:solidFill>
            </a:endParaRPr>
          </a:p>
          <a:p>
            <a:pPr indent="-304800" lvl="0" marL="457200" rtl="0" algn="l">
              <a:spcBef>
                <a:spcPts val="400"/>
              </a:spcBef>
              <a:spcAft>
                <a:spcPts val="0"/>
              </a:spcAft>
              <a:buClr>
                <a:srgbClr val="000000"/>
              </a:buClr>
              <a:buSzPts val="1200"/>
              <a:buChar char="●"/>
            </a:pPr>
            <a:r>
              <a:rPr b="1" lang="sk" sz="1200">
                <a:solidFill>
                  <a:srgbClr val="000000"/>
                </a:solidFill>
              </a:rPr>
              <a:t>Dobrovoľník (v športe)</a:t>
            </a:r>
            <a:endParaRPr b="1" sz="1200">
              <a:solidFill>
                <a:srgbClr val="000000"/>
              </a:solidFill>
            </a:endParaRPr>
          </a:p>
          <a:p>
            <a:pPr indent="-304800" lvl="1" marL="914400" marR="0" rtl="0" algn="just">
              <a:lnSpc>
                <a:spcPct val="115000"/>
              </a:lnSpc>
              <a:spcBef>
                <a:spcPts val="0"/>
              </a:spcBef>
              <a:spcAft>
                <a:spcPts val="0"/>
              </a:spcAft>
              <a:buClr>
                <a:srgbClr val="000000"/>
              </a:buClr>
              <a:buSzPts val="1200"/>
              <a:buChar char="○"/>
            </a:pPr>
            <a:r>
              <a:rPr lang="sk" sz="1200">
                <a:solidFill>
                  <a:schemeClr val="dk1"/>
                </a:solidFill>
              </a:rPr>
              <a:t>zmluvné vzťahy + daňové a odvodové vlastnosti</a:t>
            </a:r>
            <a:endParaRPr sz="1200">
              <a:solidFill>
                <a:srgbClr val="000000"/>
              </a:solidFill>
            </a:endParaRPr>
          </a:p>
          <a:p>
            <a:pPr indent="-304800" lvl="0" marL="457200" rtl="0" algn="just">
              <a:spcBef>
                <a:spcPts val="400"/>
              </a:spcBef>
              <a:spcAft>
                <a:spcPts val="0"/>
              </a:spcAft>
              <a:buClr>
                <a:srgbClr val="000000"/>
              </a:buClr>
              <a:buSzPts val="1200"/>
              <a:buChar char="●"/>
            </a:pPr>
            <a:r>
              <a:rPr b="1" lang="sk" sz="1200">
                <a:solidFill>
                  <a:srgbClr val="000000"/>
                </a:solidFill>
              </a:rPr>
              <a:t>Športový odborník </a:t>
            </a:r>
            <a:r>
              <a:rPr lang="sk" sz="1200">
                <a:solidFill>
                  <a:srgbClr val="000000"/>
                </a:solidFill>
              </a:rPr>
              <a:t>(§ 6 + § 49a Zákona o športe)</a:t>
            </a:r>
            <a:endParaRPr sz="1200">
              <a:solidFill>
                <a:srgbClr val="000000"/>
              </a:solidFill>
            </a:endParaRPr>
          </a:p>
          <a:p>
            <a:pPr indent="-304800" lvl="1" marL="914400" marR="0" rtl="0" algn="just">
              <a:lnSpc>
                <a:spcPct val="115000"/>
              </a:lnSpc>
              <a:spcBef>
                <a:spcPts val="0"/>
              </a:spcBef>
              <a:spcAft>
                <a:spcPts val="0"/>
              </a:spcAft>
              <a:buClr>
                <a:srgbClr val="000000"/>
              </a:buClr>
              <a:buSzPts val="1200"/>
              <a:buChar char="○"/>
            </a:pPr>
            <a:r>
              <a:rPr lang="sk" sz="1200">
                <a:solidFill>
                  <a:srgbClr val="000000"/>
                </a:solidFill>
              </a:rPr>
              <a:t>zmluvné vzťahy + daňové a odvodové vlastnosti</a:t>
            </a:r>
            <a:endParaRPr sz="1200">
              <a:solidFill>
                <a:srgbClr val="000000"/>
              </a:solidFill>
            </a:endParaRPr>
          </a:p>
          <a:p>
            <a:pPr indent="-304800" lvl="0" marL="457200" rtl="0" algn="just">
              <a:spcBef>
                <a:spcPts val="600"/>
              </a:spcBef>
              <a:spcAft>
                <a:spcPts val="0"/>
              </a:spcAft>
              <a:buClr>
                <a:srgbClr val="000000"/>
              </a:buClr>
              <a:buSzPts val="1200"/>
              <a:buChar char="●"/>
            </a:pPr>
            <a:r>
              <a:rPr b="1" lang="sk" sz="1200">
                <a:solidFill>
                  <a:srgbClr val="000000"/>
                </a:solidFill>
              </a:rPr>
              <a:t>Financovanie športu z verejných prostriedkov</a:t>
            </a:r>
            <a:r>
              <a:rPr lang="sk" sz="1200">
                <a:solidFill>
                  <a:srgbClr val="000000"/>
                </a:solidFill>
              </a:rPr>
              <a:t> (§ 65 až 78)</a:t>
            </a:r>
            <a:endParaRPr sz="1200">
              <a:solidFill>
                <a:srgbClr val="000000"/>
              </a:solidFill>
            </a:endParaRPr>
          </a:p>
          <a:p>
            <a:pPr indent="-304800" lvl="1" marL="914400" marR="0" rtl="0" algn="just">
              <a:lnSpc>
                <a:spcPct val="115000"/>
              </a:lnSpc>
              <a:spcBef>
                <a:spcPts val="0"/>
              </a:spcBef>
              <a:spcAft>
                <a:spcPts val="0"/>
              </a:spcAft>
              <a:buClr>
                <a:srgbClr val="000000"/>
              </a:buClr>
              <a:buSzPts val="1200"/>
              <a:buChar char="○"/>
            </a:pPr>
            <a:r>
              <a:rPr lang="sk" sz="1200">
                <a:solidFill>
                  <a:srgbClr val="000000"/>
                </a:solidFill>
              </a:rPr>
              <a:t>povinnosti prijímateľa prostriedkov z verejných zdrojov</a:t>
            </a:r>
            <a:endParaRPr sz="1200">
              <a:solidFill>
                <a:srgbClr val="000000"/>
              </a:solidFill>
            </a:endParaRPr>
          </a:p>
          <a:p>
            <a:pPr indent="-304800" lvl="0" marL="457200" rtl="0" algn="l">
              <a:spcBef>
                <a:spcPts val="600"/>
              </a:spcBef>
              <a:spcAft>
                <a:spcPts val="0"/>
              </a:spcAft>
              <a:buClr>
                <a:srgbClr val="000000"/>
              </a:buClr>
              <a:buSzPts val="1200"/>
              <a:buChar char="●"/>
            </a:pPr>
            <a:r>
              <a:rPr b="1" lang="sk" sz="1200">
                <a:solidFill>
                  <a:srgbClr val="000000"/>
                </a:solidFill>
              </a:rPr>
              <a:t>Zmluva o sponzorstve v športe (§ 50 a 51) a iné formy financovania športu zo súkromných zdrojov </a:t>
            </a:r>
            <a:endParaRPr sz="1200">
              <a:solidFill>
                <a:srgbClr val="000000"/>
              </a:solidFill>
            </a:endParaRPr>
          </a:p>
          <a:p>
            <a:pPr indent="0" lvl="0" marL="0" rtl="0" algn="l">
              <a:spcBef>
                <a:spcPts val="0"/>
              </a:spcBef>
              <a:spcAft>
                <a:spcPts val="1600"/>
              </a:spcAft>
              <a:buNone/>
            </a:pPr>
            <a:r>
              <a:t/>
            </a:r>
            <a:endParaRPr sz="1100">
              <a:solidFill>
                <a:srgbClr val="000000"/>
              </a:solidFill>
            </a:endParaRPr>
          </a:p>
        </p:txBody>
      </p:sp>
      <p:sp>
        <p:nvSpPr>
          <p:cNvPr id="145" name="Google Shape;145;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44"/>
          <p:cNvSpPr txBox="1"/>
          <p:nvPr>
            <p:ph type="title"/>
          </p:nvPr>
        </p:nvSpPr>
        <p:spPr>
          <a:xfrm>
            <a:off x="3879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A.4. Amatérsky športovec</a:t>
            </a:r>
            <a:endParaRPr sz="2400"/>
          </a:p>
        </p:txBody>
      </p:sp>
      <p:sp>
        <p:nvSpPr>
          <p:cNvPr id="270" name="Google Shape;270;p44"/>
          <p:cNvSpPr txBox="1"/>
          <p:nvPr>
            <p:ph idx="1" type="body"/>
          </p:nvPr>
        </p:nvSpPr>
        <p:spPr>
          <a:xfrm>
            <a:off x="151200" y="725850"/>
            <a:ext cx="8809200" cy="4047900"/>
          </a:xfrm>
          <a:prstGeom prst="rect">
            <a:avLst/>
          </a:prstGeom>
        </p:spPr>
        <p:txBody>
          <a:bodyPr anchorCtr="0" anchor="t" bIns="91425" lIns="91425" spcFirstLastPara="1" rIns="91425" wrap="square" tIns="91425">
            <a:noAutofit/>
          </a:bodyPr>
          <a:lstStyle/>
          <a:p>
            <a:pPr indent="-317500" lvl="0" marL="457200" marR="508000" rtl="0" algn="just">
              <a:lnSpc>
                <a:spcPct val="90909"/>
              </a:lnSpc>
              <a:spcBef>
                <a:spcPts val="0"/>
              </a:spcBef>
              <a:spcAft>
                <a:spcPts val="0"/>
              </a:spcAft>
              <a:buClr>
                <a:schemeClr val="dk1"/>
              </a:buClr>
              <a:buSzPts val="1400"/>
              <a:buChar char="●"/>
            </a:pPr>
            <a:r>
              <a:rPr lang="sk" sz="1400">
                <a:solidFill>
                  <a:schemeClr val="dk1"/>
                </a:solidFill>
              </a:rPr>
              <a:t>Amatérsky športovec vykonáva šport</a:t>
            </a:r>
            <a:endParaRPr sz="1400">
              <a:solidFill>
                <a:schemeClr val="dk1"/>
              </a:solidFill>
            </a:endParaRPr>
          </a:p>
          <a:p>
            <a:pPr indent="-317500" lvl="1" marL="914400" marR="508000" rtl="0" algn="just">
              <a:lnSpc>
                <a:spcPct val="90909"/>
              </a:lnSpc>
              <a:spcBef>
                <a:spcPts val="0"/>
              </a:spcBef>
              <a:spcAft>
                <a:spcPts val="0"/>
              </a:spcAft>
              <a:buClr>
                <a:schemeClr val="dk1"/>
              </a:buClr>
              <a:buSzPts val="1400"/>
              <a:buChar char="○"/>
            </a:pPr>
            <a:r>
              <a:rPr lang="sk">
                <a:solidFill>
                  <a:schemeClr val="dk1"/>
                </a:solidFill>
              </a:rPr>
              <a:t>na základe (1) </a:t>
            </a:r>
            <a:r>
              <a:rPr b="1" lang="sk">
                <a:solidFill>
                  <a:schemeClr val="dk1"/>
                </a:solidFill>
              </a:rPr>
              <a:t>zmluvy o amatérskom vykonávaní športu</a:t>
            </a:r>
            <a:r>
              <a:rPr lang="sk">
                <a:solidFill>
                  <a:schemeClr val="dk1"/>
                </a:solidFill>
              </a:rPr>
              <a:t> (§ 47),</a:t>
            </a:r>
            <a:endParaRPr>
              <a:solidFill>
                <a:schemeClr val="dk1"/>
              </a:solidFill>
            </a:endParaRPr>
          </a:p>
          <a:p>
            <a:pPr indent="-317500" lvl="1" marL="914400" marR="508000" rtl="0" algn="just">
              <a:lnSpc>
                <a:spcPct val="90909"/>
              </a:lnSpc>
              <a:spcBef>
                <a:spcPts val="0"/>
              </a:spcBef>
              <a:spcAft>
                <a:spcPts val="0"/>
              </a:spcAft>
              <a:buClr>
                <a:schemeClr val="dk1"/>
              </a:buClr>
              <a:buSzPts val="1400"/>
              <a:buChar char="○"/>
            </a:pPr>
            <a:r>
              <a:rPr lang="sk">
                <a:solidFill>
                  <a:schemeClr val="dk1"/>
                </a:solidFill>
              </a:rPr>
              <a:t>na základe (2) </a:t>
            </a:r>
            <a:r>
              <a:rPr b="1" lang="sk">
                <a:solidFill>
                  <a:schemeClr val="dk1"/>
                </a:solidFill>
              </a:rPr>
              <a:t>zmluvy o príprave talentovaného športovca</a:t>
            </a:r>
            <a:r>
              <a:rPr lang="sk">
                <a:solidFill>
                  <a:schemeClr val="dk1"/>
                </a:solidFill>
              </a:rPr>
              <a:t> (§ 48),</a:t>
            </a:r>
            <a:endParaRPr>
              <a:solidFill>
                <a:schemeClr val="dk1"/>
              </a:solidFill>
            </a:endParaRPr>
          </a:p>
          <a:p>
            <a:pPr indent="-317500" lvl="1" marL="914400" marR="508000" rtl="0" algn="just">
              <a:lnSpc>
                <a:spcPct val="90909"/>
              </a:lnSpc>
              <a:spcBef>
                <a:spcPts val="0"/>
              </a:spcBef>
              <a:spcAft>
                <a:spcPts val="0"/>
              </a:spcAft>
              <a:buClr>
                <a:schemeClr val="dk1"/>
              </a:buClr>
              <a:buSzPts val="1400"/>
              <a:buChar char="○"/>
            </a:pPr>
            <a:r>
              <a:rPr lang="sk">
                <a:solidFill>
                  <a:schemeClr val="dk1"/>
                </a:solidFill>
              </a:rPr>
              <a:t>na základe (3) </a:t>
            </a:r>
            <a:r>
              <a:rPr b="1" lang="sk">
                <a:solidFill>
                  <a:schemeClr val="dk1"/>
                </a:solidFill>
              </a:rPr>
              <a:t>dohody</a:t>
            </a:r>
            <a:r>
              <a:rPr lang="sk">
                <a:solidFill>
                  <a:schemeClr val="dk1"/>
                </a:solidFill>
              </a:rPr>
              <a:t> o práci vykonávanej mimo pracovného pomeru, alebo</a:t>
            </a:r>
            <a:endParaRPr>
              <a:solidFill>
                <a:schemeClr val="dk1"/>
              </a:solidFill>
            </a:endParaRPr>
          </a:p>
          <a:p>
            <a:pPr indent="-317500" lvl="1" marL="914400" marR="508000" rtl="0" algn="just">
              <a:lnSpc>
                <a:spcPct val="90909"/>
              </a:lnSpc>
              <a:spcBef>
                <a:spcPts val="0"/>
              </a:spcBef>
              <a:spcAft>
                <a:spcPts val="0"/>
              </a:spcAft>
              <a:buClr>
                <a:schemeClr val="dk1"/>
              </a:buClr>
              <a:buSzPts val="1400"/>
              <a:buChar char="○"/>
            </a:pPr>
            <a:r>
              <a:rPr lang="sk">
                <a:solidFill>
                  <a:schemeClr val="dk1"/>
                </a:solidFill>
              </a:rPr>
              <a:t>(4) </a:t>
            </a:r>
            <a:r>
              <a:rPr b="1" lang="sk">
                <a:solidFill>
                  <a:schemeClr val="dk1"/>
                </a:solidFill>
              </a:rPr>
              <a:t>bez zmluvy</a:t>
            </a:r>
            <a:r>
              <a:rPr lang="sk">
                <a:solidFill>
                  <a:schemeClr val="dk1"/>
                </a:solidFill>
              </a:rPr>
              <a:t> (§ 49).</a:t>
            </a:r>
            <a:endParaRPr>
              <a:solidFill>
                <a:schemeClr val="dk1"/>
              </a:solidFill>
            </a:endParaRPr>
          </a:p>
          <a:p>
            <a:pPr indent="-317500" lvl="0" marL="457200" marR="508000" rtl="0" algn="just">
              <a:lnSpc>
                <a:spcPct val="90909"/>
              </a:lnSpc>
              <a:spcBef>
                <a:spcPts val="1000"/>
              </a:spcBef>
              <a:spcAft>
                <a:spcPts val="0"/>
              </a:spcAft>
              <a:buClr>
                <a:schemeClr val="dk1"/>
              </a:buClr>
              <a:buSzPts val="1400"/>
              <a:buChar char="●"/>
            </a:pPr>
            <a:r>
              <a:rPr lang="sk" sz="1400">
                <a:solidFill>
                  <a:schemeClr val="dk1"/>
                </a:solidFill>
              </a:rPr>
              <a:t>Čo je podstatné pochopiť</a:t>
            </a:r>
            <a:endParaRPr sz="1400">
              <a:solidFill>
                <a:schemeClr val="dk1"/>
              </a:solidFill>
            </a:endParaRPr>
          </a:p>
          <a:p>
            <a:pPr indent="-317500" lvl="1" marL="914400" marR="508000" rtl="0" algn="just">
              <a:lnSpc>
                <a:spcPct val="90909"/>
              </a:lnSpc>
              <a:spcBef>
                <a:spcPts val="0"/>
              </a:spcBef>
              <a:spcAft>
                <a:spcPts val="0"/>
              </a:spcAft>
              <a:buClr>
                <a:srgbClr val="FF0000"/>
              </a:buClr>
              <a:buSzPts val="1400"/>
              <a:buChar char="○"/>
            </a:pPr>
            <a:r>
              <a:rPr lang="sk">
                <a:solidFill>
                  <a:srgbClr val="FF0000"/>
                </a:solidFill>
              </a:rPr>
              <a:t>odmena nie je nutná, ale je možná (maximálne minimálna mzda pri Zmluve o amatérskom vykonávaní športu)</a:t>
            </a:r>
            <a:endParaRPr>
              <a:solidFill>
                <a:srgbClr val="FF0000"/>
              </a:solidFill>
            </a:endParaRPr>
          </a:p>
          <a:p>
            <a:pPr indent="-317500" lvl="1" marL="914400" marR="508000" rtl="0" algn="just">
              <a:lnSpc>
                <a:spcPct val="90909"/>
              </a:lnSpc>
              <a:spcBef>
                <a:spcPts val="0"/>
              </a:spcBef>
              <a:spcAft>
                <a:spcPts val="0"/>
              </a:spcAft>
              <a:buClr>
                <a:schemeClr val="dk1"/>
              </a:buClr>
              <a:buSzPts val="1400"/>
              <a:buChar char="○"/>
            </a:pPr>
            <a:r>
              <a:rPr lang="sk">
                <a:solidFill>
                  <a:schemeClr val="dk1"/>
                </a:solidFill>
              </a:rPr>
              <a:t>ak športovcovi dám viac ako je minimálna mzda, preklápa sa mi do roviny zmluvy o profesionálnom vykonávaní športu (jednorázové bonusy ??? novela ZoDP alebo ZoŠ)</a:t>
            </a:r>
            <a:endParaRPr>
              <a:solidFill>
                <a:schemeClr val="dk1"/>
              </a:solidFill>
            </a:endParaRPr>
          </a:p>
          <a:p>
            <a:pPr indent="-317500" lvl="0" marL="457200" marR="508000" rtl="0" algn="just">
              <a:lnSpc>
                <a:spcPct val="90909"/>
              </a:lnSpc>
              <a:spcBef>
                <a:spcPts val="1000"/>
              </a:spcBef>
              <a:spcAft>
                <a:spcPts val="0"/>
              </a:spcAft>
              <a:buClr>
                <a:schemeClr val="dk1"/>
              </a:buClr>
              <a:buSzPts val="1400"/>
              <a:buChar char="●"/>
            </a:pPr>
            <a:r>
              <a:rPr lang="sk" sz="1400">
                <a:solidFill>
                  <a:schemeClr val="dk1"/>
                </a:solidFill>
              </a:rPr>
              <a:t>Aj bez zmluvy mu dáme na “kávu” (ustanovenie § 49 ZOŠ)</a:t>
            </a:r>
            <a:endParaRPr sz="1400">
              <a:solidFill>
                <a:schemeClr val="dk1"/>
              </a:solidFill>
            </a:endParaRPr>
          </a:p>
          <a:p>
            <a:pPr indent="-317500" lvl="1" marL="914400" marR="508000" rtl="0" algn="just">
              <a:lnSpc>
                <a:spcPct val="90909"/>
              </a:lnSpc>
              <a:spcBef>
                <a:spcPts val="0"/>
              </a:spcBef>
              <a:spcAft>
                <a:spcPts val="0"/>
              </a:spcAft>
              <a:buClr>
                <a:srgbClr val="494949"/>
              </a:buClr>
              <a:buSzPts val="1400"/>
              <a:buChar char="○"/>
            </a:pPr>
            <a:r>
              <a:rPr lang="sk">
                <a:solidFill>
                  <a:srgbClr val="494949"/>
                </a:solidFill>
              </a:rPr>
              <a:t>Športovec môže vykonávať za športovú organizáciu šport aj bez uzatvorenia písomnej zmluvy</a:t>
            </a:r>
            <a:endParaRPr>
              <a:solidFill>
                <a:srgbClr val="494949"/>
              </a:solidFill>
            </a:endParaRPr>
          </a:p>
          <a:p>
            <a:pPr indent="-317500" lvl="1" marL="914400" marR="508000" rtl="0" algn="just">
              <a:lnSpc>
                <a:spcPct val="90909"/>
              </a:lnSpc>
              <a:spcBef>
                <a:spcPts val="0"/>
              </a:spcBef>
              <a:spcAft>
                <a:spcPts val="0"/>
              </a:spcAft>
              <a:buClr>
                <a:srgbClr val="494949"/>
              </a:buClr>
              <a:buSzPts val="1400"/>
              <a:buFont typeface="Trebuchet MS"/>
              <a:buChar char="○"/>
            </a:pPr>
            <a:r>
              <a:rPr lang="sk">
                <a:solidFill>
                  <a:srgbClr val="494949"/>
                </a:solidFill>
              </a:rPr>
              <a:t>Športovec podľa odseku 1 nemá za vykonávanie športu za športovú organizáciu nárok na odplatu. </a:t>
            </a:r>
            <a:r>
              <a:rPr b="1" lang="sk">
                <a:solidFill>
                  <a:srgbClr val="494949"/>
                </a:solidFill>
              </a:rPr>
              <a:t>Za odplatu sa nepovažuje</a:t>
            </a:r>
            <a:r>
              <a:rPr lang="sk">
                <a:solidFill>
                  <a:srgbClr val="494949"/>
                </a:solidFill>
              </a:rPr>
              <a:t> </a:t>
            </a:r>
            <a:endParaRPr>
              <a:solidFill>
                <a:srgbClr val="494949"/>
              </a:solidFill>
            </a:endParaRPr>
          </a:p>
          <a:p>
            <a:pPr indent="-317500" lvl="2" marL="1371600" marR="508000" rtl="0" algn="just">
              <a:lnSpc>
                <a:spcPct val="90909"/>
              </a:lnSpc>
              <a:spcBef>
                <a:spcPts val="0"/>
              </a:spcBef>
              <a:spcAft>
                <a:spcPts val="0"/>
              </a:spcAft>
              <a:buClr>
                <a:srgbClr val="FF0000"/>
              </a:buClr>
              <a:buSzPts val="1400"/>
              <a:buChar char="■"/>
            </a:pPr>
            <a:r>
              <a:rPr lang="sk">
                <a:solidFill>
                  <a:srgbClr val="FF0000"/>
                </a:solidFill>
              </a:rPr>
              <a:t>náhrada preukázateľných účelne vynaložených nákladov spojených s prípravou a súťažou športovca a s tým súvisiace vecné plnenia, </a:t>
            </a:r>
            <a:endParaRPr>
              <a:solidFill>
                <a:srgbClr val="FF0000"/>
              </a:solidFill>
            </a:endParaRPr>
          </a:p>
          <a:p>
            <a:pPr indent="-317500" lvl="2" marL="1371600" marR="508000" rtl="0" algn="just">
              <a:lnSpc>
                <a:spcPct val="90909"/>
              </a:lnSpc>
              <a:spcBef>
                <a:spcPts val="0"/>
              </a:spcBef>
              <a:spcAft>
                <a:spcPts val="0"/>
              </a:spcAft>
              <a:buClr>
                <a:srgbClr val="494949"/>
              </a:buClr>
              <a:buSzPts val="1400"/>
              <a:buChar char="■"/>
            </a:pPr>
            <a:r>
              <a:rPr lang="sk">
                <a:solidFill>
                  <a:srgbClr val="494949"/>
                </a:solidFill>
              </a:rPr>
              <a:t>nepeňažná odmena za športový výkon, najmä pohár, medaila alebo iná vecná cena</a:t>
            </a:r>
            <a:endParaRPr sz="1400"/>
          </a:p>
        </p:txBody>
      </p:sp>
      <p:sp>
        <p:nvSpPr>
          <p:cNvPr id="271" name="Google Shape;271;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5"/>
          <p:cNvSpPr txBox="1"/>
          <p:nvPr>
            <p:ph type="title"/>
          </p:nvPr>
        </p:nvSpPr>
        <p:spPr>
          <a:xfrm>
            <a:off x="500575" y="445025"/>
            <a:ext cx="8331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A.5. Zmluva o amatérskom vykonávaní športu/1</a:t>
            </a:r>
            <a:endParaRPr sz="2400"/>
          </a:p>
        </p:txBody>
      </p:sp>
      <p:sp>
        <p:nvSpPr>
          <p:cNvPr id="277" name="Google Shape;277;p45"/>
          <p:cNvSpPr txBox="1"/>
          <p:nvPr>
            <p:ph idx="1" type="body"/>
          </p:nvPr>
        </p:nvSpPr>
        <p:spPr>
          <a:xfrm>
            <a:off x="311700" y="1017725"/>
            <a:ext cx="8623800" cy="3988500"/>
          </a:xfrm>
          <a:prstGeom prst="rect">
            <a:avLst/>
          </a:prstGeom>
        </p:spPr>
        <p:txBody>
          <a:bodyPr anchorCtr="0" anchor="t" bIns="91425" lIns="91425" spcFirstLastPara="1" rIns="91425" wrap="square" tIns="91425">
            <a:noAutofit/>
          </a:bodyPr>
          <a:lstStyle/>
          <a:p>
            <a:pPr indent="-317500" lvl="0" marL="457200" marR="508000" rtl="0" algn="just">
              <a:lnSpc>
                <a:spcPct val="90909"/>
              </a:lnSpc>
              <a:spcBef>
                <a:spcPts val="0"/>
              </a:spcBef>
              <a:spcAft>
                <a:spcPts val="0"/>
              </a:spcAft>
              <a:buClr>
                <a:schemeClr val="dk1"/>
              </a:buClr>
              <a:buSzPts val="1400"/>
              <a:buChar char="●"/>
            </a:pPr>
            <a:r>
              <a:rPr lang="sk" sz="1400">
                <a:solidFill>
                  <a:schemeClr val="dk1"/>
                </a:solidFill>
              </a:rPr>
              <a:t>opäť nezabudnúť na </a:t>
            </a:r>
            <a:r>
              <a:rPr b="1" lang="sk" sz="1400">
                <a:solidFill>
                  <a:schemeClr val="dk1"/>
                </a:solidFill>
              </a:rPr>
              <a:t>predzmluvné vzťahy</a:t>
            </a:r>
            <a:r>
              <a:rPr lang="sk" sz="1400">
                <a:solidFill>
                  <a:schemeClr val="dk1"/>
                </a:solidFill>
              </a:rPr>
              <a:t> (§ 31 ZoŠ).</a:t>
            </a:r>
            <a:endParaRPr sz="1400">
              <a:solidFill>
                <a:schemeClr val="dk1"/>
              </a:solidFill>
            </a:endParaRPr>
          </a:p>
          <a:p>
            <a:pPr indent="-317500" lvl="0" marL="457200" marR="508000" rtl="0" algn="just">
              <a:lnSpc>
                <a:spcPct val="90909"/>
              </a:lnSpc>
              <a:spcBef>
                <a:spcPts val="0"/>
              </a:spcBef>
              <a:spcAft>
                <a:spcPts val="0"/>
              </a:spcAft>
              <a:buClr>
                <a:schemeClr val="dk1"/>
              </a:buClr>
              <a:buSzPts val="1400"/>
              <a:buChar char="●"/>
            </a:pPr>
            <a:r>
              <a:rPr lang="sk" sz="1400">
                <a:solidFill>
                  <a:schemeClr val="dk1"/>
                </a:solidFill>
              </a:rPr>
              <a:t>aplikuje sa v prípade, ak</a:t>
            </a:r>
            <a:endParaRPr sz="1400">
              <a:solidFill>
                <a:schemeClr val="dk1"/>
              </a:solidFill>
            </a:endParaRPr>
          </a:p>
          <a:p>
            <a:pPr indent="-311150" lvl="1" marL="914400" marR="508000" rtl="0" algn="just">
              <a:lnSpc>
                <a:spcPct val="90909"/>
              </a:lnSpc>
              <a:spcBef>
                <a:spcPts val="0"/>
              </a:spcBef>
              <a:spcAft>
                <a:spcPts val="0"/>
              </a:spcAft>
              <a:buClr>
                <a:schemeClr val="dk1"/>
              </a:buClr>
              <a:buSzPts val="1300"/>
              <a:buAutoNum type="alphaLcPeriod"/>
            </a:pPr>
            <a:r>
              <a:rPr i="1" lang="sk" sz="1300">
                <a:solidFill>
                  <a:schemeClr val="dk1"/>
                </a:solidFill>
              </a:rPr>
              <a:t>rozsah vykonávania športu, aj ak má charakter závislosti, počas jedného kalendárneho roka </a:t>
            </a:r>
            <a:r>
              <a:rPr b="1" i="1" lang="sk" sz="1300">
                <a:solidFill>
                  <a:schemeClr val="dk1"/>
                </a:solidFill>
              </a:rPr>
              <a:t>nepresahuje osem hodín</a:t>
            </a:r>
            <a:r>
              <a:rPr i="1" lang="sk" sz="1300">
                <a:solidFill>
                  <a:schemeClr val="dk1"/>
                </a:solidFill>
              </a:rPr>
              <a:t> v týždni alebo </a:t>
            </a:r>
            <a:r>
              <a:rPr b="1" i="1" lang="sk" sz="1300">
                <a:solidFill>
                  <a:schemeClr val="dk1"/>
                </a:solidFill>
              </a:rPr>
              <a:t>päť dní</a:t>
            </a:r>
            <a:r>
              <a:rPr i="1" lang="sk" sz="1300">
                <a:solidFill>
                  <a:schemeClr val="dk1"/>
                </a:solidFill>
              </a:rPr>
              <a:t> v mesiaci alebo </a:t>
            </a:r>
            <a:r>
              <a:rPr b="1" i="1" lang="sk" sz="1300">
                <a:solidFill>
                  <a:schemeClr val="dk1"/>
                </a:solidFill>
              </a:rPr>
              <a:t>30 dní </a:t>
            </a:r>
            <a:r>
              <a:rPr i="1" lang="sk" sz="1300">
                <a:solidFill>
                  <a:schemeClr val="dk1"/>
                </a:solidFill>
              </a:rPr>
              <a:t>v kalendárnom roku </a:t>
            </a:r>
            <a:r>
              <a:rPr i="1" lang="sk" sz="1300">
                <a:solidFill>
                  <a:srgbClr val="FF0000"/>
                </a:solidFill>
              </a:rPr>
              <a:t>alebo</a:t>
            </a:r>
            <a:endParaRPr i="1" sz="1300">
              <a:solidFill>
                <a:srgbClr val="FF0000"/>
              </a:solidFill>
            </a:endParaRPr>
          </a:p>
          <a:p>
            <a:pPr indent="-311150" lvl="1" marL="914400" marR="508000" rtl="0" algn="just">
              <a:lnSpc>
                <a:spcPct val="90909"/>
              </a:lnSpc>
              <a:spcBef>
                <a:spcPts val="0"/>
              </a:spcBef>
              <a:spcAft>
                <a:spcPts val="0"/>
              </a:spcAft>
              <a:buClr>
                <a:schemeClr val="dk1"/>
              </a:buClr>
              <a:buSzPts val="1300"/>
              <a:buAutoNum type="alphaLcPeriod"/>
            </a:pPr>
            <a:r>
              <a:rPr i="1" lang="sk" sz="1300">
                <a:solidFill>
                  <a:schemeClr val="dk1"/>
                </a:solidFill>
              </a:rPr>
              <a:t>zmluva športovca </a:t>
            </a:r>
            <a:r>
              <a:rPr b="1" i="1" lang="sk" sz="1300">
                <a:solidFill>
                  <a:schemeClr val="dk1"/>
                </a:solidFill>
              </a:rPr>
              <a:t>nezaväzuje</a:t>
            </a:r>
            <a:r>
              <a:rPr i="1" lang="sk" sz="1300">
                <a:solidFill>
                  <a:schemeClr val="dk1"/>
                </a:solidFill>
              </a:rPr>
              <a:t> k účasti na príprave na súťaž </a:t>
            </a:r>
            <a:r>
              <a:rPr i="1" lang="sk" sz="1300">
                <a:solidFill>
                  <a:srgbClr val="FF0000"/>
                </a:solidFill>
              </a:rPr>
              <a:t>alebo</a:t>
            </a:r>
            <a:endParaRPr i="1" sz="1300">
              <a:solidFill>
                <a:srgbClr val="FF0000"/>
              </a:solidFill>
            </a:endParaRPr>
          </a:p>
          <a:p>
            <a:pPr indent="-311150" lvl="1" marL="914400" marR="508000" rtl="0" algn="just">
              <a:lnSpc>
                <a:spcPct val="90909"/>
              </a:lnSpc>
              <a:spcBef>
                <a:spcPts val="0"/>
              </a:spcBef>
              <a:spcAft>
                <a:spcPts val="0"/>
              </a:spcAft>
              <a:buClr>
                <a:schemeClr val="dk1"/>
              </a:buClr>
              <a:buSzPts val="1300"/>
              <a:buAutoNum type="alphaLcPeriod"/>
            </a:pPr>
            <a:r>
              <a:rPr i="1" lang="sk" sz="1300">
                <a:solidFill>
                  <a:schemeClr val="dk1"/>
                </a:solidFill>
              </a:rPr>
              <a:t>vykonáva šport v rámci jednej súťaže alebo viacerých navzájom súvisiacich súťaží v krátkom časovom období  </a:t>
            </a:r>
            <a:endParaRPr i="1" sz="1300">
              <a:solidFill>
                <a:schemeClr val="dk1"/>
              </a:solidFill>
            </a:endParaRPr>
          </a:p>
          <a:p>
            <a:pPr indent="-311150" lvl="2" marL="1371600" marR="508000" rtl="0" algn="just">
              <a:lnSpc>
                <a:spcPct val="90909"/>
              </a:lnSpc>
              <a:spcBef>
                <a:spcPts val="0"/>
              </a:spcBef>
              <a:spcAft>
                <a:spcPts val="0"/>
              </a:spcAft>
              <a:buClr>
                <a:srgbClr val="FF0000"/>
              </a:buClr>
              <a:buSzPts val="1300"/>
              <a:buChar char="-"/>
            </a:pPr>
            <a:r>
              <a:rPr lang="sk" sz="1300">
                <a:solidFill>
                  <a:srgbClr val="FF0000"/>
                </a:solidFill>
              </a:rPr>
              <a:t>stačí aby platila </a:t>
            </a:r>
            <a:r>
              <a:rPr b="1" lang="sk" sz="1300">
                <a:solidFill>
                  <a:srgbClr val="FF0000"/>
                </a:solidFill>
              </a:rPr>
              <a:t>jediná</a:t>
            </a:r>
            <a:r>
              <a:rPr lang="sk" sz="1300">
                <a:solidFill>
                  <a:srgbClr val="FF0000"/>
                </a:solidFill>
              </a:rPr>
              <a:t> z podmienok uvedená v bodoch 1. až 3.</a:t>
            </a:r>
            <a:endParaRPr sz="1300">
              <a:solidFill>
                <a:srgbClr val="FF0000"/>
              </a:solidFill>
            </a:endParaRPr>
          </a:p>
          <a:p>
            <a:pPr indent="-311150" lvl="1" marL="914400" marR="508000" rtl="0" algn="just">
              <a:lnSpc>
                <a:spcPct val="90909"/>
              </a:lnSpc>
              <a:spcBef>
                <a:spcPts val="0"/>
              </a:spcBef>
              <a:spcAft>
                <a:spcPts val="0"/>
              </a:spcAft>
              <a:buClr>
                <a:schemeClr val="dk1"/>
              </a:buClr>
              <a:buSzPts val="1300"/>
              <a:buAutoNum type="alphaLcPeriod"/>
            </a:pPr>
            <a:r>
              <a:rPr lang="sk" sz="1300">
                <a:solidFill>
                  <a:schemeClr val="dk1"/>
                </a:solidFill>
              </a:rPr>
              <a:t>Zmluvou o amatérskom vykonávaní športu (§ 47 ZoŠ) sa športovec zaväzuje vykonávať šport za športovú organizáciu.</a:t>
            </a:r>
            <a:endParaRPr sz="1300">
              <a:solidFill>
                <a:schemeClr val="dk1"/>
              </a:solidFill>
            </a:endParaRPr>
          </a:p>
          <a:p>
            <a:pPr indent="-311150" lvl="1" marL="914400" marR="508000" rtl="0" algn="just">
              <a:lnSpc>
                <a:spcPct val="90909"/>
              </a:lnSpc>
              <a:spcBef>
                <a:spcPts val="0"/>
              </a:spcBef>
              <a:spcAft>
                <a:spcPts val="0"/>
              </a:spcAft>
              <a:buClr>
                <a:schemeClr val="dk1"/>
              </a:buClr>
              <a:buSzPts val="1300"/>
              <a:buAutoNum type="alphaLcPeriod"/>
            </a:pPr>
            <a:r>
              <a:rPr lang="sk" sz="1300">
                <a:solidFill>
                  <a:schemeClr val="dk1"/>
                </a:solidFill>
              </a:rPr>
              <a:t>Zmluvu o amatérskom vykonávaní športu možno uzavrieť iba </a:t>
            </a:r>
            <a:r>
              <a:rPr b="1" lang="sk" sz="1300">
                <a:solidFill>
                  <a:schemeClr val="dk1"/>
                </a:solidFill>
              </a:rPr>
              <a:t>na určitú dobu</a:t>
            </a:r>
            <a:r>
              <a:rPr lang="sk" sz="1300">
                <a:solidFill>
                  <a:schemeClr val="dk1"/>
                </a:solidFill>
              </a:rPr>
              <a:t>, najdlhšie na </a:t>
            </a:r>
            <a:r>
              <a:rPr b="1" lang="sk" sz="1300">
                <a:solidFill>
                  <a:schemeClr val="dk1"/>
                </a:solidFill>
              </a:rPr>
              <a:t>dva</a:t>
            </a:r>
            <a:r>
              <a:rPr lang="sk" sz="1300">
                <a:solidFill>
                  <a:schemeClr val="dk1"/>
                </a:solidFill>
              </a:rPr>
              <a:t> roky odo dňa účinnosti zmluvy, </a:t>
            </a:r>
            <a:r>
              <a:rPr lang="sk" sz="1300">
                <a:solidFill>
                  <a:srgbClr val="FF0000"/>
                </a:solidFill>
              </a:rPr>
              <a:t>ak predpisy športového zväzu neurčujú </a:t>
            </a:r>
            <a:r>
              <a:rPr b="1" lang="sk" sz="1300">
                <a:solidFill>
                  <a:srgbClr val="FF0000"/>
                </a:solidFill>
              </a:rPr>
              <a:t>kratšiu dobu</a:t>
            </a:r>
            <a:r>
              <a:rPr lang="sk" sz="1300">
                <a:solidFill>
                  <a:srgbClr val="FF0000"/>
                </a:solidFill>
              </a:rPr>
              <a:t>.</a:t>
            </a:r>
            <a:endParaRPr sz="1300">
              <a:solidFill>
                <a:srgbClr val="FF0000"/>
              </a:solidFill>
            </a:endParaRPr>
          </a:p>
          <a:p>
            <a:pPr indent="-311150" lvl="1" marL="914400" marR="508000" rtl="0" algn="just">
              <a:lnSpc>
                <a:spcPct val="90909"/>
              </a:lnSpc>
              <a:spcBef>
                <a:spcPts val="0"/>
              </a:spcBef>
              <a:spcAft>
                <a:spcPts val="0"/>
              </a:spcAft>
              <a:buClr>
                <a:schemeClr val="dk1"/>
              </a:buClr>
              <a:buSzPts val="1300"/>
              <a:buAutoNum type="alphaLcPeriod"/>
            </a:pPr>
            <a:r>
              <a:rPr lang="sk" sz="1300">
                <a:solidFill>
                  <a:schemeClr val="dk1"/>
                </a:solidFill>
              </a:rPr>
              <a:t>minimálne náležitosti zmluvy (povinné - § 47 ods. 4) a možnosti (nepovinné - 47 ods. 5) + privátna autonómia (dohodneme, čo chceme)</a:t>
            </a:r>
            <a:endParaRPr sz="1300">
              <a:solidFill>
                <a:schemeClr val="dk1"/>
              </a:solidFill>
            </a:endParaRPr>
          </a:p>
          <a:p>
            <a:pPr indent="-317500" lvl="0" marL="457200" marR="508000" rtl="0" algn="just">
              <a:lnSpc>
                <a:spcPct val="90909"/>
              </a:lnSpc>
              <a:spcBef>
                <a:spcPts val="0"/>
              </a:spcBef>
              <a:spcAft>
                <a:spcPts val="0"/>
              </a:spcAft>
              <a:buClr>
                <a:schemeClr val="dk1"/>
              </a:buClr>
              <a:buSzPts val="1400"/>
              <a:buChar char="●"/>
            </a:pPr>
            <a:r>
              <a:rPr b="1" lang="sk" sz="1400">
                <a:solidFill>
                  <a:schemeClr val="dk1"/>
                </a:solidFill>
              </a:rPr>
              <a:t>Praktické poznatky: </a:t>
            </a:r>
            <a:endParaRPr b="1" sz="1400">
              <a:solidFill>
                <a:schemeClr val="dk1"/>
              </a:solidFill>
            </a:endParaRPr>
          </a:p>
          <a:p>
            <a:pPr indent="-311150" lvl="2" marL="1371600" marR="508000" rtl="0" algn="just">
              <a:lnSpc>
                <a:spcPct val="90909"/>
              </a:lnSpc>
              <a:spcBef>
                <a:spcPts val="0"/>
              </a:spcBef>
              <a:spcAft>
                <a:spcPts val="0"/>
              </a:spcAft>
              <a:buClr>
                <a:schemeClr val="dk1"/>
              </a:buClr>
              <a:buSzPts val="1300"/>
              <a:buChar char="-"/>
            </a:pPr>
            <a:r>
              <a:rPr b="1" lang="sk" sz="1300">
                <a:solidFill>
                  <a:schemeClr val="dk1"/>
                </a:solidFill>
              </a:rPr>
              <a:t>my mu nemôžeme prikázať, koľko môže trénovať</a:t>
            </a:r>
            <a:endParaRPr b="1" sz="1300">
              <a:solidFill>
                <a:schemeClr val="dk1"/>
              </a:solidFill>
            </a:endParaRPr>
          </a:p>
          <a:p>
            <a:pPr indent="-311150" lvl="2" marL="1371600" marR="508000" rtl="0" algn="just">
              <a:lnSpc>
                <a:spcPct val="90909"/>
              </a:lnSpc>
              <a:spcBef>
                <a:spcPts val="0"/>
              </a:spcBef>
              <a:spcAft>
                <a:spcPts val="0"/>
              </a:spcAft>
              <a:buClr>
                <a:schemeClr val="dk1"/>
              </a:buClr>
              <a:buSzPts val="1300"/>
              <a:buChar char="-"/>
            </a:pPr>
            <a:r>
              <a:rPr b="1" lang="sk" sz="1300">
                <a:solidFill>
                  <a:schemeClr val="dk1"/>
                </a:solidFill>
              </a:rPr>
              <a:t>chceme mu dať viac ako je minimálna mzda</a:t>
            </a:r>
            <a:endParaRPr b="1" sz="1300">
              <a:solidFill>
                <a:schemeClr val="dk1"/>
              </a:solidFill>
            </a:endParaRPr>
          </a:p>
          <a:p>
            <a:pPr indent="0" lvl="0" marL="914400" marR="508000" rtl="0" algn="just">
              <a:lnSpc>
                <a:spcPct val="90909"/>
              </a:lnSpc>
              <a:spcBef>
                <a:spcPts val="0"/>
              </a:spcBef>
              <a:spcAft>
                <a:spcPts val="0"/>
              </a:spcAft>
              <a:buNone/>
            </a:pPr>
            <a:r>
              <a:t/>
            </a:r>
            <a:endParaRPr b="1" sz="1200">
              <a:solidFill>
                <a:schemeClr val="dk1"/>
              </a:solidFill>
            </a:endParaRPr>
          </a:p>
          <a:p>
            <a:pPr indent="0" lvl="0" marL="0" rtl="0" algn="just">
              <a:spcBef>
                <a:spcPts val="0"/>
              </a:spcBef>
              <a:spcAft>
                <a:spcPts val="1600"/>
              </a:spcAft>
              <a:buNone/>
            </a:pPr>
            <a:r>
              <a:t/>
            </a:r>
            <a:endParaRPr sz="1200">
              <a:solidFill>
                <a:schemeClr val="dk1"/>
              </a:solidFill>
            </a:endParaRPr>
          </a:p>
        </p:txBody>
      </p:sp>
      <p:sp>
        <p:nvSpPr>
          <p:cNvPr id="278" name="Google Shape;278;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6"/>
          <p:cNvSpPr txBox="1"/>
          <p:nvPr>
            <p:ph type="title"/>
          </p:nvPr>
        </p:nvSpPr>
        <p:spPr>
          <a:xfrm>
            <a:off x="475550" y="292625"/>
            <a:ext cx="8356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A5. Zmluva o amatérskom vykonávaní športu/2</a:t>
            </a:r>
            <a:endParaRPr sz="2400"/>
          </a:p>
        </p:txBody>
      </p:sp>
      <p:sp>
        <p:nvSpPr>
          <p:cNvPr id="284" name="Google Shape;284;p46"/>
          <p:cNvSpPr txBox="1"/>
          <p:nvPr>
            <p:ph idx="1" type="body"/>
          </p:nvPr>
        </p:nvSpPr>
        <p:spPr>
          <a:xfrm>
            <a:off x="285150" y="863550"/>
            <a:ext cx="8573700" cy="3416400"/>
          </a:xfrm>
          <a:prstGeom prst="rect">
            <a:avLst/>
          </a:prstGeom>
        </p:spPr>
        <p:txBody>
          <a:bodyPr anchorCtr="0" anchor="t" bIns="91425" lIns="91425" spcFirstLastPara="1" rIns="91425" wrap="square" tIns="91425">
            <a:noAutofit/>
          </a:bodyPr>
          <a:lstStyle/>
          <a:p>
            <a:pPr indent="0" lvl="0" marL="76200" marR="508000" rtl="0" algn="l">
              <a:spcBef>
                <a:spcPts val="0"/>
              </a:spcBef>
              <a:spcAft>
                <a:spcPts val="0"/>
              </a:spcAft>
              <a:buClr>
                <a:schemeClr val="dk1"/>
              </a:buClr>
              <a:buSzPts val="1100"/>
              <a:buFont typeface="Arial"/>
              <a:buNone/>
            </a:pPr>
            <a:r>
              <a:rPr lang="sk" sz="1300">
                <a:solidFill>
                  <a:schemeClr val="dk1"/>
                </a:solidFill>
              </a:rPr>
              <a:t>V zmluve o amatérskom vykonávaní športu </a:t>
            </a:r>
            <a:r>
              <a:rPr b="1" lang="sk" sz="1300">
                <a:solidFill>
                  <a:schemeClr val="dk1"/>
                </a:solidFill>
              </a:rPr>
              <a:t>možno dohodnúť</a:t>
            </a:r>
            <a:r>
              <a:rPr lang="sk" sz="1300">
                <a:solidFill>
                  <a:schemeClr val="dk1"/>
                </a:solidFill>
              </a:rPr>
              <a:t> (nie je povinné) aj ďalšie podmienky, najmä</a:t>
            </a:r>
            <a:endParaRPr sz="1300">
              <a:solidFill>
                <a:schemeClr val="dk1"/>
              </a:solidFill>
            </a:endParaRPr>
          </a:p>
          <a:p>
            <a:pPr indent="-311150" lvl="0" marL="457200" marR="508000" rtl="0" algn="l">
              <a:spcBef>
                <a:spcPts val="0"/>
              </a:spcBef>
              <a:spcAft>
                <a:spcPts val="0"/>
              </a:spcAft>
              <a:buClr>
                <a:schemeClr val="dk1"/>
              </a:buClr>
              <a:buSzPts val="1300"/>
              <a:buChar char="●"/>
            </a:pPr>
            <a:r>
              <a:rPr lang="sk" sz="1300">
                <a:solidFill>
                  <a:schemeClr val="dk1"/>
                </a:solidFill>
              </a:rPr>
              <a:t>používanie a zhodnocovanie osobnostných práv športovca,</a:t>
            </a:r>
            <a:endParaRPr sz="1300">
              <a:solidFill>
                <a:schemeClr val="dk1"/>
              </a:solidFill>
            </a:endParaRPr>
          </a:p>
          <a:p>
            <a:pPr indent="-311150" lvl="0" marL="457200" marR="508000" rtl="0" algn="l">
              <a:spcBef>
                <a:spcPts val="0"/>
              </a:spcBef>
              <a:spcAft>
                <a:spcPts val="0"/>
              </a:spcAft>
              <a:buClr>
                <a:schemeClr val="dk1"/>
              </a:buClr>
              <a:buSzPts val="1300"/>
              <a:buChar char="●"/>
            </a:pPr>
            <a:r>
              <a:rPr lang="sk" sz="1300">
                <a:solidFill>
                  <a:schemeClr val="dk1"/>
                </a:solidFill>
              </a:rPr>
              <a:t>výdavky, ktoré vzniknú športovcovi pri vykonávaní športu a podmienky ich náhrady športovou organizáciou,</a:t>
            </a:r>
            <a:endParaRPr sz="1300">
              <a:solidFill>
                <a:schemeClr val="dk1"/>
              </a:solidFill>
            </a:endParaRPr>
          </a:p>
          <a:p>
            <a:pPr indent="-311150" lvl="0" marL="457200" marR="508000" rtl="0" algn="l">
              <a:spcBef>
                <a:spcPts val="0"/>
              </a:spcBef>
              <a:spcAft>
                <a:spcPts val="0"/>
              </a:spcAft>
              <a:buClr>
                <a:schemeClr val="dk1"/>
              </a:buClr>
              <a:buSzPts val="1300"/>
              <a:buChar char="●"/>
            </a:pPr>
            <a:r>
              <a:rPr lang="sk" sz="1300">
                <a:solidFill>
                  <a:schemeClr val="dk1"/>
                </a:solidFill>
              </a:rPr>
              <a:t>zabezpečenie zmluvných práv a povinností,</a:t>
            </a:r>
            <a:endParaRPr sz="1300">
              <a:solidFill>
                <a:schemeClr val="dk1"/>
              </a:solidFill>
            </a:endParaRPr>
          </a:p>
          <a:p>
            <a:pPr indent="-311150" lvl="0" marL="457200" marR="508000" rtl="0" algn="l">
              <a:spcBef>
                <a:spcPts val="0"/>
              </a:spcBef>
              <a:spcAft>
                <a:spcPts val="0"/>
              </a:spcAft>
              <a:buClr>
                <a:schemeClr val="dk1"/>
              </a:buClr>
              <a:buSzPts val="1300"/>
              <a:buChar char="●"/>
            </a:pPr>
            <a:r>
              <a:rPr lang="sk" sz="1300">
                <a:solidFill>
                  <a:schemeClr val="dk1"/>
                </a:solidFill>
              </a:rPr>
              <a:t>sankcie za porušenie zmluvných povinností,</a:t>
            </a:r>
            <a:endParaRPr sz="1300">
              <a:solidFill>
                <a:schemeClr val="dk1"/>
              </a:solidFill>
            </a:endParaRPr>
          </a:p>
          <a:p>
            <a:pPr indent="-311150" lvl="0" marL="457200" marR="508000" rtl="0" algn="l">
              <a:spcBef>
                <a:spcPts val="0"/>
              </a:spcBef>
              <a:spcAft>
                <a:spcPts val="0"/>
              </a:spcAft>
              <a:buClr>
                <a:schemeClr val="dk1"/>
              </a:buClr>
              <a:buSzPts val="1300"/>
              <a:buChar char="●"/>
            </a:pPr>
            <a:r>
              <a:rPr lang="sk" sz="1300">
                <a:solidFill>
                  <a:schemeClr val="dk1"/>
                </a:solidFill>
              </a:rPr>
              <a:t>rozhodné právo,</a:t>
            </a:r>
            <a:endParaRPr sz="1300">
              <a:solidFill>
                <a:schemeClr val="dk1"/>
              </a:solidFill>
            </a:endParaRPr>
          </a:p>
          <a:p>
            <a:pPr indent="-311150" lvl="0" marL="457200" marR="508000" rtl="0" algn="l">
              <a:spcBef>
                <a:spcPts val="0"/>
              </a:spcBef>
              <a:spcAft>
                <a:spcPts val="0"/>
              </a:spcAft>
              <a:buClr>
                <a:schemeClr val="dk1"/>
              </a:buClr>
              <a:buSzPts val="1300"/>
              <a:buChar char="●"/>
            </a:pPr>
            <a:r>
              <a:rPr lang="sk" sz="1300">
                <a:solidFill>
                  <a:schemeClr val="dk1"/>
                </a:solidFill>
              </a:rPr>
              <a:t>rozhodný jazyk, ak sa zmluva vyhotovuje vo viacerých jazykoch,</a:t>
            </a:r>
            <a:endParaRPr sz="1300">
              <a:solidFill>
                <a:schemeClr val="dk1"/>
              </a:solidFill>
            </a:endParaRPr>
          </a:p>
          <a:p>
            <a:pPr indent="-311150" lvl="0" marL="457200" marR="508000" rtl="0" algn="l">
              <a:spcBef>
                <a:spcPts val="0"/>
              </a:spcBef>
              <a:spcAft>
                <a:spcPts val="0"/>
              </a:spcAft>
              <a:buClr>
                <a:schemeClr val="dk1"/>
              </a:buClr>
              <a:buSzPts val="1300"/>
              <a:buChar char="●"/>
            </a:pPr>
            <a:r>
              <a:rPr lang="sk" sz="1300">
                <a:solidFill>
                  <a:schemeClr val="dk1"/>
                </a:solidFill>
              </a:rPr>
              <a:t>rozsah mlčanlivosti.</a:t>
            </a:r>
            <a:endParaRPr sz="1300">
              <a:solidFill>
                <a:schemeClr val="dk1"/>
              </a:solidFill>
            </a:endParaRPr>
          </a:p>
          <a:p>
            <a:pPr indent="0" lvl="0" marL="76200" marR="508000" rtl="0" algn="l">
              <a:spcBef>
                <a:spcPts val="1000"/>
              </a:spcBef>
              <a:spcAft>
                <a:spcPts val="0"/>
              </a:spcAft>
              <a:buClr>
                <a:schemeClr val="dk1"/>
              </a:buClr>
              <a:buSzPts val="1100"/>
              <a:buFont typeface="Arial"/>
              <a:buNone/>
            </a:pPr>
            <a:r>
              <a:rPr lang="sk" sz="1300">
                <a:solidFill>
                  <a:schemeClr val="dk1"/>
                </a:solidFill>
              </a:rPr>
              <a:t>Ak je zmluva o amatérskom vykonávaní športu odplatná, športovec vykonáva šport ako inú </a:t>
            </a:r>
            <a:r>
              <a:rPr b="1" lang="sk" sz="1300">
                <a:solidFill>
                  <a:schemeClr val="dk1"/>
                </a:solidFill>
              </a:rPr>
              <a:t>samostatnú zárobkovú činnosť</a:t>
            </a:r>
            <a:r>
              <a:rPr lang="sk" sz="1300">
                <a:solidFill>
                  <a:schemeClr val="dk1"/>
                </a:solidFill>
              </a:rPr>
              <a:t> (pozor na registráciu na daňovom úrade – pridelenie DIČ). Výška odmeny amatérskeho športovca </a:t>
            </a:r>
            <a:r>
              <a:rPr b="1" lang="sk" sz="1300">
                <a:solidFill>
                  <a:schemeClr val="dk1"/>
                </a:solidFill>
              </a:rPr>
              <a:t>nesmie byť vyššia ako je minimálna mzda</a:t>
            </a:r>
            <a:r>
              <a:rPr lang="sk" sz="1300">
                <a:solidFill>
                  <a:schemeClr val="dk1"/>
                </a:solidFill>
              </a:rPr>
              <a:t> (v roku 2019 suma 520 eur).</a:t>
            </a:r>
            <a:endParaRPr sz="1300">
              <a:solidFill>
                <a:schemeClr val="dk1"/>
              </a:solidFill>
            </a:endParaRPr>
          </a:p>
          <a:p>
            <a:pPr indent="0" lvl="0" marL="76200" marR="508000" rtl="0" algn="l">
              <a:spcBef>
                <a:spcPts val="1000"/>
              </a:spcBef>
              <a:spcAft>
                <a:spcPts val="0"/>
              </a:spcAft>
              <a:buClr>
                <a:schemeClr val="dk1"/>
              </a:buClr>
              <a:buSzPts val="1100"/>
              <a:buFont typeface="Arial"/>
              <a:buNone/>
            </a:pPr>
            <a:r>
              <a:rPr i="1" lang="sk" sz="1300">
                <a:solidFill>
                  <a:schemeClr val="dk1"/>
                </a:solidFill>
              </a:rPr>
              <a:t>Na právne vzťahy športovca a športovej organizácie podľa zmluvy o amatérskom vykonávaní športu sa primerane vzťahujú ustanovenia zákona o športe: § 32 písm. a), b), d) až k), m) a n), § 33, 34, 38, 39, § 40 ods. 1, § 41 ods. 1 až 3, § 42, 43 a § 46 ods. 5 a 7.</a:t>
            </a:r>
            <a:endParaRPr i="1" sz="1300">
              <a:solidFill>
                <a:schemeClr val="dk1"/>
              </a:solidFill>
            </a:endParaRPr>
          </a:p>
          <a:p>
            <a:pPr indent="0" lvl="0" marL="76200" marR="50800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1600"/>
              </a:spcBef>
              <a:spcAft>
                <a:spcPts val="1600"/>
              </a:spcAft>
              <a:buNone/>
            </a:pPr>
            <a:r>
              <a:t/>
            </a:r>
            <a:endParaRPr/>
          </a:p>
        </p:txBody>
      </p:sp>
      <p:sp>
        <p:nvSpPr>
          <p:cNvPr id="285" name="Google Shape;285;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7"/>
          <p:cNvSpPr txBox="1"/>
          <p:nvPr>
            <p:ph type="title"/>
          </p:nvPr>
        </p:nvSpPr>
        <p:spPr>
          <a:xfrm>
            <a:off x="425500" y="366575"/>
            <a:ext cx="8406900" cy="65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A.6. Daňové a odvodové vlastnosti zmluvy o amatérskom vykonávaní športu</a:t>
            </a:r>
            <a:endParaRPr sz="2400"/>
          </a:p>
        </p:txBody>
      </p:sp>
      <p:sp>
        <p:nvSpPr>
          <p:cNvPr id="291" name="Google Shape;291;p47"/>
          <p:cNvSpPr txBox="1"/>
          <p:nvPr>
            <p:ph idx="1" type="body"/>
          </p:nvPr>
        </p:nvSpPr>
        <p:spPr>
          <a:xfrm>
            <a:off x="311700" y="1228300"/>
            <a:ext cx="8520600" cy="3713400"/>
          </a:xfrm>
          <a:prstGeom prst="rect">
            <a:avLst/>
          </a:prstGeom>
        </p:spPr>
        <p:txBody>
          <a:bodyPr anchorCtr="0" anchor="t" bIns="91425" lIns="91425" spcFirstLastPara="1" rIns="91425" wrap="square" tIns="91425">
            <a:noAutofit/>
          </a:bodyPr>
          <a:lstStyle/>
          <a:p>
            <a:pPr indent="0" lvl="0" marL="76200" marR="508000" rtl="0" algn="l">
              <a:spcBef>
                <a:spcPts val="0"/>
              </a:spcBef>
              <a:spcAft>
                <a:spcPts val="0"/>
              </a:spcAft>
              <a:buNone/>
            </a:pPr>
            <a:r>
              <a:rPr lang="sk" sz="1200">
                <a:solidFill>
                  <a:schemeClr val="dk1"/>
                </a:solidFill>
              </a:rPr>
              <a:t>Podľa § 47 ods. 6 ZoŠ, ak je zmluva o amatérskom vykonávaní športu </a:t>
            </a:r>
            <a:r>
              <a:rPr b="1" lang="sk" sz="1200">
                <a:solidFill>
                  <a:schemeClr val="dk1"/>
                </a:solidFill>
              </a:rPr>
              <a:t>odplatná</a:t>
            </a:r>
            <a:r>
              <a:rPr lang="sk" sz="1200">
                <a:solidFill>
                  <a:schemeClr val="dk1"/>
                </a:solidFill>
              </a:rPr>
              <a:t>, športovec vykonáva šport ako </a:t>
            </a:r>
            <a:r>
              <a:rPr b="1" lang="sk" sz="1200">
                <a:solidFill>
                  <a:schemeClr val="dk1"/>
                </a:solidFill>
              </a:rPr>
              <a:t>inú samostatnú zárobkovú činnosť. </a:t>
            </a:r>
            <a:r>
              <a:rPr i="1" lang="sk" sz="1200">
                <a:solidFill>
                  <a:schemeClr val="dk1"/>
                </a:solidFill>
              </a:rPr>
              <a:t>(+ povinnosť evidencie na Daňovom úrade a žiadosť o DIČ, ak nemá).</a:t>
            </a:r>
            <a:endParaRPr b="1" sz="1200">
              <a:solidFill>
                <a:schemeClr val="dk1"/>
              </a:solidFill>
            </a:endParaRPr>
          </a:p>
          <a:p>
            <a:pPr indent="0" lvl="0" marL="76200" marR="508000" rtl="0" algn="l">
              <a:spcBef>
                <a:spcPts val="1000"/>
              </a:spcBef>
              <a:spcAft>
                <a:spcPts val="0"/>
              </a:spcAft>
              <a:buNone/>
            </a:pPr>
            <a:r>
              <a:rPr lang="sk" sz="1200">
                <a:solidFill>
                  <a:schemeClr val="dk1"/>
                </a:solidFill>
              </a:rPr>
              <a:t>Príjem športovca ako SZČO je od 1.1.2016 v zákone o dani z príjmov osobitne definovaný v novom ustanovení </a:t>
            </a:r>
            <a:r>
              <a:rPr b="1" lang="sk" sz="1200">
                <a:solidFill>
                  <a:schemeClr val="dk1"/>
                </a:solidFill>
              </a:rPr>
              <a:t>§ 6 ods. 2 písm. e).</a:t>
            </a:r>
            <a:endParaRPr b="1" sz="1200">
              <a:solidFill>
                <a:schemeClr val="dk1"/>
              </a:solidFill>
            </a:endParaRPr>
          </a:p>
          <a:p>
            <a:pPr indent="0" lvl="0" marL="76200" marR="508000" rtl="0" algn="l">
              <a:spcBef>
                <a:spcPts val="1000"/>
              </a:spcBef>
              <a:spcAft>
                <a:spcPts val="0"/>
              </a:spcAft>
              <a:buClr>
                <a:schemeClr val="dk1"/>
              </a:buClr>
              <a:buSzPts val="1100"/>
              <a:buFont typeface="Arial"/>
              <a:buNone/>
            </a:pPr>
            <a:r>
              <a:rPr b="1" lang="sk" sz="1200">
                <a:solidFill>
                  <a:schemeClr val="dk1"/>
                </a:solidFill>
              </a:rPr>
              <a:t>Športovec SZČO si základ dane zníži o výdavky, skutočné </a:t>
            </a:r>
            <a:r>
              <a:rPr b="1" lang="sk" sz="1200">
                <a:solidFill>
                  <a:srgbClr val="0000FF"/>
                </a:solidFill>
              </a:rPr>
              <a:t>alebo</a:t>
            </a:r>
            <a:r>
              <a:rPr b="1" lang="sk" sz="1200">
                <a:solidFill>
                  <a:schemeClr val="dk1"/>
                </a:solidFill>
              </a:rPr>
              <a:t> paušálne (60% z príjmu max. 20.000,- €).</a:t>
            </a:r>
            <a:endParaRPr b="1" sz="1200">
              <a:solidFill>
                <a:schemeClr val="dk1"/>
              </a:solidFill>
            </a:endParaRPr>
          </a:p>
          <a:p>
            <a:pPr indent="0" lvl="0" marL="76200" marR="508000" rtl="0" algn="l">
              <a:spcBef>
                <a:spcPts val="1000"/>
              </a:spcBef>
              <a:spcAft>
                <a:spcPts val="0"/>
              </a:spcAft>
              <a:buNone/>
            </a:pPr>
            <a:r>
              <a:rPr lang="sk" sz="1200">
                <a:solidFill>
                  <a:schemeClr val="dk1"/>
                </a:solidFill>
              </a:rPr>
              <a:t>Uvedené osoby majú povinnosti a práva podľa zákona o sociálnom poistení a zákona o zdravotnom poistení rovnako ako akékoľvek iné SZČO mimo oblasti športu.</a:t>
            </a:r>
            <a:endParaRPr sz="1200">
              <a:solidFill>
                <a:schemeClr val="dk1"/>
              </a:solidFill>
            </a:endParaRPr>
          </a:p>
          <a:p>
            <a:pPr indent="0" lvl="0" marL="76200" marR="508000" rtl="0" algn="l">
              <a:spcBef>
                <a:spcPts val="1000"/>
              </a:spcBef>
              <a:spcAft>
                <a:spcPts val="0"/>
              </a:spcAft>
              <a:buNone/>
            </a:pPr>
            <a:r>
              <a:rPr b="1" lang="sk" sz="1200">
                <a:solidFill>
                  <a:schemeClr val="dk1"/>
                </a:solidFill>
              </a:rPr>
              <a:t>Sociálne poistenie </a:t>
            </a:r>
            <a:r>
              <a:rPr lang="sk" sz="1200">
                <a:solidFill>
                  <a:schemeClr val="dk1"/>
                </a:solidFill>
              </a:rPr>
              <a:t>- je povinné a platí sa len v prípade, že (brutto) príjem za predchádzajúci kalendárny rok presiahol 12-násobok aktuálne platného minimálneho základu. Od 1.7.2017 je povinne poistený SZČO ak mal v roku 2016 príjem vyšší ako 5298 eur (12 x 441,50). O</a:t>
            </a:r>
            <a:r>
              <a:rPr lang="sk" sz="1200">
                <a:solidFill>
                  <a:schemeClr val="dk1"/>
                </a:solidFill>
              </a:rPr>
              <a:t>d 1.7.2018 je povinne poistený SZČO ak mal v roku 2017 príjem vyšší ako 5472 eur (12 x 456).</a:t>
            </a:r>
            <a:endParaRPr sz="1200">
              <a:solidFill>
                <a:schemeClr val="dk1"/>
              </a:solidFill>
            </a:endParaRPr>
          </a:p>
          <a:p>
            <a:pPr indent="0" lvl="0" marL="76200" marR="508000" rtl="0" algn="l">
              <a:spcBef>
                <a:spcPts val="1000"/>
              </a:spcBef>
              <a:spcAft>
                <a:spcPts val="0"/>
              </a:spcAft>
              <a:buNone/>
            </a:pPr>
            <a:r>
              <a:rPr lang="sk" sz="1400">
                <a:solidFill>
                  <a:srgbClr val="0000FF"/>
                </a:solidFill>
              </a:rPr>
              <a:t>Pre rok 2018 to bolo </a:t>
            </a:r>
            <a:r>
              <a:rPr b="1" lang="sk" sz="1400">
                <a:solidFill>
                  <a:srgbClr val="0000FF"/>
                </a:solidFill>
              </a:rPr>
              <a:t>5724 eur</a:t>
            </a:r>
            <a:r>
              <a:rPr lang="sk" sz="1400">
                <a:solidFill>
                  <a:srgbClr val="0000FF"/>
                </a:solidFill>
              </a:rPr>
              <a:t> a pre rok </a:t>
            </a:r>
            <a:r>
              <a:rPr b="1" lang="sk" sz="1400">
                <a:solidFill>
                  <a:srgbClr val="0000FF"/>
                </a:solidFill>
              </a:rPr>
              <a:t>2019</a:t>
            </a:r>
            <a:r>
              <a:rPr lang="sk" sz="1400">
                <a:solidFill>
                  <a:srgbClr val="0000FF"/>
                </a:solidFill>
              </a:rPr>
              <a:t> je to </a:t>
            </a:r>
            <a:r>
              <a:rPr b="1" lang="sk" sz="1400">
                <a:solidFill>
                  <a:srgbClr val="0000FF"/>
                </a:solidFill>
              </a:rPr>
              <a:t>6078 eur.</a:t>
            </a:r>
            <a:endParaRPr b="1" sz="1400">
              <a:solidFill>
                <a:srgbClr val="0000FF"/>
              </a:solidFill>
            </a:endParaRPr>
          </a:p>
          <a:p>
            <a:pPr indent="0" lvl="0" marL="76200" marR="508000" rtl="0" algn="l">
              <a:spcBef>
                <a:spcPts val="1000"/>
              </a:spcBef>
              <a:spcAft>
                <a:spcPts val="0"/>
              </a:spcAft>
              <a:buClr>
                <a:schemeClr val="dk1"/>
              </a:buClr>
              <a:buSzPts val="1100"/>
              <a:buFont typeface="Arial"/>
              <a:buNone/>
            </a:pPr>
            <a:r>
              <a:rPr b="1" lang="sk" sz="1200">
                <a:solidFill>
                  <a:schemeClr val="dk1"/>
                </a:solidFill>
              </a:rPr>
              <a:t>Zdravotné poistenie</a:t>
            </a:r>
            <a:r>
              <a:rPr lang="sk" sz="1200">
                <a:solidFill>
                  <a:schemeClr val="dk1"/>
                </a:solidFill>
              </a:rPr>
              <a:t> sa platí vždy, je to 14% z ročného základu daného ako základ dane zvýšený o odvody, deleno 1,486</a:t>
            </a:r>
            <a:endParaRPr sz="1200">
              <a:solidFill>
                <a:schemeClr val="dk1"/>
              </a:solidFill>
            </a:endParaRPr>
          </a:p>
          <a:p>
            <a:pPr indent="0" lvl="0" marL="0" marR="508000" rtl="0" algn="l">
              <a:spcBef>
                <a:spcPts val="0"/>
              </a:spcBef>
              <a:spcAft>
                <a:spcPts val="0"/>
              </a:spcAft>
              <a:buClr>
                <a:schemeClr val="dk1"/>
              </a:buClr>
              <a:buSzPts val="1100"/>
              <a:buFont typeface="Arial"/>
              <a:buNone/>
            </a:pPr>
            <a:r>
              <a:t/>
            </a:r>
            <a:endParaRPr sz="1200">
              <a:solidFill>
                <a:schemeClr val="dk1"/>
              </a:solidFill>
            </a:endParaRPr>
          </a:p>
        </p:txBody>
      </p:sp>
      <p:sp>
        <p:nvSpPr>
          <p:cNvPr id="292" name="Google Shape;292;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48"/>
          <p:cNvSpPr txBox="1"/>
          <p:nvPr>
            <p:ph type="title"/>
          </p:nvPr>
        </p:nvSpPr>
        <p:spPr>
          <a:xfrm>
            <a:off x="3879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A.7. Talentovaný športovec</a:t>
            </a:r>
            <a:endParaRPr/>
          </a:p>
        </p:txBody>
      </p:sp>
      <p:sp>
        <p:nvSpPr>
          <p:cNvPr id="298" name="Google Shape;298;p48"/>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p>
            <a:pPr indent="-317500" lvl="0" marL="457200" marR="508000" rtl="0" algn="l">
              <a:lnSpc>
                <a:spcPct val="90909"/>
              </a:lnSpc>
              <a:spcBef>
                <a:spcPts val="0"/>
              </a:spcBef>
              <a:spcAft>
                <a:spcPts val="0"/>
              </a:spcAft>
              <a:buClr>
                <a:schemeClr val="dk1"/>
              </a:buClr>
              <a:buSzPts val="1400"/>
              <a:buChar char="●"/>
            </a:pPr>
            <a:r>
              <a:rPr lang="sk" sz="1400">
                <a:solidFill>
                  <a:schemeClr val="dk1"/>
                </a:solidFill>
              </a:rPr>
              <a:t>Novela Zákona o športe (!) - ustanovenie § 4 ods. 5 Zákon o športe	</a:t>
            </a:r>
            <a:br>
              <a:rPr lang="sk" sz="1400">
                <a:solidFill>
                  <a:schemeClr val="dk1"/>
                </a:solidFill>
              </a:rPr>
            </a:br>
            <a:endParaRPr sz="1400">
              <a:solidFill>
                <a:schemeClr val="dk1"/>
              </a:solidFill>
            </a:endParaRPr>
          </a:p>
          <a:p>
            <a:pPr indent="-317500" lvl="1" marL="914400" marR="508000" rtl="0" algn="just">
              <a:lnSpc>
                <a:spcPct val="90909"/>
              </a:lnSpc>
              <a:spcBef>
                <a:spcPts val="0"/>
              </a:spcBef>
              <a:spcAft>
                <a:spcPts val="0"/>
              </a:spcAft>
              <a:buSzPts val="1400"/>
              <a:buChar char="○"/>
            </a:pPr>
            <a:r>
              <a:rPr b="1" lang="sk">
                <a:solidFill>
                  <a:srgbClr val="000000"/>
                </a:solidFill>
              </a:rPr>
              <a:t>Talentovaným športovcom</a:t>
            </a:r>
            <a:r>
              <a:rPr lang="sk">
                <a:solidFill>
                  <a:srgbClr val="000000"/>
                </a:solidFill>
              </a:rPr>
              <a:t> je športovec do </a:t>
            </a:r>
            <a:r>
              <a:rPr b="1" lang="sk">
                <a:solidFill>
                  <a:srgbClr val="FF0000"/>
                </a:solidFill>
              </a:rPr>
              <a:t>23</a:t>
            </a:r>
            <a:r>
              <a:rPr lang="sk">
                <a:solidFill>
                  <a:srgbClr val="FF0000"/>
                </a:solidFill>
              </a:rPr>
              <a:t> rokov veku</a:t>
            </a:r>
            <a:r>
              <a:rPr lang="sk">
                <a:solidFill>
                  <a:srgbClr val="000000"/>
                </a:solidFill>
              </a:rPr>
              <a:t>, ktorý prejavil vysokú úroveň talentu, športových zručnosti a športových schopností a je zaradený do zoznamu talentovaných športovcov; </a:t>
            </a:r>
            <a:r>
              <a:rPr lang="sk">
                <a:solidFill>
                  <a:srgbClr val="FF0000"/>
                </a:solidFill>
              </a:rPr>
              <a:t>(definícia zmenená novelou Zákona o športe)</a:t>
            </a:r>
            <a:endParaRPr>
              <a:solidFill>
                <a:srgbClr val="FF0000"/>
              </a:solidFill>
            </a:endParaRPr>
          </a:p>
          <a:p>
            <a:pPr indent="0" lvl="0" marL="0" marR="508000" rtl="0" algn="l">
              <a:lnSpc>
                <a:spcPct val="90909"/>
              </a:lnSpc>
              <a:spcBef>
                <a:spcPts val="0"/>
              </a:spcBef>
              <a:spcAft>
                <a:spcPts val="0"/>
              </a:spcAft>
              <a:buNone/>
            </a:pPr>
            <a:r>
              <a:t/>
            </a:r>
            <a:endParaRPr sz="1400">
              <a:solidFill>
                <a:schemeClr val="dk1"/>
              </a:solidFill>
            </a:endParaRPr>
          </a:p>
          <a:p>
            <a:pPr indent="-317500" lvl="0" marL="457200" marR="508000" rtl="0" algn="l">
              <a:lnSpc>
                <a:spcPct val="90909"/>
              </a:lnSpc>
              <a:spcBef>
                <a:spcPts val="0"/>
              </a:spcBef>
              <a:spcAft>
                <a:spcPts val="0"/>
              </a:spcAft>
              <a:buClr>
                <a:schemeClr val="dk1"/>
              </a:buClr>
              <a:buSzPts val="1400"/>
              <a:buChar char="●"/>
            </a:pPr>
            <a:r>
              <a:rPr b="1" lang="sk" sz="1400">
                <a:solidFill>
                  <a:schemeClr val="dk1"/>
                </a:solidFill>
              </a:rPr>
              <a:t>Národný športový zväz je regulátorom.</a:t>
            </a:r>
            <a:r>
              <a:rPr lang="sk" sz="1400">
                <a:solidFill>
                  <a:schemeClr val="dk1"/>
                </a:solidFill>
              </a:rPr>
              <a:t> Prečo?	</a:t>
            </a:r>
            <a:br>
              <a:rPr lang="sk" sz="1400">
                <a:solidFill>
                  <a:schemeClr val="dk1"/>
                </a:solidFill>
              </a:rPr>
            </a:br>
            <a:endParaRPr sz="1400">
              <a:solidFill>
                <a:schemeClr val="dk1"/>
              </a:solidFill>
            </a:endParaRPr>
          </a:p>
          <a:p>
            <a:pPr indent="-317500" lvl="1" marL="914400" marR="508000" rtl="0" algn="just">
              <a:lnSpc>
                <a:spcPct val="90909"/>
              </a:lnSpc>
              <a:spcBef>
                <a:spcPts val="0"/>
              </a:spcBef>
              <a:spcAft>
                <a:spcPts val="0"/>
              </a:spcAft>
              <a:buClr>
                <a:schemeClr val="dk1"/>
              </a:buClr>
              <a:buSzPts val="1400"/>
              <a:buChar char="○"/>
            </a:pPr>
            <a:r>
              <a:rPr b="1" i="1" lang="sk">
                <a:solidFill>
                  <a:schemeClr val="dk1"/>
                </a:solidFill>
              </a:rPr>
              <a:t>Národný športový zväz tiež	</a:t>
            </a:r>
            <a:br>
              <a:rPr b="1" i="1" lang="sk">
                <a:solidFill>
                  <a:schemeClr val="dk1"/>
                </a:solidFill>
              </a:rPr>
            </a:br>
            <a:r>
              <a:rPr b="1" i="1" lang="sk">
                <a:solidFill>
                  <a:schemeClr val="dk1"/>
                </a:solidFill>
              </a:rPr>
              <a:t>- </a:t>
            </a:r>
            <a:r>
              <a:rPr b="1" lang="sk">
                <a:solidFill>
                  <a:schemeClr val="dk1"/>
                </a:solidFill>
              </a:rPr>
              <a:t>podľa § 16 ods. 2 písm. c):	</a:t>
            </a:r>
            <a:br>
              <a:rPr b="1" lang="sk">
                <a:solidFill>
                  <a:schemeClr val="dk1"/>
                </a:solidFill>
              </a:rPr>
            </a:br>
            <a:r>
              <a:rPr b="1" lang="sk">
                <a:solidFill>
                  <a:schemeClr val="dk1"/>
                </a:solidFill>
              </a:rPr>
              <a:t>“</a:t>
            </a:r>
            <a:r>
              <a:rPr i="1" lang="sk">
                <a:solidFill>
                  <a:schemeClr val="dk1"/>
                </a:solidFill>
              </a:rPr>
              <a:t>zaraďuje športovcov do zoznamu talentovaných športovcov podľa výkonnostných kritérií určených predpisom národného športového zväzu	</a:t>
            </a:r>
            <a:br>
              <a:rPr i="1" lang="sk">
                <a:solidFill>
                  <a:schemeClr val="dk1"/>
                </a:solidFill>
              </a:rPr>
            </a:br>
            <a:r>
              <a:rPr i="1" lang="sk">
                <a:solidFill>
                  <a:schemeClr val="dk1"/>
                </a:solidFill>
              </a:rPr>
              <a:t>- </a:t>
            </a:r>
            <a:r>
              <a:rPr b="1" lang="sk">
                <a:solidFill>
                  <a:schemeClr val="dk1"/>
                </a:solidFill>
              </a:rPr>
              <a:t>podľa § 16 ods. 2 písm. d):	</a:t>
            </a:r>
            <a:br>
              <a:rPr i="1" lang="sk">
                <a:solidFill>
                  <a:schemeClr val="dk1"/>
                </a:solidFill>
              </a:rPr>
            </a:br>
            <a:r>
              <a:rPr i="1" lang="sk">
                <a:solidFill>
                  <a:schemeClr val="dk1"/>
                </a:solidFill>
              </a:rPr>
              <a:t>“vedie a každoročne zverejňuje zoznam talentovaných športovcov, ktorý obsahuje údaje v rozsahu podľa § 80 ods. 2 písm. a), b), f), k), n) až q),”.</a:t>
            </a:r>
            <a:endParaRPr i="1">
              <a:solidFill>
                <a:schemeClr val="dk1"/>
              </a:solidFill>
            </a:endParaRPr>
          </a:p>
          <a:p>
            <a:pPr indent="0" lvl="0" marL="0" marR="508000" rtl="0" algn="just">
              <a:lnSpc>
                <a:spcPct val="90909"/>
              </a:lnSpc>
              <a:spcBef>
                <a:spcPts val="0"/>
              </a:spcBef>
              <a:spcAft>
                <a:spcPts val="0"/>
              </a:spcAft>
              <a:buNone/>
            </a:pPr>
            <a:r>
              <a:t/>
            </a:r>
            <a:endParaRPr sz="1400">
              <a:solidFill>
                <a:schemeClr val="dk1"/>
              </a:solidFill>
            </a:endParaRPr>
          </a:p>
          <a:p>
            <a:pPr indent="-317500" lvl="1" marL="914400" marR="508000" rtl="0" algn="just">
              <a:lnSpc>
                <a:spcPct val="90909"/>
              </a:lnSpc>
              <a:spcBef>
                <a:spcPts val="0"/>
              </a:spcBef>
              <a:spcAft>
                <a:spcPts val="0"/>
              </a:spcAft>
              <a:buClr>
                <a:schemeClr val="dk1"/>
              </a:buClr>
              <a:buSzPts val="1400"/>
              <a:buChar char="○"/>
            </a:pPr>
            <a:r>
              <a:rPr lang="sk">
                <a:solidFill>
                  <a:schemeClr val="dk1"/>
                </a:solidFill>
              </a:rPr>
              <a:t>“Praktikum praktizujúceho zväzu” alebo “příkaz znel jasne…”</a:t>
            </a:r>
            <a:endParaRPr>
              <a:solidFill>
                <a:schemeClr val="dk1"/>
              </a:solidFill>
            </a:endParaRPr>
          </a:p>
        </p:txBody>
      </p:sp>
      <p:sp>
        <p:nvSpPr>
          <p:cNvPr id="299" name="Google Shape;299;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49"/>
          <p:cNvSpPr txBox="1"/>
          <p:nvPr>
            <p:ph type="title"/>
          </p:nvPr>
        </p:nvSpPr>
        <p:spPr>
          <a:xfrm>
            <a:off x="387900" y="103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A.8. Zmluva o príprave talentovaného športovca/1</a:t>
            </a:r>
            <a:endParaRPr sz="2400"/>
          </a:p>
        </p:txBody>
      </p:sp>
      <p:sp>
        <p:nvSpPr>
          <p:cNvPr id="305" name="Google Shape;305;p49"/>
          <p:cNvSpPr txBox="1"/>
          <p:nvPr>
            <p:ph idx="1" type="body"/>
          </p:nvPr>
        </p:nvSpPr>
        <p:spPr>
          <a:xfrm>
            <a:off x="211825" y="510000"/>
            <a:ext cx="8873700" cy="4100100"/>
          </a:xfrm>
          <a:prstGeom prst="rect">
            <a:avLst/>
          </a:prstGeom>
        </p:spPr>
        <p:txBody>
          <a:bodyPr anchorCtr="0" anchor="t" bIns="91425" lIns="91425" spcFirstLastPara="1" rIns="91425" wrap="square" tIns="91425">
            <a:noAutofit/>
          </a:bodyPr>
          <a:lstStyle/>
          <a:p>
            <a:pPr indent="-298450" lvl="0" marL="457200" marR="508000" rtl="0" algn="just">
              <a:lnSpc>
                <a:spcPct val="110000"/>
              </a:lnSpc>
              <a:spcBef>
                <a:spcPts val="0"/>
              </a:spcBef>
              <a:spcAft>
                <a:spcPts val="0"/>
              </a:spcAft>
              <a:buClr>
                <a:schemeClr val="dk1"/>
              </a:buClr>
              <a:buSzPts val="1100"/>
              <a:buChar char="●"/>
            </a:pPr>
            <a:r>
              <a:rPr b="1" lang="sk" sz="1100">
                <a:solidFill>
                  <a:schemeClr val="dk1"/>
                </a:solidFill>
              </a:rPr>
              <a:t>máme tu mladého hráča/športovca do 23 rokov</a:t>
            </a:r>
            <a:endParaRPr b="1" sz="1100">
              <a:solidFill>
                <a:schemeClr val="dk1"/>
              </a:solidFill>
            </a:endParaRPr>
          </a:p>
          <a:p>
            <a:pPr indent="-298450" lvl="1" marL="914400" marR="508000" rtl="0" algn="just">
              <a:lnSpc>
                <a:spcPct val="110000"/>
              </a:lnSpc>
              <a:spcBef>
                <a:spcPts val="0"/>
              </a:spcBef>
              <a:spcAft>
                <a:spcPts val="0"/>
              </a:spcAft>
              <a:buClr>
                <a:schemeClr val="dk1"/>
              </a:buClr>
              <a:buSzPts val="1100"/>
              <a:buChar char="○"/>
            </a:pPr>
            <a:r>
              <a:rPr lang="sk" sz="1100">
                <a:solidFill>
                  <a:schemeClr val="dk1"/>
                </a:solidFill>
              </a:rPr>
              <a:t>zmluva o profesionálnom/amatérskom vykonávaní športu alebo zmluva o príprave talentovaného športovca???</a:t>
            </a:r>
            <a:endParaRPr sz="1100">
              <a:solidFill>
                <a:schemeClr val="dk1"/>
              </a:solidFill>
            </a:endParaRPr>
          </a:p>
          <a:p>
            <a:pPr indent="-298450" lvl="2" marL="1371600" marR="508000" rtl="0" algn="just">
              <a:lnSpc>
                <a:spcPct val="110000"/>
              </a:lnSpc>
              <a:spcBef>
                <a:spcPts val="0"/>
              </a:spcBef>
              <a:spcAft>
                <a:spcPts val="0"/>
              </a:spcAft>
              <a:buClr>
                <a:schemeClr val="dk1"/>
              </a:buClr>
              <a:buSzPts val="1100"/>
              <a:buChar char="■"/>
            </a:pPr>
            <a:r>
              <a:rPr lang="sk" sz="1100">
                <a:solidFill>
                  <a:schemeClr val="dk1"/>
                </a:solidFill>
              </a:rPr>
              <a:t>Kto je múdry - raď, alebo čo je lepšie?</a:t>
            </a:r>
            <a:endParaRPr sz="1100">
              <a:solidFill>
                <a:schemeClr val="dk1"/>
              </a:solidFill>
            </a:endParaRPr>
          </a:p>
          <a:p>
            <a:pPr indent="0" lvl="0" marL="0" marR="508000" rtl="0" algn="just">
              <a:lnSpc>
                <a:spcPct val="110000"/>
              </a:lnSpc>
              <a:spcBef>
                <a:spcPts val="0"/>
              </a:spcBef>
              <a:spcAft>
                <a:spcPts val="0"/>
              </a:spcAft>
              <a:buNone/>
            </a:pPr>
            <a:r>
              <a:rPr b="1" lang="sk" sz="1100">
                <a:solidFill>
                  <a:schemeClr val="dk1"/>
                </a:solidFill>
              </a:rPr>
              <a:t>Zmluvou o príprave talentovaného športovca sa talentovaný športovec zaväzuje vykonávať šport za športovú organizáciu a športová organizácia sa zaväzuje zabezpečiť prípravu a výchovu talentovaného športovca.</a:t>
            </a:r>
            <a:endParaRPr b="1" sz="1100">
              <a:solidFill>
                <a:schemeClr val="dk1"/>
              </a:solidFill>
            </a:endParaRPr>
          </a:p>
          <a:p>
            <a:pPr indent="-298450" lvl="0" marL="457200" marR="508000" rtl="0" algn="just">
              <a:lnSpc>
                <a:spcPct val="110000"/>
              </a:lnSpc>
              <a:spcBef>
                <a:spcPts val="0"/>
              </a:spcBef>
              <a:spcAft>
                <a:spcPts val="0"/>
              </a:spcAft>
              <a:buClr>
                <a:srgbClr val="FF0000"/>
              </a:buClr>
              <a:buSzPts val="1100"/>
              <a:buChar char="●"/>
            </a:pPr>
            <a:r>
              <a:rPr lang="sk" sz="1100">
                <a:solidFill>
                  <a:srgbClr val="FF0000"/>
                </a:solidFill>
              </a:rPr>
              <a:t>Odmena môže byť dohodnutá, nie je zákonom limitovaná. Primárna v tomto zmluvnom vzťahu je podpora duálnej kariéry športovca, nie profesionálny výkon športu!!!</a:t>
            </a:r>
            <a:endParaRPr sz="1100">
              <a:solidFill>
                <a:srgbClr val="FF0000"/>
              </a:solidFill>
            </a:endParaRPr>
          </a:p>
          <a:p>
            <a:pPr indent="-298450" lvl="0" marL="457200" marR="508000" rtl="0" algn="just">
              <a:lnSpc>
                <a:spcPct val="110000"/>
              </a:lnSpc>
              <a:spcBef>
                <a:spcPts val="0"/>
              </a:spcBef>
              <a:spcAft>
                <a:spcPts val="0"/>
              </a:spcAft>
              <a:buSzPts val="1100"/>
              <a:buChar char="●"/>
            </a:pPr>
            <a:r>
              <a:rPr lang="sk" sz="1100">
                <a:solidFill>
                  <a:srgbClr val="434343"/>
                </a:solidFill>
              </a:rPr>
              <a:t>Zmluva o príprave talentovaného športovca sa uzatvára na dobu</a:t>
            </a:r>
            <a:r>
              <a:rPr lang="sk" sz="1100">
                <a:solidFill>
                  <a:srgbClr val="FF0000"/>
                </a:solidFill>
              </a:rPr>
              <a:t> najviac do konca súťažného obdobia určeného predpismi športového zväzu, v ktorom športovec dovŕši 23 rokov. Ak predpisy športového zväzu neurčujú koniec súťažného obdobia, platí, že zmluva sa uzatvára do dovŕšenia hornej hranice veku talentovaného športovca.</a:t>
            </a:r>
            <a:endParaRPr sz="1100">
              <a:solidFill>
                <a:srgbClr val="FF0000"/>
              </a:solidFill>
            </a:endParaRPr>
          </a:p>
          <a:p>
            <a:pPr indent="-298450" lvl="0" marL="457200" marR="508000" rtl="0" algn="just">
              <a:lnSpc>
                <a:spcPct val="110000"/>
              </a:lnSpc>
              <a:spcBef>
                <a:spcPts val="0"/>
              </a:spcBef>
              <a:spcAft>
                <a:spcPts val="0"/>
              </a:spcAft>
              <a:buClr>
                <a:schemeClr val="dk1"/>
              </a:buClr>
              <a:buSzPts val="1100"/>
              <a:buChar char="●"/>
            </a:pPr>
            <a:r>
              <a:rPr b="1" lang="sk" sz="1100">
                <a:solidFill>
                  <a:schemeClr val="dk1"/>
                </a:solidFill>
              </a:rPr>
              <a:t>možnosť dohodnúť sa vopred so športovcom na ďalšej spolupráci po skončení zmluvy	</a:t>
            </a:r>
            <a:br>
              <a:rPr b="1" lang="sk" sz="1100">
                <a:solidFill>
                  <a:schemeClr val="dk1"/>
                </a:solidFill>
              </a:rPr>
            </a:br>
            <a:r>
              <a:rPr lang="sk" sz="1100">
                <a:solidFill>
                  <a:srgbClr val="494949"/>
                </a:solidFill>
              </a:rPr>
              <a:t>Pri uzatvorení zmluvy o príprave talentovaného športovca sa športová organizácia a talentovaný športovec môžu dohodnúť, že súčasťou zmluvy o príprave talentovaného športovca bude </a:t>
            </a:r>
            <a:endParaRPr sz="1100">
              <a:solidFill>
                <a:srgbClr val="494949"/>
              </a:solidFill>
            </a:endParaRPr>
          </a:p>
          <a:p>
            <a:pPr indent="-298450" lvl="1" marL="914400" marR="508000" rtl="0" algn="just">
              <a:lnSpc>
                <a:spcPct val="110000"/>
              </a:lnSpc>
              <a:spcBef>
                <a:spcPts val="0"/>
              </a:spcBef>
              <a:spcAft>
                <a:spcPts val="0"/>
              </a:spcAft>
              <a:buClr>
                <a:srgbClr val="FF0000"/>
              </a:buClr>
              <a:buSzPts val="1100"/>
              <a:buChar char="○"/>
            </a:pPr>
            <a:r>
              <a:rPr lang="sk" sz="1100">
                <a:solidFill>
                  <a:srgbClr val="FF0000"/>
                </a:solidFill>
              </a:rPr>
              <a:t>záväzok športovej organizácie, že po skončení zmluvy o príprave talentovaného športovca uzatvorí so športovcom zmluvu o profesionálnom vykonávaní športu v trvaní najviac na tri roky.</a:t>
            </a:r>
            <a:endParaRPr sz="1100">
              <a:solidFill>
                <a:srgbClr val="FF0000"/>
              </a:solidFill>
            </a:endParaRPr>
          </a:p>
          <a:p>
            <a:pPr indent="-298450" lvl="1" marL="914400" marR="508000" rtl="0" algn="just">
              <a:lnSpc>
                <a:spcPct val="110000"/>
              </a:lnSpc>
              <a:spcBef>
                <a:spcPts val="0"/>
              </a:spcBef>
              <a:spcAft>
                <a:spcPts val="0"/>
              </a:spcAft>
              <a:buSzPts val="1100"/>
              <a:buChar char="○"/>
            </a:pPr>
            <a:r>
              <a:rPr lang="sk" sz="1100">
                <a:solidFill>
                  <a:srgbClr val="494949"/>
                </a:solidFill>
              </a:rPr>
              <a:t>Súčasťou zmluvy (v tomto prípade) je </a:t>
            </a:r>
            <a:r>
              <a:rPr lang="sk" sz="1100">
                <a:solidFill>
                  <a:srgbClr val="FF0000"/>
                </a:solidFill>
              </a:rPr>
              <a:t>záväzok talentovaného športovca, že po skončení zmluvy o príprave talentovaného športovca uzavrie so športovou organizáciou zmluvu o profesionálnom vykonávaní športu v trvaní najviac na tri roky.</a:t>
            </a:r>
            <a:r>
              <a:rPr lang="sk" sz="1100">
                <a:solidFill>
                  <a:srgbClr val="494949"/>
                </a:solidFill>
              </a:rPr>
              <a:t> </a:t>
            </a:r>
            <a:endParaRPr sz="1100">
              <a:solidFill>
                <a:srgbClr val="494949"/>
              </a:solidFill>
            </a:endParaRPr>
          </a:p>
          <a:p>
            <a:pPr indent="-298450" lvl="0" marL="457200" marR="508000" rtl="0" algn="just">
              <a:lnSpc>
                <a:spcPct val="110000"/>
              </a:lnSpc>
              <a:spcBef>
                <a:spcPts val="0"/>
              </a:spcBef>
              <a:spcAft>
                <a:spcPts val="0"/>
              </a:spcAft>
              <a:buClr>
                <a:srgbClr val="494949"/>
              </a:buClr>
              <a:buSzPts val="1100"/>
              <a:buChar char="●"/>
            </a:pPr>
            <a:r>
              <a:rPr b="1" lang="sk" sz="1100">
                <a:solidFill>
                  <a:srgbClr val="494949"/>
                </a:solidFill>
              </a:rPr>
              <a:t>Praktické skúsenosti: a čo keď nie?</a:t>
            </a:r>
            <a:endParaRPr b="1" sz="1100">
              <a:solidFill>
                <a:srgbClr val="494949"/>
              </a:solidFill>
            </a:endParaRPr>
          </a:p>
          <a:p>
            <a:pPr indent="-298450" lvl="1" marL="914400" marR="508000" rtl="0" algn="just">
              <a:lnSpc>
                <a:spcPct val="110000"/>
              </a:lnSpc>
              <a:spcBef>
                <a:spcPts val="0"/>
              </a:spcBef>
              <a:spcAft>
                <a:spcPts val="0"/>
              </a:spcAft>
              <a:buClr>
                <a:srgbClr val="494949"/>
              </a:buClr>
              <a:buSzPts val="1100"/>
              <a:buChar char="○"/>
            </a:pPr>
            <a:r>
              <a:rPr lang="sk" sz="1100">
                <a:solidFill>
                  <a:srgbClr val="494949"/>
                </a:solidFill>
              </a:rPr>
              <a:t>Ak talentovaný športovec nedodrží tento záväzok, športová organizácia môže požadovať od neho úhradu nákladov, ktoré vynaložila na jeho prípravu na vykonávanie športu.</a:t>
            </a:r>
            <a:endParaRPr sz="1100">
              <a:solidFill>
                <a:srgbClr val="494949"/>
              </a:solidFill>
            </a:endParaRPr>
          </a:p>
          <a:p>
            <a:pPr indent="-298450" lvl="2" marL="1371600" marR="508000" rtl="0" algn="just">
              <a:lnSpc>
                <a:spcPct val="110000"/>
              </a:lnSpc>
              <a:spcBef>
                <a:spcPts val="0"/>
              </a:spcBef>
              <a:spcAft>
                <a:spcPts val="0"/>
              </a:spcAft>
              <a:buClr>
                <a:srgbClr val="494949"/>
              </a:buClr>
              <a:buSzPts val="1100"/>
              <a:buChar char="■"/>
            </a:pPr>
            <a:r>
              <a:rPr lang="sk" sz="1100">
                <a:solidFill>
                  <a:srgbClr val="494949"/>
                </a:solidFill>
              </a:rPr>
              <a:t>kvantifikovateľnosť nákladov - </a:t>
            </a:r>
            <a:r>
              <a:rPr i="1" lang="sk" sz="1100">
                <a:solidFill>
                  <a:srgbClr val="494949"/>
                </a:solidFill>
              </a:rPr>
              <a:t>“Zmluvné strany sa dohodli, že športovec v prípade nedodržania….. uhradí paušalizovanú náhradu nákladov…..vo výške X”</a:t>
            </a:r>
            <a:endParaRPr sz="1100">
              <a:solidFill>
                <a:schemeClr val="dk1"/>
              </a:solidFill>
            </a:endParaRPr>
          </a:p>
        </p:txBody>
      </p:sp>
      <p:sp>
        <p:nvSpPr>
          <p:cNvPr id="306" name="Google Shape;306;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50"/>
          <p:cNvSpPr txBox="1"/>
          <p:nvPr>
            <p:ph type="title"/>
          </p:nvPr>
        </p:nvSpPr>
        <p:spPr>
          <a:xfrm>
            <a:off x="311700" y="103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A.8. Zmluva o príprave talentovaného športovca/2</a:t>
            </a:r>
            <a:endParaRPr/>
          </a:p>
        </p:txBody>
      </p:sp>
      <p:sp>
        <p:nvSpPr>
          <p:cNvPr id="312" name="Google Shape;312;p50"/>
          <p:cNvSpPr txBox="1"/>
          <p:nvPr>
            <p:ph idx="1" type="body"/>
          </p:nvPr>
        </p:nvSpPr>
        <p:spPr>
          <a:xfrm>
            <a:off x="311700" y="676275"/>
            <a:ext cx="8709600" cy="3990900"/>
          </a:xfrm>
          <a:prstGeom prst="rect">
            <a:avLst/>
          </a:prstGeom>
        </p:spPr>
        <p:txBody>
          <a:bodyPr anchorCtr="0" anchor="t" bIns="91425" lIns="91425" spcFirstLastPara="1" rIns="91425" wrap="square" tIns="91425">
            <a:noAutofit/>
          </a:bodyPr>
          <a:lstStyle/>
          <a:p>
            <a:pPr indent="0" lvl="0" marL="0" marR="508000" rtl="0" algn="l">
              <a:spcBef>
                <a:spcPts val="0"/>
              </a:spcBef>
              <a:spcAft>
                <a:spcPts val="0"/>
              </a:spcAft>
              <a:buNone/>
            </a:pPr>
            <a:r>
              <a:rPr b="1" lang="sk" sz="1200">
                <a:solidFill>
                  <a:schemeClr val="dk1"/>
                </a:solidFill>
              </a:rPr>
              <a:t>Zmluva musí ďalej obsahovať záväzok športovej organizácie:</a:t>
            </a:r>
            <a:endParaRPr b="1" sz="1200">
              <a:solidFill>
                <a:schemeClr val="dk1"/>
              </a:solidFill>
            </a:endParaRPr>
          </a:p>
          <a:p>
            <a:pPr indent="-304800" lvl="0" marL="457200" marR="508000" rtl="0" algn="l">
              <a:spcBef>
                <a:spcPts val="0"/>
              </a:spcBef>
              <a:spcAft>
                <a:spcPts val="0"/>
              </a:spcAft>
              <a:buClr>
                <a:schemeClr val="dk1"/>
              </a:buClr>
              <a:buSzPts val="1200"/>
              <a:buChar char="●"/>
            </a:pPr>
            <a:r>
              <a:rPr b="1" lang="sk" sz="1200">
                <a:solidFill>
                  <a:schemeClr val="dk1"/>
                </a:solidFill>
              </a:rPr>
              <a:t>uhrádzať (všetky!) náklady </a:t>
            </a:r>
            <a:r>
              <a:rPr lang="sk" sz="1200">
                <a:solidFill>
                  <a:schemeClr val="dk1"/>
                </a:solidFill>
              </a:rPr>
              <a:t>na prípravu talentovaného športovca na vykonávanie športu v športovej organizácii, </a:t>
            </a:r>
            <a:endParaRPr sz="1200">
              <a:solidFill>
                <a:schemeClr val="dk1"/>
              </a:solidFill>
            </a:endParaRPr>
          </a:p>
          <a:p>
            <a:pPr indent="-304800" lvl="0" marL="457200" marR="508000" rtl="0" algn="l">
              <a:spcBef>
                <a:spcPts val="0"/>
              </a:spcBef>
              <a:spcAft>
                <a:spcPts val="0"/>
              </a:spcAft>
              <a:buSzPts val="1200"/>
              <a:buChar char="●"/>
            </a:pPr>
            <a:r>
              <a:rPr lang="sk" sz="1200">
                <a:solidFill>
                  <a:schemeClr val="dk1"/>
                </a:solidFill>
              </a:rPr>
              <a:t>zabezpečiť zdravotnú starostlivosť a regeneráciu talentovaného športovca </a:t>
            </a:r>
            <a:r>
              <a:rPr lang="sk" sz="1200">
                <a:solidFill>
                  <a:srgbClr val="FF0000"/>
                </a:solidFill>
              </a:rPr>
              <a:t>(+ § 5 ods. 8 a 9!)</a:t>
            </a:r>
            <a:endParaRPr sz="1200">
              <a:solidFill>
                <a:srgbClr val="FF0000"/>
              </a:solidFill>
            </a:endParaRPr>
          </a:p>
          <a:p>
            <a:pPr indent="-304800" lvl="0" marL="457200" marR="508000" rtl="0" algn="l">
              <a:spcBef>
                <a:spcPts val="0"/>
              </a:spcBef>
              <a:spcAft>
                <a:spcPts val="0"/>
              </a:spcAft>
              <a:buClr>
                <a:schemeClr val="dk1"/>
              </a:buClr>
              <a:buSzPts val="1200"/>
              <a:buChar char="●"/>
            </a:pPr>
            <a:r>
              <a:rPr lang="sk" sz="1200">
                <a:solidFill>
                  <a:schemeClr val="dk1"/>
                </a:solidFill>
              </a:rPr>
              <a:t>rešpektovať voľbu talentovaného športovca pri výbere strednej školy alebo vysokej školy a prípravu na povolanie,</a:t>
            </a:r>
            <a:endParaRPr sz="1200">
              <a:solidFill>
                <a:schemeClr val="dk1"/>
              </a:solidFill>
            </a:endParaRPr>
          </a:p>
          <a:p>
            <a:pPr indent="-304800" lvl="0" marL="457200" marR="508000" rtl="0" algn="l">
              <a:spcBef>
                <a:spcPts val="0"/>
              </a:spcBef>
              <a:spcAft>
                <a:spcPts val="0"/>
              </a:spcAft>
              <a:buSzPts val="1200"/>
              <a:buChar char="●"/>
            </a:pPr>
            <a:r>
              <a:rPr lang="sk" sz="1200">
                <a:solidFill>
                  <a:schemeClr val="dk1"/>
                </a:solidFill>
              </a:rPr>
              <a:t>organizovať športovú prípravu talentovaného športovca tak, aby bol zabezpečený </a:t>
            </a:r>
            <a:r>
              <a:rPr lang="sk" sz="1200">
                <a:solidFill>
                  <a:srgbClr val="FF0000"/>
                </a:solidFill>
              </a:rPr>
              <a:t>výchovno-vzdelávací proces talentovaného športovca</a:t>
            </a:r>
            <a:r>
              <a:rPr lang="sk" sz="1200">
                <a:solidFill>
                  <a:schemeClr val="dk1"/>
                </a:solidFill>
              </a:rPr>
              <a:t>,</a:t>
            </a:r>
            <a:endParaRPr sz="1200">
              <a:solidFill>
                <a:schemeClr val="dk1"/>
              </a:solidFill>
            </a:endParaRPr>
          </a:p>
          <a:p>
            <a:pPr indent="-304800" lvl="0" marL="457200" marR="508000" rtl="0" algn="l">
              <a:spcBef>
                <a:spcPts val="0"/>
              </a:spcBef>
              <a:spcAft>
                <a:spcPts val="0"/>
              </a:spcAft>
              <a:buSzPts val="1200"/>
              <a:buChar char="●"/>
            </a:pPr>
            <a:r>
              <a:rPr lang="sk" sz="1200">
                <a:solidFill>
                  <a:schemeClr val="dk1"/>
                </a:solidFill>
              </a:rPr>
              <a:t>monitorovať individuálne športové zručnosti a schopnosti talentovaného športovca </a:t>
            </a:r>
            <a:r>
              <a:rPr lang="sk" sz="1200">
                <a:solidFill>
                  <a:srgbClr val="FF0000"/>
                </a:solidFill>
              </a:rPr>
              <a:t>(je dobré viesť si o tom zdokladovateľný dokument - napr. záznam)</a:t>
            </a:r>
            <a:endParaRPr sz="1200">
              <a:solidFill>
                <a:srgbClr val="FF0000"/>
              </a:solidFill>
            </a:endParaRPr>
          </a:p>
          <a:p>
            <a:pPr indent="-304800" lvl="0" marL="457200" marR="508000" rtl="0" algn="l">
              <a:spcBef>
                <a:spcPts val="0"/>
              </a:spcBef>
              <a:spcAft>
                <a:spcPts val="0"/>
              </a:spcAft>
              <a:buSzPts val="1200"/>
              <a:buChar char="●"/>
            </a:pPr>
            <a:r>
              <a:rPr lang="sk" sz="1200">
                <a:solidFill>
                  <a:schemeClr val="dk1"/>
                </a:solidFill>
              </a:rPr>
              <a:t>zostaviť </a:t>
            </a:r>
            <a:r>
              <a:rPr b="1" lang="sk" sz="1200">
                <a:solidFill>
                  <a:srgbClr val="FF0000"/>
                </a:solidFill>
              </a:rPr>
              <a:t>individuálny plán prípravy</a:t>
            </a:r>
            <a:r>
              <a:rPr lang="sk" sz="1200">
                <a:solidFill>
                  <a:schemeClr val="dk1"/>
                </a:solidFill>
              </a:rPr>
              <a:t> zameraný na rozvoj športových zručností a schopností talentovaného športovca v nadväznosti na monitorovanie podľa písmena e) (odporúčame ako prílohu zmluvy z dôvodu možných - a častých zásahov do vlastného textu plánu - inak povedané, nemusí sa “otvárať” zmluva)</a:t>
            </a:r>
            <a:endParaRPr sz="1200">
              <a:solidFill>
                <a:schemeClr val="dk1"/>
              </a:solidFill>
            </a:endParaRPr>
          </a:p>
          <a:p>
            <a:pPr indent="-304800" lvl="0" marL="457200" marR="508000" rtl="0" algn="l">
              <a:lnSpc>
                <a:spcPct val="115000"/>
              </a:lnSpc>
              <a:spcBef>
                <a:spcPts val="0"/>
              </a:spcBef>
              <a:spcAft>
                <a:spcPts val="0"/>
              </a:spcAft>
              <a:buSzPts val="1200"/>
              <a:buChar char="●"/>
            </a:pPr>
            <a:r>
              <a:rPr lang="sk" sz="1200">
                <a:solidFill>
                  <a:schemeClr val="dk1"/>
                </a:solidFill>
              </a:rPr>
              <a:t>zabezpečiť výchovu talentovaného športovca v oblasti boja proti negatívnym javom v športe.</a:t>
            </a:r>
            <a:endParaRPr sz="1200">
              <a:solidFill>
                <a:schemeClr val="dk1"/>
              </a:solidFill>
            </a:endParaRPr>
          </a:p>
          <a:p>
            <a:pPr indent="0" lvl="0" marL="76200" marR="508000" rtl="0" algn="l">
              <a:spcBef>
                <a:spcPts val="0"/>
              </a:spcBef>
              <a:spcAft>
                <a:spcPts val="0"/>
              </a:spcAft>
              <a:buClr>
                <a:schemeClr val="dk1"/>
              </a:buClr>
              <a:buSzPts val="1100"/>
              <a:buFont typeface="Arial"/>
              <a:buNone/>
            </a:pPr>
            <a:r>
              <a:rPr lang="sk" sz="1100">
                <a:solidFill>
                  <a:schemeClr val="dk1"/>
                </a:solidFill>
              </a:rPr>
              <a:t> </a:t>
            </a:r>
            <a:endParaRPr sz="1100">
              <a:solidFill>
                <a:schemeClr val="dk1"/>
              </a:solidFill>
            </a:endParaRPr>
          </a:p>
          <a:p>
            <a:pPr indent="0" lvl="0" marL="0" marR="508000" rtl="0" algn="just">
              <a:spcBef>
                <a:spcPts val="0"/>
              </a:spcBef>
              <a:spcAft>
                <a:spcPts val="0"/>
              </a:spcAft>
              <a:buClr>
                <a:schemeClr val="dk1"/>
              </a:buClr>
              <a:buSzPts val="1100"/>
              <a:buFont typeface="Arial"/>
              <a:buNone/>
            </a:pPr>
            <a:r>
              <a:rPr b="1" lang="sk" sz="1200">
                <a:solidFill>
                  <a:srgbClr val="FF0000"/>
                </a:solidFill>
              </a:rPr>
              <a:t>SPOLUPRÁCA v budúcnosti: (</a:t>
            </a:r>
            <a:r>
              <a:rPr lang="sk" sz="1200">
                <a:solidFill>
                  <a:srgbClr val="FF0000"/>
                </a:solidFill>
              </a:rPr>
              <a:t>možnosť)</a:t>
            </a:r>
            <a:endParaRPr sz="1200">
              <a:solidFill>
                <a:srgbClr val="FF0000"/>
              </a:solidFill>
            </a:endParaRPr>
          </a:p>
          <a:p>
            <a:pPr indent="0" lvl="0" marL="0" marR="508000" rtl="0" algn="just">
              <a:spcBef>
                <a:spcPts val="0"/>
              </a:spcBef>
              <a:spcAft>
                <a:spcPts val="0"/>
              </a:spcAft>
              <a:buNone/>
            </a:pPr>
            <a:r>
              <a:rPr lang="sk" sz="1200">
                <a:solidFill>
                  <a:srgbClr val="FF0000"/>
                </a:solidFill>
              </a:rPr>
              <a:t>Pri uzatvorení zmluvy o príprave talentovaného športovca sa športová organizácia a talentovaný športovec </a:t>
            </a:r>
            <a:r>
              <a:rPr b="1" lang="sk" sz="1200">
                <a:solidFill>
                  <a:srgbClr val="FF0000"/>
                </a:solidFill>
              </a:rPr>
              <a:t>môžu dohodnúť</a:t>
            </a:r>
            <a:r>
              <a:rPr lang="sk" sz="1200">
                <a:solidFill>
                  <a:srgbClr val="FF0000"/>
                </a:solidFill>
              </a:rPr>
              <a:t>, že súčasťou zmluvy o príprave talentovaného športovca bude záväzok športovej organizácie, že po skončení zmluvy o príprave talentovaného športovca uzatvorí so športovcom zmluvu o profesionálnom vykonávaní športu v trvaní najviac na tri roky.</a:t>
            </a:r>
            <a:endParaRPr sz="1200">
              <a:solidFill>
                <a:srgbClr val="FF0000"/>
              </a:solidFill>
            </a:endParaRPr>
          </a:p>
          <a:p>
            <a:pPr indent="0" lvl="0" marL="0" marR="508000" rtl="0" algn="just">
              <a:spcBef>
                <a:spcPts val="0"/>
              </a:spcBef>
              <a:spcAft>
                <a:spcPts val="0"/>
              </a:spcAft>
              <a:buNone/>
            </a:pPr>
            <a:r>
              <a:t/>
            </a:r>
            <a:endParaRPr sz="1200">
              <a:solidFill>
                <a:srgbClr val="FF0000"/>
              </a:solidFill>
            </a:endParaRPr>
          </a:p>
          <a:p>
            <a:pPr indent="0" lvl="0" marL="0" marR="508000" rtl="0" algn="l">
              <a:spcBef>
                <a:spcPts val="0"/>
              </a:spcBef>
              <a:spcAft>
                <a:spcPts val="0"/>
              </a:spcAft>
              <a:buClr>
                <a:schemeClr val="dk1"/>
              </a:buClr>
              <a:buSzPts val="1100"/>
              <a:buFont typeface="Arial"/>
              <a:buNone/>
            </a:pPr>
            <a:r>
              <a:t/>
            </a:r>
            <a:endParaRPr sz="1100">
              <a:solidFill>
                <a:schemeClr val="dk1"/>
              </a:solidFill>
            </a:endParaRPr>
          </a:p>
        </p:txBody>
      </p:sp>
      <p:sp>
        <p:nvSpPr>
          <p:cNvPr id="313" name="Google Shape;313;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51"/>
          <p:cNvSpPr txBox="1"/>
          <p:nvPr>
            <p:ph type="title"/>
          </p:nvPr>
        </p:nvSpPr>
        <p:spPr>
          <a:xfrm>
            <a:off x="425500" y="408375"/>
            <a:ext cx="8406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A.8. Zmluva o príprave talentovaného športovca/3</a:t>
            </a:r>
            <a:endParaRPr sz="2400"/>
          </a:p>
        </p:txBody>
      </p:sp>
      <p:sp>
        <p:nvSpPr>
          <p:cNvPr id="319" name="Google Shape;319;p51"/>
          <p:cNvSpPr txBox="1"/>
          <p:nvPr>
            <p:ph idx="1" type="body"/>
          </p:nvPr>
        </p:nvSpPr>
        <p:spPr>
          <a:xfrm>
            <a:off x="311700" y="1000075"/>
            <a:ext cx="8520600" cy="3990900"/>
          </a:xfrm>
          <a:prstGeom prst="rect">
            <a:avLst/>
          </a:prstGeom>
        </p:spPr>
        <p:txBody>
          <a:bodyPr anchorCtr="0" anchor="t" bIns="91425" lIns="91425" spcFirstLastPara="1" rIns="91425" wrap="square" tIns="91425">
            <a:noAutofit/>
          </a:bodyPr>
          <a:lstStyle/>
          <a:p>
            <a:pPr indent="0" lvl="0" marL="76200" marR="508000" rtl="0" algn="l">
              <a:spcBef>
                <a:spcPts val="0"/>
              </a:spcBef>
              <a:spcAft>
                <a:spcPts val="0"/>
              </a:spcAft>
              <a:buNone/>
            </a:pPr>
            <a:r>
              <a:rPr lang="sk" sz="1400">
                <a:solidFill>
                  <a:schemeClr val="dk1"/>
                </a:solidFill>
              </a:rPr>
              <a:t>Súčasťou zmluvy o príprave talentovaného športovca podľa odseku 5 je </a:t>
            </a:r>
            <a:r>
              <a:rPr b="1" lang="sk" sz="1400">
                <a:solidFill>
                  <a:schemeClr val="dk1"/>
                </a:solidFill>
              </a:rPr>
              <a:t>záväzok</a:t>
            </a:r>
            <a:r>
              <a:rPr lang="sk" sz="1400">
                <a:solidFill>
                  <a:schemeClr val="dk1"/>
                </a:solidFill>
              </a:rPr>
              <a:t> talentovaného športovca, že po skončení zmluvy o príprave talentovaného športovca uzavrie so športovou organizáciou </a:t>
            </a:r>
            <a:r>
              <a:rPr b="1" lang="sk" sz="1400">
                <a:solidFill>
                  <a:schemeClr val="dk1"/>
                </a:solidFill>
              </a:rPr>
              <a:t>zmluvu o profesionálnom vykonávaní športu</a:t>
            </a:r>
            <a:r>
              <a:rPr lang="sk" sz="1400">
                <a:solidFill>
                  <a:schemeClr val="dk1"/>
                </a:solidFill>
              </a:rPr>
              <a:t> v trvaní najviac na tri roky. Ak talentovaný športovec nedodrží tento záväzok, športová organizácia môže požadovať od neho úhradu nákladov, ktoré vynaložila na jeho prípravu na vykonávanie športu.</a:t>
            </a:r>
            <a:endParaRPr sz="1400">
              <a:solidFill>
                <a:schemeClr val="dk1"/>
              </a:solidFill>
            </a:endParaRPr>
          </a:p>
          <a:p>
            <a:pPr indent="0" lvl="0" marL="76200" marR="508000" rtl="0" algn="l">
              <a:spcBef>
                <a:spcPts val="1000"/>
              </a:spcBef>
              <a:spcAft>
                <a:spcPts val="0"/>
              </a:spcAft>
              <a:buNone/>
            </a:pPr>
            <a:r>
              <a:rPr lang="sk" sz="1400">
                <a:solidFill>
                  <a:schemeClr val="dk1"/>
                </a:solidFill>
              </a:rPr>
              <a:t>Uzatvorenie zmluvy o profesionálnom vykonávaní športu môže športová organizácia odmietnuť, ak nemá z dôvodu zmeny svojich úloh pre talentovaného športovca vhodné miesto, pre stratu zdravotnej spôsobilosti  talentovaného športovca, alebo ak športovec nesplnil počas prípravy podmienky určené športovou organizáciou, ktoré s ním boli dohodnuté v zmluve o príprave talentovaného športovca.</a:t>
            </a:r>
            <a:endParaRPr sz="1400">
              <a:solidFill>
                <a:schemeClr val="dk1"/>
              </a:solidFill>
            </a:endParaRPr>
          </a:p>
          <a:p>
            <a:pPr indent="0" lvl="0" marL="76200" marR="508000" rtl="0" algn="l">
              <a:spcBef>
                <a:spcPts val="1000"/>
              </a:spcBef>
              <a:spcAft>
                <a:spcPts val="1000"/>
              </a:spcAft>
              <a:buNone/>
            </a:pPr>
            <a:r>
              <a:rPr lang="sk" sz="1400">
                <a:solidFill>
                  <a:schemeClr val="dk1"/>
                </a:solidFill>
              </a:rPr>
              <a:t>Na právne vzťahy talentovaného športovca a športovej organizácie podľa zmluvy o príprave talentovaného športovca sa primerane vzťahujú ustanovenia zákona o športe: § 32 písm. a) až k), m) a n), § 33 a 34, § 38 až 43, a § 46 ods. 5 a 7.</a:t>
            </a:r>
            <a:endParaRPr sz="1400">
              <a:solidFill>
                <a:schemeClr val="dk1"/>
              </a:solidFill>
            </a:endParaRPr>
          </a:p>
        </p:txBody>
      </p:sp>
      <p:sp>
        <p:nvSpPr>
          <p:cNvPr id="320" name="Google Shape;320;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5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A.9. Daňové a odvodové vlastnosti zmluvy o príprave talentovaného športovca</a:t>
            </a:r>
            <a:endParaRPr sz="2400"/>
          </a:p>
        </p:txBody>
      </p:sp>
      <p:sp>
        <p:nvSpPr>
          <p:cNvPr id="326" name="Google Shape;326;p52"/>
          <p:cNvSpPr txBox="1"/>
          <p:nvPr>
            <p:ph idx="1" type="body"/>
          </p:nvPr>
        </p:nvSpPr>
        <p:spPr>
          <a:xfrm>
            <a:off x="311700" y="1162400"/>
            <a:ext cx="8709600" cy="3795600"/>
          </a:xfrm>
          <a:prstGeom prst="rect">
            <a:avLst/>
          </a:prstGeom>
        </p:spPr>
        <p:txBody>
          <a:bodyPr anchorCtr="0" anchor="t" bIns="91425" lIns="91425" spcFirstLastPara="1" rIns="91425" wrap="square" tIns="91425">
            <a:noAutofit/>
          </a:bodyPr>
          <a:lstStyle/>
          <a:p>
            <a:pPr indent="0" lvl="0" marL="76200" marR="508000" rtl="0" algn="l">
              <a:spcBef>
                <a:spcPts val="0"/>
              </a:spcBef>
              <a:spcAft>
                <a:spcPts val="0"/>
              </a:spcAft>
              <a:buClr>
                <a:schemeClr val="dk1"/>
              </a:buClr>
              <a:buSzPts val="1100"/>
              <a:buFont typeface="Arial"/>
              <a:buNone/>
            </a:pPr>
            <a:r>
              <a:rPr lang="sk" sz="1300">
                <a:solidFill>
                  <a:schemeClr val="dk1"/>
                </a:solidFill>
              </a:rPr>
              <a:t>Ak je </a:t>
            </a:r>
            <a:r>
              <a:rPr b="1" lang="sk" sz="1300">
                <a:solidFill>
                  <a:schemeClr val="dk1"/>
                </a:solidFill>
              </a:rPr>
              <a:t>zmluva o príprave talentovaného športovca</a:t>
            </a:r>
            <a:r>
              <a:rPr lang="sk" sz="1300">
                <a:solidFill>
                  <a:schemeClr val="dk1"/>
                </a:solidFill>
              </a:rPr>
              <a:t>, športovec vykonáva šport ako </a:t>
            </a:r>
            <a:r>
              <a:rPr b="1" lang="sk" sz="1300">
                <a:solidFill>
                  <a:schemeClr val="dk1"/>
                </a:solidFill>
              </a:rPr>
              <a:t>inú samostatnú zárobkovú činnosť </a:t>
            </a:r>
            <a:r>
              <a:rPr lang="sk" sz="1300">
                <a:solidFill>
                  <a:schemeClr val="dk1"/>
                </a:solidFill>
              </a:rPr>
              <a:t>(ak je v zmluva dojednaná odmena športovca - táto nemá ustanovenú hornú hranicu).</a:t>
            </a:r>
            <a:endParaRPr sz="1300">
              <a:solidFill>
                <a:schemeClr val="dk1"/>
              </a:solidFill>
            </a:endParaRPr>
          </a:p>
          <a:p>
            <a:pPr indent="0" lvl="0" marL="76200" marR="508000" rtl="0" algn="l">
              <a:spcBef>
                <a:spcPts val="600"/>
              </a:spcBef>
              <a:spcAft>
                <a:spcPts val="0"/>
              </a:spcAft>
              <a:buClr>
                <a:schemeClr val="dk1"/>
              </a:buClr>
              <a:buSzPts val="1100"/>
              <a:buFont typeface="Arial"/>
              <a:buNone/>
            </a:pPr>
            <a:r>
              <a:rPr lang="sk" sz="1300">
                <a:solidFill>
                  <a:schemeClr val="dk1"/>
                </a:solidFill>
              </a:rPr>
              <a:t>Príjem športovca ako SZČO je od 1.1.2016 </a:t>
            </a:r>
            <a:r>
              <a:rPr b="1" lang="sk" sz="1300">
                <a:solidFill>
                  <a:schemeClr val="dk1"/>
                </a:solidFill>
              </a:rPr>
              <a:t>v zákone o dani z príjmov </a:t>
            </a:r>
            <a:r>
              <a:rPr lang="sk" sz="1300">
                <a:solidFill>
                  <a:schemeClr val="dk1"/>
                </a:solidFill>
              </a:rPr>
              <a:t>osobitne definovaný v novom ustanovení </a:t>
            </a:r>
            <a:r>
              <a:rPr b="1" lang="sk" sz="1300">
                <a:solidFill>
                  <a:schemeClr val="dk1"/>
                </a:solidFill>
              </a:rPr>
              <a:t>§ 6 ods. 2 písm. e).</a:t>
            </a:r>
            <a:endParaRPr b="1" sz="1300">
              <a:solidFill>
                <a:schemeClr val="dk1"/>
              </a:solidFill>
            </a:endParaRPr>
          </a:p>
          <a:p>
            <a:pPr indent="0" lvl="0" marL="76200" marR="508000" rtl="0" algn="l">
              <a:spcBef>
                <a:spcPts val="600"/>
              </a:spcBef>
              <a:spcAft>
                <a:spcPts val="0"/>
              </a:spcAft>
              <a:buClr>
                <a:schemeClr val="dk1"/>
              </a:buClr>
              <a:buSzPts val="1100"/>
              <a:buFont typeface="Arial"/>
              <a:buNone/>
            </a:pPr>
            <a:r>
              <a:rPr lang="sk" sz="1300">
                <a:solidFill>
                  <a:schemeClr val="dk1"/>
                </a:solidFill>
              </a:rPr>
              <a:t>Športovec SZČO si základ dane zníži o výdavky - skutočné alebo paušálne (60% z príjmu).</a:t>
            </a:r>
            <a:endParaRPr sz="1300">
              <a:solidFill>
                <a:schemeClr val="dk1"/>
              </a:solidFill>
            </a:endParaRPr>
          </a:p>
          <a:p>
            <a:pPr indent="0" lvl="0" marL="76200" marR="508000" rtl="0" algn="l">
              <a:spcBef>
                <a:spcPts val="600"/>
              </a:spcBef>
              <a:spcAft>
                <a:spcPts val="0"/>
              </a:spcAft>
              <a:buClr>
                <a:schemeClr val="dk1"/>
              </a:buClr>
              <a:buSzPts val="1100"/>
              <a:buFont typeface="Arial"/>
              <a:buNone/>
            </a:pPr>
            <a:r>
              <a:rPr lang="sk" sz="1300">
                <a:solidFill>
                  <a:schemeClr val="dk1"/>
                </a:solidFill>
              </a:rPr>
              <a:t>Uvedené osoby majú povinnosti a práva podľa zákona o sociálnom poistení a zákona o zdravotnom poistení rovnako ako akékoľvek iné SZČO mimo oblasti športu. S tým rozdielom, že SZČO je až </a:t>
            </a:r>
            <a:r>
              <a:rPr b="1" lang="sk" sz="1300">
                <a:solidFill>
                  <a:schemeClr val="dk1"/>
                </a:solidFill>
              </a:rPr>
              <a:t>osoba, ktorá dovŕšila 18 rokov</a:t>
            </a:r>
            <a:r>
              <a:rPr lang="sk" sz="1300">
                <a:solidFill>
                  <a:schemeClr val="dk1"/>
                </a:solidFill>
              </a:rPr>
              <a:t>. </a:t>
            </a:r>
            <a:endParaRPr sz="1300">
              <a:solidFill>
                <a:schemeClr val="dk1"/>
              </a:solidFill>
            </a:endParaRPr>
          </a:p>
          <a:p>
            <a:pPr indent="0" lvl="0" marL="76200" marR="508000" rtl="0" algn="l">
              <a:spcBef>
                <a:spcPts val="600"/>
              </a:spcBef>
              <a:spcAft>
                <a:spcPts val="0"/>
              </a:spcAft>
              <a:buClr>
                <a:schemeClr val="dk1"/>
              </a:buClr>
              <a:buSzPts val="1100"/>
              <a:buFont typeface="Arial"/>
              <a:buNone/>
            </a:pPr>
            <a:r>
              <a:rPr b="1" lang="sk" sz="1300">
                <a:solidFill>
                  <a:schemeClr val="dk1"/>
                </a:solidFill>
              </a:rPr>
              <a:t>Sociálne poistenie </a:t>
            </a:r>
            <a:r>
              <a:rPr lang="sk" sz="1300">
                <a:solidFill>
                  <a:schemeClr val="dk1"/>
                </a:solidFill>
              </a:rPr>
              <a:t>- je povinné a platí sa len v prípade, že (brutto) príjem za predchádzajúci kalendárny rok presiahol 12-násobok aktuálne platného minimálneho základu a talentovaný športovec má 18 rokov a viac. Od 1.7.2018 je povinne poistený SZČO ak mal v roku 2017 príjem vyšší ako 5472 eur (12 x 456).</a:t>
            </a:r>
            <a:endParaRPr sz="1300">
              <a:solidFill>
                <a:schemeClr val="dk1"/>
              </a:solidFill>
            </a:endParaRPr>
          </a:p>
          <a:p>
            <a:pPr indent="0" lvl="0" marL="76200" marR="508000" rtl="0" algn="l">
              <a:spcBef>
                <a:spcPts val="600"/>
              </a:spcBef>
              <a:spcAft>
                <a:spcPts val="0"/>
              </a:spcAft>
              <a:buClr>
                <a:schemeClr val="dk1"/>
              </a:buClr>
              <a:buSzPts val="1100"/>
              <a:buFont typeface="Arial"/>
              <a:buNone/>
            </a:pPr>
            <a:r>
              <a:rPr lang="sk" sz="1200">
                <a:solidFill>
                  <a:schemeClr val="dk1"/>
                </a:solidFill>
              </a:rPr>
              <a:t> </a:t>
            </a:r>
            <a:r>
              <a:rPr lang="sk" sz="1400">
                <a:solidFill>
                  <a:srgbClr val="0000FF"/>
                </a:solidFill>
              </a:rPr>
              <a:t>Pre rok 2018 to bolo </a:t>
            </a:r>
            <a:r>
              <a:rPr b="1" lang="sk" sz="1400">
                <a:solidFill>
                  <a:srgbClr val="0000FF"/>
                </a:solidFill>
              </a:rPr>
              <a:t>5724 eur</a:t>
            </a:r>
            <a:r>
              <a:rPr lang="sk" sz="1400">
                <a:solidFill>
                  <a:srgbClr val="0000FF"/>
                </a:solidFill>
              </a:rPr>
              <a:t> a pre rok </a:t>
            </a:r>
            <a:r>
              <a:rPr b="1" lang="sk" sz="1400">
                <a:solidFill>
                  <a:srgbClr val="0000FF"/>
                </a:solidFill>
              </a:rPr>
              <a:t>2019</a:t>
            </a:r>
            <a:r>
              <a:rPr lang="sk" sz="1400">
                <a:solidFill>
                  <a:srgbClr val="0000FF"/>
                </a:solidFill>
              </a:rPr>
              <a:t> je to </a:t>
            </a:r>
            <a:r>
              <a:rPr b="1" lang="sk" sz="1400">
                <a:solidFill>
                  <a:srgbClr val="0000FF"/>
                </a:solidFill>
              </a:rPr>
              <a:t>6078 eur.</a:t>
            </a:r>
            <a:endParaRPr sz="1300">
              <a:solidFill>
                <a:schemeClr val="dk1"/>
              </a:solidFill>
            </a:endParaRPr>
          </a:p>
          <a:p>
            <a:pPr indent="0" lvl="0" marL="76200" marR="508000" rtl="0" algn="l">
              <a:spcBef>
                <a:spcPts val="1000"/>
              </a:spcBef>
              <a:spcAft>
                <a:spcPts val="600"/>
              </a:spcAft>
              <a:buClr>
                <a:schemeClr val="dk1"/>
              </a:buClr>
              <a:buSzPts val="1100"/>
              <a:buFont typeface="Arial"/>
              <a:buNone/>
            </a:pPr>
            <a:r>
              <a:rPr b="1" lang="sk" sz="1300">
                <a:solidFill>
                  <a:schemeClr val="dk1"/>
                </a:solidFill>
              </a:rPr>
              <a:t>Zdravotné poistenie</a:t>
            </a:r>
            <a:r>
              <a:rPr lang="sk" sz="1300">
                <a:solidFill>
                  <a:schemeClr val="dk1"/>
                </a:solidFill>
              </a:rPr>
              <a:t> sa platí ak má talentovaný športovec 18 rokov a viac, je to </a:t>
            </a:r>
            <a:r>
              <a:rPr b="1" lang="sk" sz="1300">
                <a:solidFill>
                  <a:schemeClr val="dk1"/>
                </a:solidFill>
              </a:rPr>
              <a:t>14%</a:t>
            </a:r>
            <a:r>
              <a:rPr lang="sk" sz="1300">
                <a:solidFill>
                  <a:schemeClr val="dk1"/>
                </a:solidFill>
              </a:rPr>
              <a:t> z ročného základu daného ako základ dane zvýšený o odvody, deleno </a:t>
            </a:r>
            <a:r>
              <a:rPr b="1" lang="sk" sz="1300">
                <a:solidFill>
                  <a:schemeClr val="dk1"/>
                </a:solidFill>
              </a:rPr>
              <a:t>1,486</a:t>
            </a:r>
            <a:r>
              <a:rPr lang="sk" sz="1300">
                <a:solidFill>
                  <a:schemeClr val="dk1"/>
                </a:solidFill>
              </a:rPr>
              <a:t>.</a:t>
            </a:r>
            <a:endParaRPr sz="1300">
              <a:solidFill>
                <a:schemeClr val="dk1"/>
              </a:solidFill>
            </a:endParaRPr>
          </a:p>
        </p:txBody>
      </p:sp>
      <p:sp>
        <p:nvSpPr>
          <p:cNvPr id="327" name="Google Shape;327;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sk"/>
              <a:t>Zmluvné vzťahy športovcov s klubmi</a:t>
            </a:r>
            <a:endParaRPr/>
          </a:p>
        </p:txBody>
      </p:sp>
      <p:sp>
        <p:nvSpPr>
          <p:cNvPr id="333" name="Google Shape;333;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t/>
            </a:r>
            <a:endParaRPr b="1" sz="1400">
              <a:solidFill>
                <a:schemeClr val="dk1"/>
              </a:solidFill>
            </a:endParaRPr>
          </a:p>
          <a:p>
            <a:pPr indent="0" lvl="0" marL="0" rtl="0" algn="just">
              <a:spcBef>
                <a:spcPts val="0"/>
              </a:spcBef>
              <a:spcAft>
                <a:spcPts val="0"/>
              </a:spcAft>
              <a:buClr>
                <a:schemeClr val="dk1"/>
              </a:buClr>
              <a:buSzPts val="1100"/>
              <a:buFont typeface="Arial"/>
              <a:buNone/>
            </a:pPr>
            <a:r>
              <a:t/>
            </a:r>
            <a:endParaRPr b="1" sz="1400">
              <a:solidFill>
                <a:schemeClr val="dk1"/>
              </a:solidFill>
            </a:endParaRPr>
          </a:p>
          <a:p>
            <a:pPr indent="0" lvl="0" marL="0" rtl="0" algn="just">
              <a:spcBef>
                <a:spcPts val="0"/>
              </a:spcBef>
              <a:spcAft>
                <a:spcPts val="0"/>
              </a:spcAft>
              <a:buClr>
                <a:schemeClr val="dk1"/>
              </a:buClr>
              <a:buSzPts val="1100"/>
              <a:buFont typeface="Arial"/>
              <a:buNone/>
            </a:pPr>
            <a:r>
              <a:rPr b="1" lang="sk" sz="1400">
                <a:solidFill>
                  <a:schemeClr val="dk1"/>
                </a:solidFill>
              </a:rPr>
              <a:t>DOTÁCIA poskytnutá prijímateľovi verejných prostriedkov a jej účtovný aspekt</a:t>
            </a:r>
            <a:endParaRPr b="1" sz="1400">
              <a:solidFill>
                <a:schemeClr val="dk1"/>
              </a:solidFill>
            </a:endParaRPr>
          </a:p>
          <a:p>
            <a:pPr indent="-317500" lvl="0" marL="457200" rtl="0" algn="just">
              <a:spcBef>
                <a:spcPts val="0"/>
              </a:spcBef>
              <a:spcAft>
                <a:spcPts val="0"/>
              </a:spcAft>
              <a:buClr>
                <a:schemeClr val="dk1"/>
              </a:buClr>
              <a:buSzPts val="1400"/>
              <a:buChar char="●"/>
            </a:pPr>
            <a:r>
              <a:rPr lang="sk" sz="1400">
                <a:solidFill>
                  <a:schemeClr val="dk1"/>
                </a:solidFill>
              </a:rPr>
              <a:t>poskytnutá dotácia sa môže časovo rozlišovať vo viacerých účtovných obdobiach (môže byť poskytnutá na viac rokov)</a:t>
            </a:r>
            <a:endParaRPr sz="1400">
              <a:solidFill>
                <a:schemeClr val="dk1"/>
              </a:solidFill>
            </a:endParaRPr>
          </a:p>
          <a:p>
            <a:pPr indent="0" lvl="0" marL="0" rtl="0" algn="just">
              <a:spcBef>
                <a:spcPts val="0"/>
              </a:spcBef>
              <a:spcAft>
                <a:spcPts val="0"/>
              </a:spcAft>
              <a:buClr>
                <a:schemeClr val="dk1"/>
              </a:buClr>
              <a:buSzPts val="1100"/>
              <a:buFont typeface="Arial"/>
              <a:buNone/>
            </a:pPr>
            <a:r>
              <a:t/>
            </a:r>
            <a:endParaRPr sz="1400">
              <a:solidFill>
                <a:schemeClr val="dk1"/>
              </a:solidFill>
            </a:endParaRPr>
          </a:p>
          <a:p>
            <a:pPr indent="0" lvl="0" marL="0" rtl="0" algn="just">
              <a:spcBef>
                <a:spcPts val="0"/>
              </a:spcBef>
              <a:spcAft>
                <a:spcPts val="0"/>
              </a:spcAft>
              <a:buClr>
                <a:schemeClr val="dk1"/>
              </a:buClr>
              <a:buSzPts val="1100"/>
              <a:buFont typeface="Arial"/>
              <a:buNone/>
            </a:pPr>
            <a:r>
              <a:rPr b="1" lang="sk" sz="1400">
                <a:solidFill>
                  <a:schemeClr val="dk1"/>
                </a:solidFill>
              </a:rPr>
              <a:t>FYZICKÁ OSOBA</a:t>
            </a:r>
            <a:endParaRPr b="1" sz="1400">
              <a:solidFill>
                <a:schemeClr val="dk1"/>
              </a:solidFill>
            </a:endParaRPr>
          </a:p>
          <a:p>
            <a:pPr indent="-317500" lvl="0" marL="457200" rtl="0" algn="just">
              <a:spcBef>
                <a:spcPts val="0"/>
              </a:spcBef>
              <a:spcAft>
                <a:spcPts val="0"/>
              </a:spcAft>
              <a:buClr>
                <a:schemeClr val="dk1"/>
              </a:buClr>
              <a:buSzPts val="1400"/>
              <a:buChar char="●"/>
            </a:pPr>
            <a:r>
              <a:rPr lang="sk" sz="1400">
                <a:solidFill>
                  <a:schemeClr val="dk1"/>
                </a:solidFill>
              </a:rPr>
              <a:t>v čase prijatia sa z pohľadu účtovníctva správa ako príjem neovplyvňujúci daň z príjmov</a:t>
            </a:r>
            <a:endParaRPr sz="1400">
              <a:solidFill>
                <a:schemeClr val="dk1"/>
              </a:solidFill>
            </a:endParaRPr>
          </a:p>
          <a:p>
            <a:pPr indent="-317500" lvl="0" marL="457200" rtl="0" algn="just">
              <a:spcBef>
                <a:spcPts val="0"/>
              </a:spcBef>
              <a:spcAft>
                <a:spcPts val="0"/>
              </a:spcAft>
              <a:buClr>
                <a:schemeClr val="dk1"/>
              </a:buClr>
              <a:buSzPts val="1400"/>
              <a:buChar char="●"/>
            </a:pPr>
            <a:r>
              <a:rPr lang="sk" sz="1400">
                <a:solidFill>
                  <a:schemeClr val="dk1"/>
                </a:solidFill>
              </a:rPr>
              <a:t>do účtovníctva daného roka sa vždy v rámci príjmov uplatňuje len tá časť dotácie, ku ktorej má športovec v danom roku náklady, teda do príjmov vstupuje v takej výške, v akej ju v daný rok športovec minul</a:t>
            </a:r>
            <a:endParaRPr sz="1400">
              <a:solidFill>
                <a:schemeClr val="dk1"/>
              </a:solidFill>
            </a:endParaRPr>
          </a:p>
          <a:p>
            <a:pPr indent="-317500" lvl="0" marL="457200" rtl="0" algn="just">
              <a:spcBef>
                <a:spcPts val="0"/>
              </a:spcBef>
              <a:spcAft>
                <a:spcPts val="0"/>
              </a:spcAft>
              <a:buClr>
                <a:schemeClr val="dk1"/>
              </a:buClr>
              <a:buSzPts val="1400"/>
              <a:buChar char="●"/>
            </a:pPr>
            <a:r>
              <a:rPr lang="sk" sz="1400">
                <a:solidFill>
                  <a:schemeClr val="dk1"/>
                </a:solidFill>
              </a:rPr>
              <a:t>neminutá časť dotácia sa premietne do príjmov až v ďalšom roku</a:t>
            </a:r>
            <a:endParaRPr sz="1400">
              <a:solidFill>
                <a:schemeClr val="dk1"/>
              </a:solidFill>
            </a:endParaRPr>
          </a:p>
          <a:p>
            <a:pPr indent="0" lvl="0" marL="0" rtl="0" algn="just">
              <a:spcBef>
                <a:spcPts val="0"/>
              </a:spcBef>
              <a:spcAft>
                <a:spcPts val="0"/>
              </a:spcAft>
              <a:buClr>
                <a:schemeClr val="dk1"/>
              </a:buClr>
              <a:buSzPts val="1100"/>
              <a:buFont typeface="Arial"/>
              <a:buNone/>
            </a:pPr>
            <a:r>
              <a:t/>
            </a:r>
            <a:endParaRPr b="1" sz="1400">
              <a:solidFill>
                <a:schemeClr val="dk1"/>
              </a:solidFill>
            </a:endParaRPr>
          </a:p>
          <a:p>
            <a:pPr indent="0" lvl="0" marL="0" rtl="0" algn="l">
              <a:spcBef>
                <a:spcPts val="0"/>
              </a:spcBef>
              <a:spcAft>
                <a:spcPts val="1600"/>
              </a:spcAft>
              <a:buNone/>
            </a:pPr>
            <a:r>
              <a:t/>
            </a:r>
            <a:endParaRPr/>
          </a:p>
        </p:txBody>
      </p:sp>
      <p:sp>
        <p:nvSpPr>
          <p:cNvPr id="334" name="Google Shape;334;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61600" y="292625"/>
            <a:ext cx="8430000" cy="61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sk" sz="1800"/>
              <a:t>Dôležité odkazy:</a:t>
            </a:r>
            <a:endParaRPr b="1" sz="1800"/>
          </a:p>
        </p:txBody>
      </p:sp>
      <p:sp>
        <p:nvSpPr>
          <p:cNvPr id="151" name="Google Shape;151;p27"/>
          <p:cNvSpPr txBox="1"/>
          <p:nvPr>
            <p:ph idx="1" type="body"/>
          </p:nvPr>
        </p:nvSpPr>
        <p:spPr>
          <a:xfrm>
            <a:off x="506000" y="800800"/>
            <a:ext cx="82338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sk" sz="1200" u="sng">
                <a:solidFill>
                  <a:srgbClr val="1155CC"/>
                </a:solidFill>
                <a:highlight>
                  <a:srgbClr val="FFFFFF"/>
                </a:highlight>
                <a:hlinkClick r:id="rId3"/>
              </a:rPr>
              <a:t>http://www.ucps.sk/Co_prinasa_zakon_o_sporte_pre_sportovcov</a:t>
            </a:r>
            <a:endParaRPr sz="1200" u="sng">
              <a:solidFill>
                <a:srgbClr val="1155CC"/>
              </a:solidFill>
              <a:highlight>
                <a:srgbClr val="FFFFFF"/>
              </a:highlight>
              <a:hlinkClick r:id="rId4"/>
            </a:endParaRPr>
          </a:p>
          <a:p>
            <a:pPr indent="0" lvl="0" marL="0" rtl="0" algn="l">
              <a:lnSpc>
                <a:spcPct val="100000"/>
              </a:lnSpc>
              <a:spcBef>
                <a:spcPts val="500"/>
              </a:spcBef>
              <a:spcAft>
                <a:spcPts val="0"/>
              </a:spcAft>
              <a:buClr>
                <a:schemeClr val="dk1"/>
              </a:buClr>
              <a:buSzPts val="1100"/>
              <a:buFont typeface="Arial"/>
              <a:buNone/>
            </a:pPr>
            <a:r>
              <a:rPr lang="sk" sz="1200" u="sng">
                <a:solidFill>
                  <a:srgbClr val="1155CC"/>
                </a:solidFill>
                <a:highlight>
                  <a:srgbClr val="FFFFFF"/>
                </a:highlight>
                <a:hlinkClick r:id="rId5"/>
              </a:rPr>
              <a:t>http://www.ucps.sk/FAQ_sportovec_a_klub</a:t>
            </a:r>
            <a:endParaRPr sz="1200" u="sng">
              <a:solidFill>
                <a:srgbClr val="1155CC"/>
              </a:solidFill>
              <a:highlight>
                <a:srgbClr val="FFFFFF"/>
              </a:highlight>
              <a:hlinkClick r:id="rId6"/>
            </a:endParaRPr>
          </a:p>
          <a:p>
            <a:pPr indent="0" lvl="0" marL="0" rtl="0" algn="l">
              <a:lnSpc>
                <a:spcPct val="100000"/>
              </a:lnSpc>
              <a:spcBef>
                <a:spcPts val="500"/>
              </a:spcBef>
              <a:spcAft>
                <a:spcPts val="0"/>
              </a:spcAft>
              <a:buClr>
                <a:schemeClr val="dk1"/>
              </a:buClr>
              <a:buSzPts val="1100"/>
              <a:buFont typeface="Arial"/>
              <a:buNone/>
            </a:pPr>
            <a:r>
              <a:rPr lang="sk" sz="1200" u="sng">
                <a:solidFill>
                  <a:srgbClr val="1155CC"/>
                </a:solidFill>
                <a:highlight>
                  <a:srgbClr val="FFFFFF"/>
                </a:highlight>
                <a:hlinkClick r:id="rId7"/>
              </a:rPr>
              <a:t>http://www.ucps.sk/FAQ_sportovi_odbornici</a:t>
            </a:r>
            <a:endParaRPr sz="1200" u="sng">
              <a:solidFill>
                <a:srgbClr val="1155CC"/>
              </a:solidFill>
              <a:highlight>
                <a:srgbClr val="FFFFFF"/>
              </a:highlight>
              <a:hlinkClick r:id="rId8"/>
            </a:endParaRPr>
          </a:p>
          <a:p>
            <a:pPr indent="0" lvl="0" marL="0" rtl="0" algn="l">
              <a:lnSpc>
                <a:spcPct val="100000"/>
              </a:lnSpc>
              <a:spcBef>
                <a:spcPts val="500"/>
              </a:spcBef>
              <a:spcAft>
                <a:spcPts val="0"/>
              </a:spcAft>
              <a:buClr>
                <a:schemeClr val="dk1"/>
              </a:buClr>
              <a:buSzPts val="1100"/>
              <a:buFont typeface="Arial"/>
              <a:buNone/>
            </a:pPr>
            <a:r>
              <a:rPr lang="sk" sz="1200" u="sng">
                <a:solidFill>
                  <a:srgbClr val="1155CC"/>
                </a:solidFill>
                <a:highlight>
                  <a:srgbClr val="FFFFFF"/>
                </a:highlight>
                <a:hlinkClick r:id="rId9"/>
              </a:rPr>
              <a:t>https://docs.google.com/presentation/d/1I_uQHqdGYJJFv8aO34qQDQFRQmY35kQd-O2Tk9azqrM/edit?usp=sharing</a:t>
            </a:r>
            <a:endParaRPr sz="1200" u="sng">
              <a:solidFill>
                <a:srgbClr val="1155CC"/>
              </a:solidFill>
              <a:highlight>
                <a:srgbClr val="FFFFFF"/>
              </a:highlight>
              <a:hlinkClick r:id="rId10"/>
            </a:endParaRPr>
          </a:p>
          <a:p>
            <a:pPr indent="0" lvl="0" marL="0" rtl="0" algn="l">
              <a:lnSpc>
                <a:spcPct val="100000"/>
              </a:lnSpc>
              <a:spcBef>
                <a:spcPts val="500"/>
              </a:spcBef>
              <a:spcAft>
                <a:spcPts val="0"/>
              </a:spcAft>
              <a:buClr>
                <a:schemeClr val="dk1"/>
              </a:buClr>
              <a:buSzPts val="1100"/>
              <a:buFont typeface="Arial"/>
              <a:buNone/>
            </a:pPr>
            <a:r>
              <a:rPr lang="sk" sz="1200" u="sng">
                <a:solidFill>
                  <a:srgbClr val="1155CC"/>
                </a:solidFill>
                <a:highlight>
                  <a:srgbClr val="FFFFFF"/>
                </a:highlight>
                <a:hlinkClick r:id="rId11"/>
              </a:rPr>
              <a:t>http://www.ucps.sk/FAQ_dane_odvody_uctovnictvo</a:t>
            </a:r>
            <a:endParaRPr sz="1200" u="sng">
              <a:solidFill>
                <a:srgbClr val="1155CC"/>
              </a:solidFill>
              <a:highlight>
                <a:srgbClr val="FFFFFF"/>
              </a:highlight>
              <a:hlinkClick r:id="rId12"/>
            </a:endParaRPr>
          </a:p>
          <a:p>
            <a:pPr indent="0" lvl="0" marL="0" rtl="0" algn="l">
              <a:lnSpc>
                <a:spcPct val="100000"/>
              </a:lnSpc>
              <a:spcBef>
                <a:spcPts val="500"/>
              </a:spcBef>
              <a:spcAft>
                <a:spcPts val="0"/>
              </a:spcAft>
              <a:buClr>
                <a:schemeClr val="dk1"/>
              </a:buClr>
              <a:buSzPts val="1100"/>
              <a:buFont typeface="Arial"/>
              <a:buNone/>
            </a:pPr>
            <a:r>
              <a:rPr lang="sk" sz="1200" u="sng">
                <a:solidFill>
                  <a:srgbClr val="1155CC"/>
                </a:solidFill>
                <a:highlight>
                  <a:srgbClr val="FFFFFF"/>
                </a:highlight>
                <a:hlinkClick r:id="rId13"/>
              </a:rPr>
              <a:t>http://www.ucps.sk/FAQ_dobrovolnictvo_v_sporte</a:t>
            </a:r>
            <a:endParaRPr sz="1200" u="sng">
              <a:solidFill>
                <a:srgbClr val="1155CC"/>
              </a:solidFill>
              <a:highlight>
                <a:srgbClr val="FFFFFF"/>
              </a:highlight>
              <a:hlinkClick r:id="rId14"/>
            </a:endParaRPr>
          </a:p>
          <a:p>
            <a:pPr indent="0" lvl="0" marL="0" rtl="0" algn="l">
              <a:lnSpc>
                <a:spcPct val="100000"/>
              </a:lnSpc>
              <a:spcBef>
                <a:spcPts val="500"/>
              </a:spcBef>
              <a:spcAft>
                <a:spcPts val="0"/>
              </a:spcAft>
              <a:buClr>
                <a:schemeClr val="dk1"/>
              </a:buClr>
              <a:buSzPts val="1100"/>
              <a:buFont typeface="Arial"/>
              <a:buNone/>
            </a:pPr>
            <a:r>
              <a:rPr lang="sk" sz="1200" u="sng">
                <a:solidFill>
                  <a:srgbClr val="1155CC"/>
                </a:solidFill>
                <a:highlight>
                  <a:srgbClr val="FFFFFF"/>
                </a:highlight>
                <a:hlinkClick r:id="rId15"/>
              </a:rPr>
              <a:t>http://www.ucps.sk/zmluva_o_vykone_dobrovolnickej_cinnosti_jaroslav_collak</a:t>
            </a:r>
            <a:endParaRPr sz="1200" u="sng">
              <a:solidFill>
                <a:srgbClr val="1155CC"/>
              </a:solidFill>
              <a:highlight>
                <a:srgbClr val="FFFFFF"/>
              </a:highlight>
              <a:hlinkClick r:id="rId16"/>
            </a:endParaRPr>
          </a:p>
          <a:p>
            <a:pPr indent="0" lvl="0" marL="0" rtl="0" algn="l">
              <a:lnSpc>
                <a:spcPct val="100000"/>
              </a:lnSpc>
              <a:spcBef>
                <a:spcPts val="500"/>
              </a:spcBef>
              <a:spcAft>
                <a:spcPts val="0"/>
              </a:spcAft>
              <a:buClr>
                <a:schemeClr val="dk1"/>
              </a:buClr>
              <a:buSzPts val="1100"/>
              <a:buFont typeface="Arial"/>
              <a:buNone/>
            </a:pPr>
            <a:r>
              <a:rPr lang="sk" sz="1200" u="sng">
                <a:solidFill>
                  <a:srgbClr val="1155CC"/>
                </a:solidFill>
                <a:highlight>
                  <a:srgbClr val="FFFFFF"/>
                </a:highlight>
                <a:hlinkClick r:id="rId17"/>
              </a:rPr>
              <a:t>https://docs.google.com/presentation/d/1fnXRbwHeBPF_b6Fsa1WWty6tQqV9amdBscNzsRiSEyc/edit?usp=sharing</a:t>
            </a:r>
            <a:endParaRPr sz="1200" u="sng">
              <a:solidFill>
                <a:srgbClr val="1155CC"/>
              </a:solidFill>
              <a:highlight>
                <a:srgbClr val="FFFFFF"/>
              </a:highlight>
              <a:hlinkClick r:id="rId18"/>
            </a:endParaRPr>
          </a:p>
          <a:p>
            <a:pPr indent="0" lvl="0" marL="0" rtl="0" algn="l">
              <a:lnSpc>
                <a:spcPct val="100000"/>
              </a:lnSpc>
              <a:spcBef>
                <a:spcPts val="500"/>
              </a:spcBef>
              <a:spcAft>
                <a:spcPts val="0"/>
              </a:spcAft>
              <a:buClr>
                <a:schemeClr val="dk1"/>
              </a:buClr>
              <a:buSzPts val="1100"/>
              <a:buFont typeface="Arial"/>
              <a:buNone/>
            </a:pPr>
            <a:r>
              <a:rPr lang="sk" sz="1200" u="sng">
                <a:solidFill>
                  <a:srgbClr val="1155CC"/>
                </a:solidFill>
                <a:highlight>
                  <a:srgbClr val="FFFFFF"/>
                </a:highlight>
                <a:hlinkClick r:id="rId19"/>
              </a:rPr>
              <a:t>http://www.ucps.sk/FAQ_sponzorstvo</a:t>
            </a:r>
            <a:endParaRPr sz="1200" u="sng">
              <a:solidFill>
                <a:srgbClr val="1155CC"/>
              </a:solidFill>
              <a:highlight>
                <a:srgbClr val="FFFFFF"/>
              </a:highlight>
              <a:hlinkClick r:id="rId20"/>
            </a:endParaRPr>
          </a:p>
          <a:p>
            <a:pPr indent="0" lvl="0" marL="0" rtl="0" algn="l">
              <a:lnSpc>
                <a:spcPct val="100000"/>
              </a:lnSpc>
              <a:spcBef>
                <a:spcPts val="500"/>
              </a:spcBef>
              <a:spcAft>
                <a:spcPts val="0"/>
              </a:spcAft>
              <a:buClr>
                <a:schemeClr val="dk1"/>
              </a:buClr>
              <a:buSzPts val="1100"/>
              <a:buFont typeface="Arial"/>
              <a:buNone/>
            </a:pPr>
            <a:r>
              <a:rPr lang="sk" sz="1200" u="sng">
                <a:solidFill>
                  <a:srgbClr val="1155CC"/>
                </a:solidFill>
                <a:highlight>
                  <a:srgbClr val="FFFFFF"/>
                </a:highlight>
                <a:hlinkClick r:id="rId21"/>
              </a:rPr>
              <a:t>http://www.ucps.sk/zmluva_o_sponzorstve_v_sporte_jaroslav_collak</a:t>
            </a:r>
            <a:endParaRPr sz="1200" u="sng">
              <a:solidFill>
                <a:srgbClr val="1155CC"/>
              </a:solidFill>
              <a:highlight>
                <a:srgbClr val="FFFFFF"/>
              </a:highlight>
              <a:hlinkClick r:id="rId22"/>
            </a:endParaRPr>
          </a:p>
          <a:p>
            <a:pPr indent="0" lvl="0" marL="0" rtl="0" algn="l">
              <a:lnSpc>
                <a:spcPct val="100000"/>
              </a:lnSpc>
              <a:spcBef>
                <a:spcPts val="500"/>
              </a:spcBef>
              <a:spcAft>
                <a:spcPts val="0"/>
              </a:spcAft>
              <a:buClr>
                <a:schemeClr val="dk1"/>
              </a:buClr>
              <a:buSzPts val="1100"/>
              <a:buFont typeface="Arial"/>
              <a:buNone/>
            </a:pPr>
            <a:r>
              <a:rPr lang="sk" sz="1200" u="sng">
                <a:solidFill>
                  <a:srgbClr val="1155CC"/>
                </a:solidFill>
                <a:highlight>
                  <a:srgbClr val="FFFFFF"/>
                </a:highlight>
                <a:hlinkClick r:id="rId23"/>
              </a:rPr>
              <a:t>https://docs.google.com/presentation/d/1K1nv_hk7Lg0ot-6wLvk1aWCkUEI8fxH8_vuXRx1a4R0/edit?usp=sharing</a:t>
            </a:r>
            <a:endParaRPr sz="1200" u="sng">
              <a:solidFill>
                <a:srgbClr val="1155CC"/>
              </a:solidFill>
              <a:highlight>
                <a:srgbClr val="FFFFFF"/>
              </a:highlight>
              <a:hlinkClick r:id="rId24"/>
            </a:endParaRPr>
          </a:p>
          <a:p>
            <a:pPr indent="0" lvl="0" marL="0" rtl="0" algn="l">
              <a:lnSpc>
                <a:spcPct val="100000"/>
              </a:lnSpc>
              <a:spcBef>
                <a:spcPts val="500"/>
              </a:spcBef>
              <a:spcAft>
                <a:spcPts val="0"/>
              </a:spcAft>
              <a:buClr>
                <a:schemeClr val="dk1"/>
              </a:buClr>
              <a:buSzPts val="1100"/>
              <a:buFont typeface="Arial"/>
              <a:buNone/>
            </a:pPr>
            <a:r>
              <a:rPr lang="sk" sz="1200" u="sng">
                <a:solidFill>
                  <a:srgbClr val="1155CC"/>
                </a:solidFill>
                <a:highlight>
                  <a:srgbClr val="FFFFFF"/>
                </a:highlight>
                <a:hlinkClick r:id="rId25"/>
              </a:rPr>
              <a:t>https://docs.google.com/presentation/d/1UXN373VDv5LAsrRjXIT3OtiI5rOBU4CJGYkctsYjvXI/edit?usp=sharing</a:t>
            </a:r>
            <a:endParaRPr sz="1200" u="sng">
              <a:solidFill>
                <a:srgbClr val="1155CC"/>
              </a:solidFill>
              <a:highlight>
                <a:srgbClr val="FFFFFF"/>
              </a:highlight>
              <a:hlinkClick r:id="rId26"/>
            </a:endParaRPr>
          </a:p>
          <a:p>
            <a:pPr indent="0" lvl="0" marL="0" rtl="0" algn="l">
              <a:lnSpc>
                <a:spcPct val="100000"/>
              </a:lnSpc>
              <a:spcBef>
                <a:spcPts val="500"/>
              </a:spcBef>
              <a:spcAft>
                <a:spcPts val="0"/>
              </a:spcAft>
              <a:buClr>
                <a:schemeClr val="dk1"/>
              </a:buClr>
              <a:buSzPts val="1100"/>
              <a:buFont typeface="Arial"/>
              <a:buNone/>
            </a:pPr>
            <a:r>
              <a:rPr lang="sk" sz="1200" u="sng">
                <a:solidFill>
                  <a:srgbClr val="1155CC"/>
                </a:solidFill>
                <a:highlight>
                  <a:srgbClr val="FFFFFF"/>
                </a:highlight>
                <a:hlinkClick r:id="rId27"/>
              </a:rPr>
              <a:t>http://www.ucps.sk/Co_je_lepsie_pre_sport_i_spolocnost_zmluva_o_reklame_alebo_sponzorska_zmluva</a:t>
            </a:r>
            <a:endParaRPr sz="1200" u="sng">
              <a:solidFill>
                <a:srgbClr val="1155CC"/>
              </a:solidFill>
              <a:highlight>
                <a:srgbClr val="FFFFFF"/>
              </a:highlight>
              <a:hlinkClick r:id="rId28"/>
            </a:endParaRPr>
          </a:p>
          <a:p>
            <a:pPr indent="0" lvl="0" marL="0" rtl="0" algn="l">
              <a:lnSpc>
                <a:spcPct val="100000"/>
              </a:lnSpc>
              <a:spcBef>
                <a:spcPts val="500"/>
              </a:spcBef>
              <a:spcAft>
                <a:spcPts val="0"/>
              </a:spcAft>
              <a:buClr>
                <a:schemeClr val="dk1"/>
              </a:buClr>
              <a:buSzPts val="1100"/>
              <a:buFont typeface="Arial"/>
              <a:buNone/>
            </a:pPr>
            <a:r>
              <a:rPr lang="sk" sz="1200" u="sng">
                <a:solidFill>
                  <a:srgbClr val="1155CC"/>
                </a:solidFill>
                <a:highlight>
                  <a:srgbClr val="FFFFFF"/>
                </a:highlight>
                <a:hlinkClick r:id="rId29"/>
              </a:rPr>
              <a:t>http://www.ucps.sk/vzory_formulare_pracovne_nastroje_k_implementacii_zakona_o_sporte_do_praxe</a:t>
            </a:r>
            <a:endParaRPr sz="1200" u="sng">
              <a:solidFill>
                <a:srgbClr val="1155CC"/>
              </a:solidFill>
              <a:highlight>
                <a:srgbClr val="FFFFFF"/>
              </a:highlight>
              <a:hlinkClick r:id="rId30"/>
            </a:endParaRPr>
          </a:p>
          <a:p>
            <a:pPr indent="0" lvl="0" marL="0" rtl="0" algn="l">
              <a:lnSpc>
                <a:spcPct val="100000"/>
              </a:lnSpc>
              <a:spcBef>
                <a:spcPts val="500"/>
              </a:spcBef>
              <a:spcAft>
                <a:spcPts val="0"/>
              </a:spcAft>
              <a:buClr>
                <a:schemeClr val="dk1"/>
              </a:buClr>
              <a:buSzPts val="1100"/>
              <a:buFont typeface="Arial"/>
              <a:buNone/>
            </a:pPr>
            <a:r>
              <a:rPr lang="sk" sz="1200" u="sng">
                <a:solidFill>
                  <a:srgbClr val="1155CC"/>
                </a:solidFill>
                <a:highlight>
                  <a:srgbClr val="FFFFFF"/>
                </a:highlight>
                <a:hlinkClick r:id="rId31"/>
              </a:rPr>
              <a:t>http://www.ucps.sk/uplne_znenie_zakona_440_2015_Z_z_o_sporte_s_novelou</a:t>
            </a:r>
            <a:endParaRPr sz="1200" u="sng">
              <a:solidFill>
                <a:srgbClr val="1155CC"/>
              </a:solidFill>
              <a:highlight>
                <a:srgbClr val="FFFFFF"/>
              </a:highlight>
              <a:hlinkClick r:id="rId32"/>
            </a:endParaRPr>
          </a:p>
          <a:p>
            <a:pPr indent="0" lvl="0" marL="0" rtl="0" algn="l">
              <a:lnSpc>
                <a:spcPct val="100000"/>
              </a:lnSpc>
              <a:spcBef>
                <a:spcPts val="500"/>
              </a:spcBef>
              <a:spcAft>
                <a:spcPts val="500"/>
              </a:spcAft>
              <a:buNone/>
            </a:pPr>
            <a:r>
              <a:t/>
            </a:r>
            <a:endParaRPr sz="700"/>
          </a:p>
        </p:txBody>
      </p:sp>
      <p:sp>
        <p:nvSpPr>
          <p:cNvPr id="152" name="Google Shape;152;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sk"/>
              <a:t>Zmluvné vzťahy športovcov s klubmi</a:t>
            </a:r>
            <a:endParaRPr/>
          </a:p>
        </p:txBody>
      </p:sp>
      <p:sp>
        <p:nvSpPr>
          <p:cNvPr id="340" name="Google Shape;340;p54"/>
          <p:cNvSpPr txBox="1"/>
          <p:nvPr>
            <p:ph idx="1" type="body"/>
          </p:nvPr>
        </p:nvSpPr>
        <p:spPr>
          <a:xfrm>
            <a:off x="311700" y="1152475"/>
            <a:ext cx="8520600" cy="3779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rgbClr val="000000"/>
              </a:buClr>
              <a:buSzPts val="1100"/>
              <a:buFont typeface="Arial"/>
              <a:buNone/>
            </a:pPr>
            <a:r>
              <a:t/>
            </a:r>
            <a:endParaRPr b="1" sz="1400">
              <a:solidFill>
                <a:schemeClr val="dk1"/>
              </a:solidFill>
            </a:endParaRPr>
          </a:p>
          <a:p>
            <a:pPr indent="0" lvl="0" marL="0" rtl="0" algn="just">
              <a:spcBef>
                <a:spcPts val="0"/>
              </a:spcBef>
              <a:spcAft>
                <a:spcPts val="0"/>
              </a:spcAft>
              <a:buClr>
                <a:srgbClr val="000000"/>
              </a:buClr>
              <a:buSzPts val="1100"/>
              <a:buFont typeface="Arial"/>
              <a:buNone/>
            </a:pPr>
            <a:r>
              <a:rPr b="1" lang="sk" sz="1400">
                <a:solidFill>
                  <a:schemeClr val="dk1"/>
                </a:solidFill>
              </a:rPr>
              <a:t>PRÁVNICKÁ OSOBA – ŠPORTOVÁ ORGANIZÁCIA</a:t>
            </a:r>
            <a:endParaRPr b="1" sz="1400">
              <a:solidFill>
                <a:schemeClr val="dk1"/>
              </a:solidFill>
            </a:endParaRPr>
          </a:p>
          <a:p>
            <a:pPr indent="-317500" lvl="0" marL="457200" rtl="0" algn="just">
              <a:spcBef>
                <a:spcPts val="0"/>
              </a:spcBef>
              <a:spcAft>
                <a:spcPts val="0"/>
              </a:spcAft>
              <a:buClr>
                <a:schemeClr val="dk1"/>
              </a:buClr>
              <a:buSzPts val="1400"/>
              <a:buChar char="●"/>
            </a:pPr>
            <a:r>
              <a:rPr b="1" lang="sk" sz="1400">
                <a:solidFill>
                  <a:schemeClr val="dk1"/>
                </a:solidFill>
              </a:rPr>
              <a:t>športová organizácia, ktorou je obchodná spoločnosť</a:t>
            </a:r>
            <a:endParaRPr b="1" sz="1400">
              <a:solidFill>
                <a:schemeClr val="dk1"/>
              </a:solidFill>
            </a:endParaRPr>
          </a:p>
          <a:p>
            <a:pPr indent="-317500" lvl="1" marL="914400" rtl="0" algn="just">
              <a:spcBef>
                <a:spcPts val="0"/>
              </a:spcBef>
              <a:spcAft>
                <a:spcPts val="0"/>
              </a:spcAft>
              <a:buClr>
                <a:schemeClr val="dk1"/>
              </a:buClr>
              <a:buSzPts val="1400"/>
              <a:buChar char="○"/>
            </a:pPr>
            <a:r>
              <a:rPr lang="sk" sz="1400">
                <a:solidFill>
                  <a:schemeClr val="dk1"/>
                </a:solidFill>
              </a:rPr>
              <a:t>do zdaniteľných príjmov organizácie v danom roku vstupuje len časť minutej dotácie, teda organizácia k nej vykáže v rovnakej výške výdavky a neminutá časť dotácie sa časovo rozlišuje do budúceho roka</a:t>
            </a:r>
            <a:endParaRPr sz="1400">
              <a:solidFill>
                <a:schemeClr val="dk1"/>
              </a:solidFill>
            </a:endParaRPr>
          </a:p>
          <a:p>
            <a:pPr indent="0" lvl="0" marL="457200" rtl="0" algn="just">
              <a:spcBef>
                <a:spcPts val="0"/>
              </a:spcBef>
              <a:spcAft>
                <a:spcPts val="0"/>
              </a:spcAft>
              <a:buNone/>
            </a:pPr>
            <a:r>
              <a:t/>
            </a:r>
            <a:endParaRPr sz="1400">
              <a:solidFill>
                <a:schemeClr val="dk1"/>
              </a:solidFill>
            </a:endParaRPr>
          </a:p>
          <a:p>
            <a:pPr indent="-317500" lvl="0" marL="457200" rtl="0" algn="just">
              <a:spcBef>
                <a:spcPts val="0"/>
              </a:spcBef>
              <a:spcAft>
                <a:spcPts val="0"/>
              </a:spcAft>
              <a:buClr>
                <a:schemeClr val="dk1"/>
              </a:buClr>
              <a:buSzPts val="1400"/>
              <a:buChar char="●"/>
            </a:pPr>
            <a:r>
              <a:rPr b="1" lang="sk" sz="1400">
                <a:solidFill>
                  <a:schemeClr val="dk1"/>
                </a:solidFill>
              </a:rPr>
              <a:t>športová organizácia, ktorá je neziskovou organizáciou (občianske združenie)</a:t>
            </a:r>
            <a:endParaRPr b="1" sz="1400">
              <a:solidFill>
                <a:schemeClr val="dk1"/>
              </a:solidFill>
            </a:endParaRPr>
          </a:p>
          <a:p>
            <a:pPr indent="-317500" lvl="1" marL="914400" rtl="0" algn="just">
              <a:spcBef>
                <a:spcPts val="0"/>
              </a:spcBef>
              <a:spcAft>
                <a:spcPts val="0"/>
              </a:spcAft>
              <a:buClr>
                <a:schemeClr val="dk1"/>
              </a:buClr>
              <a:buSzPts val="1400"/>
              <a:buChar char="○"/>
            </a:pPr>
            <a:r>
              <a:rPr lang="sk" sz="1400">
                <a:solidFill>
                  <a:schemeClr val="dk1"/>
                </a:solidFill>
              </a:rPr>
              <a:t>pre takýto typ organizácie je dotácia príjmom oslobodeným od dane z príjmov</a:t>
            </a:r>
            <a:endParaRPr sz="1400">
              <a:solidFill>
                <a:schemeClr val="dk1"/>
              </a:solidFill>
            </a:endParaRPr>
          </a:p>
          <a:p>
            <a:pPr indent="-317500" lvl="1" marL="914400" rtl="0" algn="just">
              <a:spcBef>
                <a:spcPts val="0"/>
              </a:spcBef>
              <a:spcAft>
                <a:spcPts val="0"/>
              </a:spcAft>
              <a:buClr>
                <a:schemeClr val="dk1"/>
              </a:buClr>
              <a:buSzPts val="1400"/>
              <a:buChar char="○"/>
            </a:pPr>
            <a:r>
              <a:rPr lang="sk" sz="1400">
                <a:solidFill>
                  <a:schemeClr val="dk1"/>
                </a:solidFill>
              </a:rPr>
              <a:t>v prípade jednoduchého účtovníctva organizácia v čase prijatia zaúčtuje ako príjem oslobodený od dane naraz</a:t>
            </a:r>
            <a:endParaRPr sz="1400">
              <a:solidFill>
                <a:schemeClr val="dk1"/>
              </a:solidFill>
            </a:endParaRPr>
          </a:p>
          <a:p>
            <a:pPr indent="-317500" lvl="1" marL="914400" rtl="0" algn="just">
              <a:spcBef>
                <a:spcPts val="0"/>
              </a:spcBef>
              <a:spcAft>
                <a:spcPts val="0"/>
              </a:spcAft>
              <a:buClr>
                <a:schemeClr val="dk1"/>
              </a:buClr>
              <a:buSzPts val="1400"/>
              <a:buChar char="○"/>
            </a:pPr>
            <a:r>
              <a:rPr lang="sk" sz="1400">
                <a:solidFill>
                  <a:schemeClr val="dk1"/>
                </a:solidFill>
              </a:rPr>
              <a:t>v prípade podvojného účtovníctva organizácia v danom roku zaúčtuje ako príjem oslobodený od dane minutú časť dotácie a zvyšnú časť v rámci účtovníctva časovo rozlišuje do ďalšieho roka</a:t>
            </a:r>
            <a:endParaRPr b="1" sz="1400">
              <a:solidFill>
                <a:schemeClr val="dk1"/>
              </a:solidFill>
            </a:endParaRPr>
          </a:p>
          <a:p>
            <a:pPr indent="0" lvl="0" marL="0" rtl="0" algn="l">
              <a:spcBef>
                <a:spcPts val="0"/>
              </a:spcBef>
              <a:spcAft>
                <a:spcPts val="1600"/>
              </a:spcAft>
              <a:buNone/>
            </a:pPr>
            <a:r>
              <a:t/>
            </a:r>
            <a:endParaRPr/>
          </a:p>
        </p:txBody>
      </p:sp>
      <p:sp>
        <p:nvSpPr>
          <p:cNvPr id="341" name="Google Shape;341;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55"/>
          <p:cNvSpPr txBox="1"/>
          <p:nvPr>
            <p:ph type="title"/>
          </p:nvPr>
        </p:nvSpPr>
        <p:spPr>
          <a:xfrm>
            <a:off x="450525" y="251450"/>
            <a:ext cx="8381700" cy="60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A.10. Zmluva o výkone dobrovoľníckej činnosti/1</a:t>
            </a:r>
            <a:endParaRPr sz="2400"/>
          </a:p>
        </p:txBody>
      </p:sp>
      <p:sp>
        <p:nvSpPr>
          <p:cNvPr id="347" name="Google Shape;347;p55"/>
          <p:cNvSpPr txBox="1"/>
          <p:nvPr>
            <p:ph idx="1" type="body"/>
          </p:nvPr>
        </p:nvSpPr>
        <p:spPr>
          <a:xfrm>
            <a:off x="311700" y="771475"/>
            <a:ext cx="8520600" cy="4048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sk" sz="1200">
                <a:solidFill>
                  <a:schemeClr val="dk1"/>
                </a:solidFill>
              </a:rPr>
              <a:t>Právne postavenie dobrovoľníka upravuje zákon č. 406/2011 Z. z. o dobrovoľníctve.</a:t>
            </a:r>
            <a:endParaRPr b="1" sz="1200">
              <a:solidFill>
                <a:schemeClr val="dk1"/>
              </a:solidFill>
            </a:endParaRPr>
          </a:p>
          <a:p>
            <a:pPr indent="0" lvl="0" marL="0" rtl="0" algn="l">
              <a:spcBef>
                <a:spcPts val="0"/>
              </a:spcBef>
              <a:spcAft>
                <a:spcPts val="0"/>
              </a:spcAft>
              <a:buNone/>
            </a:pPr>
            <a:r>
              <a:rPr lang="sk" sz="1200">
                <a:solidFill>
                  <a:schemeClr val="dk1"/>
                </a:solidFill>
              </a:rPr>
              <a:t>Podľa § 2 a 3 </a:t>
            </a:r>
            <a:r>
              <a:rPr i="1" lang="sk" sz="1200">
                <a:solidFill>
                  <a:schemeClr val="dk1"/>
                </a:solidFill>
              </a:rPr>
              <a:t>dobrovoľníkom je fyzická osoba, ktorá na základe svojho slobodného rozhodnutia </a:t>
            </a:r>
            <a:r>
              <a:rPr b="1" i="1" lang="sk" sz="1200" u="sng">
                <a:solidFill>
                  <a:schemeClr val="dk1"/>
                </a:solidFill>
              </a:rPr>
              <a:t>bez nároku na odmenu </a:t>
            </a:r>
            <a:r>
              <a:rPr i="1" lang="sk" sz="1200">
                <a:solidFill>
                  <a:schemeClr val="dk1"/>
                </a:solidFill>
              </a:rPr>
              <a:t>vykonáva pre inú osobu s jej súhlasom v jej prospech alebo vo verejný prospech dobrovoľnícku činnosť založenú na svojej schopnosti, zručnosti alebo vedomosti a spĺňa podmienky ustanovené týmto zákonom, ak dobrovoľnícku činnosť</a:t>
            </a:r>
            <a:endParaRPr i="1" sz="1200">
              <a:solidFill>
                <a:schemeClr val="dk1"/>
              </a:solidFill>
            </a:endParaRPr>
          </a:p>
          <a:p>
            <a:pPr indent="-304800" lvl="0" marL="457200" rtl="0" algn="l">
              <a:spcBef>
                <a:spcPts val="0"/>
              </a:spcBef>
              <a:spcAft>
                <a:spcPts val="0"/>
              </a:spcAft>
              <a:buClr>
                <a:schemeClr val="dk1"/>
              </a:buClr>
              <a:buSzPts val="1200"/>
              <a:buAutoNum type="alphaLcParenR"/>
            </a:pPr>
            <a:r>
              <a:rPr b="1" i="1" lang="sk" sz="1200" u="sng">
                <a:solidFill>
                  <a:schemeClr val="dk1"/>
                </a:solidFill>
              </a:rPr>
              <a:t>vykonáva</a:t>
            </a:r>
            <a:r>
              <a:rPr i="1" lang="sk" sz="1200">
                <a:solidFill>
                  <a:schemeClr val="dk1"/>
                </a:solidFill>
              </a:rPr>
              <a:t> </a:t>
            </a:r>
            <a:r>
              <a:rPr b="1" i="1" lang="sk" sz="1200">
                <a:solidFill>
                  <a:schemeClr val="dk1"/>
                </a:solidFill>
              </a:rPr>
              <a:t>mimo svojich pracovných povinností, služobných povinností a študijných povinností </a:t>
            </a:r>
            <a:r>
              <a:rPr i="1" lang="sk" sz="1200">
                <a:solidFill>
                  <a:schemeClr val="dk1"/>
                </a:solidFill>
              </a:rPr>
              <a:t>vyplývajúcich jej zo zákona, z pracovnej zmluvy, zo služobnej zmluvy, zo študijného poriadku alebo z iného obdobného pre neho záväzného dokumentu,</a:t>
            </a:r>
            <a:endParaRPr i="1" sz="1200">
              <a:solidFill>
                <a:schemeClr val="dk1"/>
              </a:solidFill>
            </a:endParaRPr>
          </a:p>
          <a:p>
            <a:pPr indent="-304800" lvl="0" marL="457200" rtl="0" algn="l">
              <a:spcBef>
                <a:spcPts val="0"/>
              </a:spcBef>
              <a:spcAft>
                <a:spcPts val="0"/>
              </a:spcAft>
              <a:buClr>
                <a:schemeClr val="dk1"/>
              </a:buClr>
              <a:buSzPts val="1200"/>
              <a:buAutoNum type="alphaLcParenR"/>
            </a:pPr>
            <a:r>
              <a:rPr b="1" i="1" lang="sk" sz="1200" u="sng">
                <a:solidFill>
                  <a:schemeClr val="dk1"/>
                </a:solidFill>
              </a:rPr>
              <a:t>nevykonáva</a:t>
            </a:r>
            <a:r>
              <a:rPr i="1" lang="sk" sz="1200">
                <a:solidFill>
                  <a:schemeClr val="dk1"/>
                </a:solidFill>
              </a:rPr>
              <a:t> pre orgán alebo funkcionára právnickej osoby, ktorej je členom, zamest</a:t>
            </a:r>
            <a:r>
              <a:rPr lang="sk" sz="1200">
                <a:solidFill>
                  <a:schemeClr val="dk1"/>
                </a:solidFill>
              </a:rPr>
              <a:t>nancom, žiakom alebo študentom,</a:t>
            </a:r>
            <a:endParaRPr sz="1200">
              <a:solidFill>
                <a:schemeClr val="dk1"/>
              </a:solidFill>
            </a:endParaRPr>
          </a:p>
          <a:p>
            <a:pPr indent="-304800" lvl="0" marL="457200" rtl="0" algn="l">
              <a:spcBef>
                <a:spcPts val="0"/>
              </a:spcBef>
              <a:spcAft>
                <a:spcPts val="0"/>
              </a:spcAft>
              <a:buClr>
                <a:schemeClr val="dk1"/>
              </a:buClr>
              <a:buSzPts val="1200"/>
              <a:buAutoNum type="alphaLcParenR"/>
            </a:pPr>
            <a:r>
              <a:rPr b="1" i="1" lang="sk" sz="1200" u="sng">
                <a:solidFill>
                  <a:schemeClr val="dk1"/>
                </a:solidFill>
              </a:rPr>
              <a:t>vykonáva</a:t>
            </a:r>
            <a:r>
              <a:rPr i="1" lang="sk" sz="1200">
                <a:solidFill>
                  <a:schemeClr val="dk1"/>
                </a:solidFill>
              </a:rPr>
              <a:t> mimo svojho podnikania alebo inej samostatnej zárobkovej činnosti.</a:t>
            </a:r>
            <a:endParaRPr i="1" sz="1200">
              <a:solidFill>
                <a:schemeClr val="dk1"/>
              </a:solidFill>
            </a:endParaRPr>
          </a:p>
          <a:p>
            <a:pPr indent="0" lvl="0" marL="0" rtl="0" algn="l">
              <a:spcBef>
                <a:spcPts val="600"/>
              </a:spcBef>
              <a:spcAft>
                <a:spcPts val="0"/>
              </a:spcAft>
              <a:buNone/>
            </a:pPr>
            <a:r>
              <a:rPr b="1" lang="sk" sz="1200">
                <a:solidFill>
                  <a:schemeClr val="dk1"/>
                </a:solidFill>
              </a:rPr>
              <a:t>Dobrovoľník</a:t>
            </a:r>
            <a:r>
              <a:rPr lang="sk" sz="1200">
                <a:solidFill>
                  <a:schemeClr val="dk1"/>
                </a:solidFill>
              </a:rPr>
              <a:t> vykonáva dobrovoľnícku činnosť na základe zmluvy o dobrovoľníckej činnosti uzavretej s osobou so sídlom/pobytom na území SR, pre ktorú vykonáva dobrovoľnícku činnosť (ďalej len „prijímateľ dobrovoľníckej činnosti“) alebo s právnickou osobou so sídlom na území SR, ktorá organizuje alebo sprostredkúva dobrovoľnícku činnosť pre inú osobu s jej súhlasom v jej prospech alebo vo verejný prospech (ďalej len „vysielajúca organizácia“) alebo ak vykonáva dobrovoľnícku činnosť ako člen vysielajúcej organizácie.</a:t>
            </a:r>
            <a:endParaRPr sz="1200">
              <a:solidFill>
                <a:schemeClr val="dk1"/>
              </a:solidFill>
            </a:endParaRPr>
          </a:p>
          <a:p>
            <a:pPr indent="0" lvl="0" marL="0" rtl="0" algn="l">
              <a:spcBef>
                <a:spcPts val="600"/>
              </a:spcBef>
              <a:spcAft>
                <a:spcPts val="0"/>
              </a:spcAft>
              <a:buNone/>
            </a:pPr>
            <a:r>
              <a:rPr lang="sk" sz="1200">
                <a:solidFill>
                  <a:schemeClr val="dk1"/>
                </a:solidFill>
              </a:rPr>
              <a:t>Dobrovoľník vykonáva činnosť napr. pre nezaopatrené deti, v neformálnom vzdelávaní v práci s mládežou a v špecializovaných činnostiach v oblasti práce s mládežou, pri organizovaní športových, kultúrnych a iných podujatí.</a:t>
            </a:r>
            <a:endParaRPr sz="1200">
              <a:solidFill>
                <a:schemeClr val="dk1"/>
              </a:solidFill>
            </a:endParaRPr>
          </a:p>
        </p:txBody>
      </p:sp>
      <p:sp>
        <p:nvSpPr>
          <p:cNvPr id="348" name="Google Shape;348;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56"/>
          <p:cNvSpPr txBox="1"/>
          <p:nvPr>
            <p:ph type="title"/>
          </p:nvPr>
        </p:nvSpPr>
        <p:spPr>
          <a:xfrm>
            <a:off x="375450" y="148600"/>
            <a:ext cx="8457000" cy="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A.10. Zmluva o výkone dobrovoľníckej činnosti/2</a:t>
            </a:r>
            <a:endParaRPr sz="2400"/>
          </a:p>
        </p:txBody>
      </p:sp>
      <p:sp>
        <p:nvSpPr>
          <p:cNvPr id="354" name="Google Shape;354;p56"/>
          <p:cNvSpPr txBox="1"/>
          <p:nvPr>
            <p:ph idx="1" type="body"/>
          </p:nvPr>
        </p:nvSpPr>
        <p:spPr>
          <a:xfrm>
            <a:off x="252175" y="643900"/>
            <a:ext cx="8769000" cy="4320600"/>
          </a:xfrm>
          <a:prstGeom prst="rect">
            <a:avLst/>
          </a:prstGeom>
        </p:spPr>
        <p:txBody>
          <a:bodyPr anchorCtr="0" anchor="t" bIns="91425" lIns="91425" spcFirstLastPara="1" rIns="91425" wrap="square" tIns="91425">
            <a:noAutofit/>
          </a:bodyPr>
          <a:lstStyle/>
          <a:p>
            <a:pPr indent="0" lvl="0" marL="63500" marR="1117600" rtl="0" algn="just">
              <a:spcBef>
                <a:spcPts val="0"/>
              </a:spcBef>
              <a:spcAft>
                <a:spcPts val="0"/>
              </a:spcAft>
              <a:buNone/>
            </a:pPr>
            <a:r>
              <a:rPr lang="sk" sz="1200">
                <a:solidFill>
                  <a:schemeClr val="dk1"/>
                </a:solidFill>
              </a:rPr>
              <a:t>Najmä pre menšie športové kluby je zaujímavé uzatvárať so športovými odborníkmi (napríklad mládežníckymi trénermi, vedúcimi mužstiev a pod.) </a:t>
            </a:r>
            <a:r>
              <a:rPr b="1" lang="sk" sz="1200">
                <a:solidFill>
                  <a:schemeClr val="dk1"/>
                </a:solidFill>
              </a:rPr>
              <a:t>dobrovoľnícke zmluvy</a:t>
            </a:r>
            <a:r>
              <a:rPr lang="sk" sz="1200">
                <a:solidFill>
                  <a:schemeClr val="dk1"/>
                </a:solidFill>
              </a:rPr>
              <a:t> v súlade s § 6 zákona o dobrovoľníctve. 	</a:t>
            </a:r>
            <a:br>
              <a:rPr lang="sk" sz="1200">
                <a:solidFill>
                  <a:schemeClr val="dk1"/>
                </a:solidFill>
              </a:rPr>
            </a:br>
            <a:r>
              <a:rPr lang="sk" sz="1200">
                <a:solidFill>
                  <a:schemeClr val="dk1"/>
                </a:solidFill>
              </a:rPr>
              <a:t>Pozor, podmienkou je </a:t>
            </a:r>
            <a:r>
              <a:rPr b="1" lang="sk" sz="1200">
                <a:solidFill>
                  <a:schemeClr val="dk1"/>
                </a:solidFill>
              </a:rPr>
              <a:t>zápis dobrovoľníckej zmluvy do informačného systému športu</a:t>
            </a:r>
            <a:r>
              <a:rPr lang="sk" sz="1200">
                <a:solidFill>
                  <a:schemeClr val="dk1"/>
                </a:solidFill>
              </a:rPr>
              <a:t>.</a:t>
            </a:r>
            <a:endParaRPr sz="1200">
              <a:solidFill>
                <a:schemeClr val="dk1"/>
              </a:solidFill>
            </a:endParaRPr>
          </a:p>
          <a:p>
            <a:pPr indent="0" lvl="0" marL="63500" marR="1117600" rtl="0" algn="l">
              <a:spcBef>
                <a:spcPts val="600"/>
              </a:spcBef>
              <a:spcAft>
                <a:spcPts val="0"/>
              </a:spcAft>
              <a:buNone/>
            </a:pPr>
            <a:r>
              <a:rPr lang="sk" sz="1200">
                <a:solidFill>
                  <a:schemeClr val="dk1"/>
                </a:solidFill>
              </a:rPr>
              <a:t>Podľa § 6 ods. 2 písm. d) zákona o dobrovoľníctve, v zmluve sa možno dohodnúť na materiálnom zabezpečení dobrovoľníka, najmä ide o:</a:t>
            </a:r>
            <a:endParaRPr sz="1200">
              <a:solidFill>
                <a:schemeClr val="dk1"/>
              </a:solidFill>
            </a:endParaRPr>
          </a:p>
          <a:p>
            <a:pPr indent="-304800" lvl="0" marL="457200" marR="1117600" rtl="0" algn="l">
              <a:spcBef>
                <a:spcPts val="0"/>
              </a:spcBef>
              <a:spcAft>
                <a:spcPts val="0"/>
              </a:spcAft>
              <a:buClr>
                <a:schemeClr val="dk1"/>
              </a:buClr>
              <a:buSzPts val="1200"/>
              <a:buChar char="●"/>
            </a:pPr>
            <a:r>
              <a:rPr lang="sk" sz="1200">
                <a:solidFill>
                  <a:schemeClr val="dk1"/>
                </a:solidFill>
              </a:rPr>
              <a:t>stravovanie,</a:t>
            </a:r>
            <a:endParaRPr sz="1200">
              <a:solidFill>
                <a:schemeClr val="dk1"/>
              </a:solidFill>
            </a:endParaRPr>
          </a:p>
          <a:p>
            <a:pPr indent="-304800" lvl="0" marL="457200" marR="1117600" rtl="0" algn="l">
              <a:spcBef>
                <a:spcPts val="0"/>
              </a:spcBef>
              <a:spcAft>
                <a:spcPts val="0"/>
              </a:spcAft>
              <a:buClr>
                <a:schemeClr val="dk1"/>
              </a:buClr>
              <a:buSzPts val="1200"/>
              <a:buChar char="●"/>
            </a:pPr>
            <a:r>
              <a:rPr lang="sk" sz="1200">
                <a:solidFill>
                  <a:schemeClr val="dk1"/>
                </a:solidFill>
              </a:rPr>
              <a:t>ubytovanie,</a:t>
            </a:r>
            <a:endParaRPr sz="1200">
              <a:solidFill>
                <a:schemeClr val="dk1"/>
              </a:solidFill>
            </a:endParaRPr>
          </a:p>
          <a:p>
            <a:pPr indent="-304800" lvl="0" marL="457200" marR="1117600" rtl="0" algn="l">
              <a:spcBef>
                <a:spcPts val="0"/>
              </a:spcBef>
              <a:spcAft>
                <a:spcPts val="0"/>
              </a:spcAft>
              <a:buClr>
                <a:schemeClr val="dk1"/>
              </a:buClr>
              <a:buSzPts val="1200"/>
              <a:buChar char="●"/>
            </a:pPr>
            <a:r>
              <a:rPr lang="sk" sz="1200">
                <a:solidFill>
                  <a:schemeClr val="dk1"/>
                </a:solidFill>
              </a:rPr>
              <a:t>dopravu alebo úhradu cestovných náhrad spojených s cestou dobrovoľníka na miesto výkonu dobrovoľníckej činnosti,</a:t>
            </a:r>
            <a:endParaRPr sz="1200">
              <a:solidFill>
                <a:schemeClr val="dk1"/>
              </a:solidFill>
            </a:endParaRPr>
          </a:p>
          <a:p>
            <a:pPr indent="-304800" lvl="0" marL="457200" marR="1117600" rtl="0" algn="l">
              <a:spcBef>
                <a:spcPts val="0"/>
              </a:spcBef>
              <a:spcAft>
                <a:spcPts val="0"/>
              </a:spcAft>
              <a:buClr>
                <a:schemeClr val="dk1"/>
              </a:buClr>
              <a:buSzPts val="1200"/>
              <a:buChar char="●"/>
            </a:pPr>
            <a:r>
              <a:rPr lang="sk" sz="1200">
                <a:solidFill>
                  <a:schemeClr val="dk1"/>
                </a:solidFill>
              </a:rPr>
              <a:t>príspevok na úhradu nevyhnutných výdavkov na vykonávanie dobrovoľníckej činnosti (napríklad úhrada časti nákladov na mobil – komunikácia s rodičmi detí, vedením klubu a pod., úhrada výdavkov na športové oblečenie a pod.),</a:t>
            </a:r>
            <a:endParaRPr sz="1200">
              <a:solidFill>
                <a:schemeClr val="dk1"/>
              </a:solidFill>
            </a:endParaRPr>
          </a:p>
          <a:p>
            <a:pPr indent="-304800" lvl="0" marL="457200" marR="1117600" rtl="0" algn="l">
              <a:spcBef>
                <a:spcPts val="0"/>
              </a:spcBef>
              <a:spcAft>
                <a:spcPts val="0"/>
              </a:spcAft>
              <a:buClr>
                <a:schemeClr val="dk1"/>
              </a:buClr>
              <a:buSzPts val="1200"/>
              <a:buChar char="●"/>
            </a:pPr>
            <a:r>
              <a:rPr lang="sk" sz="1200">
                <a:solidFill>
                  <a:schemeClr val="dk1"/>
                </a:solidFill>
              </a:rPr>
              <a:t>poskytnutie jednotného oblečenia alebo iného osobného vybavenia.</a:t>
            </a:r>
            <a:endParaRPr sz="1200">
              <a:solidFill>
                <a:schemeClr val="dk1"/>
              </a:solidFill>
            </a:endParaRPr>
          </a:p>
          <a:p>
            <a:pPr indent="0" lvl="0" marL="63500" marR="1117600" rtl="0" algn="just">
              <a:lnSpc>
                <a:spcPct val="115000"/>
              </a:lnSpc>
              <a:spcBef>
                <a:spcPts val="600"/>
              </a:spcBef>
              <a:spcAft>
                <a:spcPts val="0"/>
              </a:spcAft>
              <a:buNone/>
            </a:pPr>
            <a:r>
              <a:rPr lang="sk" sz="1200">
                <a:solidFill>
                  <a:schemeClr val="dk1"/>
                </a:solidFill>
              </a:rPr>
              <a:t>Podľa § 6 ods. 2 písm. e) sa možno dohodnúť na </a:t>
            </a:r>
            <a:r>
              <a:rPr b="1" lang="sk" sz="1200">
                <a:solidFill>
                  <a:schemeClr val="dk1"/>
                </a:solidFill>
              </a:rPr>
              <a:t>náhrade za stratu času</a:t>
            </a:r>
            <a:r>
              <a:rPr lang="sk" sz="1200">
                <a:solidFill>
                  <a:schemeClr val="dk1"/>
                </a:solidFill>
              </a:rPr>
              <a:t> najviac vo výške hodinovej minimálnej mzdy (v roku 2018 je min. mzda </a:t>
            </a:r>
            <a:r>
              <a:rPr b="1" lang="sk" sz="1200">
                <a:solidFill>
                  <a:schemeClr val="dk1"/>
                </a:solidFill>
              </a:rPr>
              <a:t>2,759 eura, v roku 2019 je min.mzda 2,989 eura</a:t>
            </a:r>
            <a:r>
              <a:rPr lang="sk" sz="1200">
                <a:solidFill>
                  <a:schemeClr val="dk1"/>
                </a:solidFill>
              </a:rPr>
              <a:t>).</a:t>
            </a:r>
            <a:endParaRPr sz="1200">
              <a:solidFill>
                <a:schemeClr val="dk1"/>
              </a:solidFill>
            </a:endParaRPr>
          </a:p>
          <a:p>
            <a:pPr indent="0" lvl="0" marL="63500" marR="1117600" rtl="0" algn="l">
              <a:spcBef>
                <a:spcPts val="600"/>
              </a:spcBef>
              <a:spcAft>
                <a:spcPts val="0"/>
              </a:spcAft>
              <a:buNone/>
            </a:pPr>
            <a:r>
              <a:rPr lang="sk" sz="1200">
                <a:solidFill>
                  <a:schemeClr val="dk1"/>
                </a:solidFill>
              </a:rPr>
              <a:t>Podľa § 1 ods. 2 písm. c) zákona č. 283/2002 Z. z. o cestovných náhradách je možné poskytovať dobrovoľníkom </a:t>
            </a:r>
            <a:r>
              <a:rPr b="1" lang="sk" sz="1200">
                <a:solidFill>
                  <a:schemeClr val="dk1"/>
                </a:solidFill>
              </a:rPr>
              <a:t>náhrady</a:t>
            </a:r>
            <a:r>
              <a:rPr lang="sk" sz="1200">
                <a:solidFill>
                  <a:schemeClr val="dk1"/>
                </a:solidFill>
              </a:rPr>
              <a:t> – stravné, kilometrovné. Podľa § 2 ods. 1 druhá veta, pracovná cesta je cesta dobrovoľníka počínajúc nástupom na cestu z bydliska na do miesta plnenia dohodnutej činnosti, končiac návratom do miesta bydliska.</a:t>
            </a:r>
            <a:endParaRPr sz="1200">
              <a:solidFill>
                <a:schemeClr val="dk1"/>
              </a:solidFill>
            </a:endParaRPr>
          </a:p>
        </p:txBody>
      </p:sp>
      <p:sp>
        <p:nvSpPr>
          <p:cNvPr id="355" name="Google Shape;355;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57"/>
          <p:cNvSpPr txBox="1"/>
          <p:nvPr>
            <p:ph type="title"/>
          </p:nvPr>
        </p:nvSpPr>
        <p:spPr>
          <a:xfrm>
            <a:off x="530375" y="300475"/>
            <a:ext cx="8301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A.11. Daňové a odvodové vlastnosti zmluvy o výkone dobrovoľníckej činnosti</a:t>
            </a:r>
            <a:endParaRPr sz="2400"/>
          </a:p>
        </p:txBody>
      </p:sp>
      <p:sp>
        <p:nvSpPr>
          <p:cNvPr id="361" name="Google Shape;361;p57"/>
          <p:cNvSpPr txBox="1"/>
          <p:nvPr>
            <p:ph idx="1" type="body"/>
          </p:nvPr>
        </p:nvSpPr>
        <p:spPr>
          <a:xfrm>
            <a:off x="530375" y="1152100"/>
            <a:ext cx="8116200" cy="3511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sk" sz="1400">
                <a:solidFill>
                  <a:schemeClr val="dk1"/>
                </a:solidFill>
              </a:rPr>
              <a:t>Podľa § 9 ods. 2 písm. x) zákona o dani z príjmov sú plnenia poskytnuté dobrovoľníkovi v súlade s § 6 ods. 2 písm. d) zákona o dobrovoľníctve </a:t>
            </a:r>
            <a:r>
              <a:rPr b="1" lang="sk" sz="1400">
                <a:solidFill>
                  <a:schemeClr val="dk1"/>
                </a:solidFill>
              </a:rPr>
              <a:t>oslobodené od dane – to znamená aj od odvodov.</a:t>
            </a:r>
            <a:endParaRPr sz="1400">
              <a:solidFill>
                <a:schemeClr val="dk1"/>
              </a:solidFill>
            </a:endParaRPr>
          </a:p>
          <a:p>
            <a:pPr indent="0" lvl="0" marL="0" marR="0" rtl="0" algn="l">
              <a:lnSpc>
                <a:spcPct val="100000"/>
              </a:lnSpc>
              <a:spcBef>
                <a:spcPts val="800"/>
              </a:spcBef>
              <a:spcAft>
                <a:spcPts val="0"/>
              </a:spcAft>
              <a:buNone/>
            </a:pPr>
            <a:r>
              <a:rPr lang="sk" sz="1400">
                <a:solidFill>
                  <a:schemeClr val="dk1"/>
                </a:solidFill>
              </a:rPr>
              <a:t>Podľa § 8 ods. 1 písm. r) zákona o dani z príjmov sa ako “ostatné príjmy” zdaňuje </a:t>
            </a:r>
            <a:r>
              <a:rPr b="1" lang="sk" sz="1400">
                <a:solidFill>
                  <a:schemeClr val="dk1"/>
                </a:solidFill>
              </a:rPr>
              <a:t>náhrada za stratu času dobrovoľníka</a:t>
            </a:r>
            <a:r>
              <a:rPr lang="sk" sz="1400">
                <a:solidFill>
                  <a:schemeClr val="dk1"/>
                </a:solidFill>
              </a:rPr>
              <a:t> zapísaného v informačnom systéme športu. </a:t>
            </a:r>
            <a:endParaRPr sz="1400">
              <a:solidFill>
                <a:schemeClr val="dk1"/>
              </a:solidFill>
            </a:endParaRPr>
          </a:p>
          <a:p>
            <a:pPr indent="0" lvl="0" marL="0" marR="0" rtl="0" algn="l">
              <a:lnSpc>
                <a:spcPct val="100000"/>
              </a:lnSpc>
              <a:spcBef>
                <a:spcPts val="800"/>
              </a:spcBef>
              <a:spcAft>
                <a:spcPts val="0"/>
              </a:spcAft>
              <a:buNone/>
            </a:pPr>
            <a:r>
              <a:rPr lang="sk" sz="1400">
                <a:solidFill>
                  <a:schemeClr val="dk1"/>
                </a:solidFill>
              </a:rPr>
              <a:t>Podľa § 9 ods. 1 písm. m) zákona o dani z príjmov, je náhrada za stratu času dobrovoľníka zapísaného v informačnom systéme športu príjem oslobodený od dane, ak úhrn týchto príjmov nepresiahne za rok sumu </a:t>
            </a:r>
            <a:r>
              <a:rPr b="1" lang="sk" sz="1400">
                <a:solidFill>
                  <a:schemeClr val="dk1"/>
                </a:solidFill>
              </a:rPr>
              <a:t>500 eur</a:t>
            </a:r>
            <a:r>
              <a:rPr lang="sk" sz="1400">
                <a:solidFill>
                  <a:schemeClr val="dk1"/>
                </a:solidFill>
              </a:rPr>
              <a:t>.</a:t>
            </a:r>
            <a:endParaRPr sz="1400">
              <a:solidFill>
                <a:schemeClr val="dk1"/>
              </a:solidFill>
            </a:endParaRPr>
          </a:p>
          <a:p>
            <a:pPr indent="0" lvl="0" marL="0" rtl="0" algn="l">
              <a:spcBef>
                <a:spcPts val="800"/>
              </a:spcBef>
              <a:spcAft>
                <a:spcPts val="1600"/>
              </a:spcAft>
              <a:buNone/>
            </a:pPr>
            <a:r>
              <a:rPr lang="sk" sz="1400">
                <a:solidFill>
                  <a:schemeClr val="dk1"/>
                </a:solidFill>
              </a:rPr>
              <a:t>Ak  náhrada za stratu času presiahne 500 eur, do základu dane sa zahrnie </a:t>
            </a:r>
            <a:r>
              <a:rPr b="1" lang="sk" sz="1400">
                <a:solidFill>
                  <a:schemeClr val="dk1"/>
                </a:solidFill>
              </a:rPr>
              <a:t>len príjem nad 500 eur,</a:t>
            </a:r>
            <a:r>
              <a:rPr lang="sk" sz="1400">
                <a:solidFill>
                  <a:schemeClr val="dk1"/>
                </a:solidFill>
              </a:rPr>
              <a:t> výdavky k príjmom zahrnovaným do základu dane sa zistia rovnakým pomerom, ako je pomer príjmov zahrnovaných do základu dane k celkovým príjmom. Pozor, </a:t>
            </a:r>
            <a:r>
              <a:rPr b="1" lang="sk" sz="1400">
                <a:solidFill>
                  <a:schemeClr val="dk1"/>
                </a:solidFill>
              </a:rPr>
              <a:t>zo sumy nad 500 eur </a:t>
            </a:r>
            <a:r>
              <a:rPr lang="sk" sz="1400">
                <a:solidFill>
                  <a:schemeClr val="dk1"/>
                </a:solidFill>
              </a:rPr>
              <a:t>(z príslušného základu dane)</a:t>
            </a:r>
            <a:r>
              <a:rPr b="1" lang="sk" sz="1400">
                <a:solidFill>
                  <a:schemeClr val="dk1"/>
                </a:solidFill>
              </a:rPr>
              <a:t> </a:t>
            </a:r>
            <a:r>
              <a:rPr lang="sk" sz="1400">
                <a:solidFill>
                  <a:schemeClr val="dk1"/>
                </a:solidFill>
              </a:rPr>
              <a:t>sa následne p</a:t>
            </a:r>
            <a:r>
              <a:rPr b="1" lang="sk" sz="1400">
                <a:solidFill>
                  <a:schemeClr val="dk1"/>
                </a:solidFill>
              </a:rPr>
              <a:t>latí aj zdravotné poistenie</a:t>
            </a:r>
            <a:r>
              <a:rPr lang="sk" sz="1400">
                <a:solidFill>
                  <a:schemeClr val="dk1"/>
                </a:solidFill>
              </a:rPr>
              <a:t>, 14% zo základu dane z náhrady za stratu času nad 500 eur.</a:t>
            </a:r>
            <a:endParaRPr b="1" sz="1400">
              <a:solidFill>
                <a:schemeClr val="dk1"/>
              </a:solidFill>
            </a:endParaRPr>
          </a:p>
        </p:txBody>
      </p:sp>
      <p:sp>
        <p:nvSpPr>
          <p:cNvPr id="362" name="Google Shape;362;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6"/>
        </a:solidFill>
      </p:bgPr>
    </p:bg>
    <p:spTree>
      <p:nvGrpSpPr>
        <p:cNvPr id="366" name="Shape 366"/>
        <p:cNvGrpSpPr/>
        <p:nvPr/>
      </p:nvGrpSpPr>
      <p:grpSpPr>
        <a:xfrm>
          <a:off x="0" y="0"/>
          <a:ext cx="0" cy="0"/>
          <a:chOff x="0" y="0"/>
          <a:chExt cx="0" cy="0"/>
        </a:xfrm>
      </p:grpSpPr>
      <p:sp>
        <p:nvSpPr>
          <p:cNvPr id="367" name="Google Shape;367;p58"/>
          <p:cNvSpPr txBox="1"/>
          <p:nvPr>
            <p:ph type="title"/>
          </p:nvPr>
        </p:nvSpPr>
        <p:spPr>
          <a:xfrm>
            <a:off x="38385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sk" sz="4800"/>
              <a:t>Športový odborník</a:t>
            </a:r>
            <a:endParaRPr b="1" sz="4800"/>
          </a:p>
        </p:txBody>
      </p:sp>
      <p:sp>
        <p:nvSpPr>
          <p:cNvPr id="368" name="Google Shape;368;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59"/>
          <p:cNvSpPr txBox="1"/>
          <p:nvPr>
            <p:ph type="title"/>
          </p:nvPr>
        </p:nvSpPr>
        <p:spPr>
          <a:xfrm>
            <a:off x="555050" y="216425"/>
            <a:ext cx="83532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sk" sz="2400">
                <a:latin typeface="Corbel"/>
                <a:ea typeface="Corbel"/>
                <a:cs typeface="Corbel"/>
                <a:sym typeface="Corbel"/>
              </a:rPr>
              <a:t>B. Športový odborník/1 </a:t>
            </a:r>
            <a:endParaRPr sz="2400">
              <a:latin typeface="Corbel"/>
              <a:ea typeface="Corbel"/>
              <a:cs typeface="Corbel"/>
              <a:sym typeface="Corbel"/>
            </a:endParaRPr>
          </a:p>
        </p:txBody>
      </p:sp>
      <p:sp>
        <p:nvSpPr>
          <p:cNvPr id="374" name="Google Shape;374;p59"/>
          <p:cNvSpPr txBox="1"/>
          <p:nvPr>
            <p:ph idx="1" type="body"/>
          </p:nvPr>
        </p:nvSpPr>
        <p:spPr>
          <a:xfrm>
            <a:off x="308375" y="712925"/>
            <a:ext cx="8712900" cy="4006500"/>
          </a:xfrm>
          <a:prstGeom prst="rect">
            <a:avLst/>
          </a:prstGeom>
        </p:spPr>
        <p:txBody>
          <a:bodyPr anchorCtr="0" anchor="t" bIns="91425" lIns="91425" spcFirstLastPara="1" rIns="91425" wrap="square" tIns="91425">
            <a:noAutofit/>
          </a:bodyPr>
          <a:lstStyle/>
          <a:p>
            <a:pPr indent="-304800" lvl="0" marL="457200" marR="508000" rtl="0" algn="l">
              <a:lnSpc>
                <a:spcPct val="115000"/>
              </a:lnSpc>
              <a:spcBef>
                <a:spcPts val="0"/>
              </a:spcBef>
              <a:spcAft>
                <a:spcPts val="0"/>
              </a:spcAft>
              <a:buClr>
                <a:schemeClr val="dk1"/>
              </a:buClr>
              <a:buSzPts val="1200"/>
              <a:buChar char="●"/>
            </a:pPr>
            <a:r>
              <a:rPr b="1" lang="sk" sz="1400">
                <a:solidFill>
                  <a:schemeClr val="dk1"/>
                </a:solidFill>
                <a:latin typeface="Arial"/>
                <a:ea typeface="Arial"/>
                <a:cs typeface="Arial"/>
                <a:sym typeface="Arial"/>
              </a:rPr>
              <a:t>Športovým odborníkom</a:t>
            </a:r>
            <a:r>
              <a:rPr lang="sk" sz="1400">
                <a:solidFill>
                  <a:schemeClr val="dk1"/>
                </a:solidFill>
                <a:latin typeface="Arial"/>
                <a:ea typeface="Arial"/>
                <a:cs typeface="Arial"/>
                <a:sym typeface="Arial"/>
              </a:rPr>
              <a:t> (§ 6 ZoŠ) je</a:t>
            </a:r>
            <a:br>
              <a:rPr lang="sk" sz="1400">
                <a:solidFill>
                  <a:schemeClr val="dk1"/>
                </a:solidFill>
                <a:latin typeface="Arial"/>
                <a:ea typeface="Arial"/>
                <a:cs typeface="Arial"/>
                <a:sym typeface="Arial"/>
              </a:rPr>
            </a:br>
            <a:r>
              <a:rPr i="1" lang="sk" sz="1300">
                <a:solidFill>
                  <a:schemeClr val="dk1"/>
                </a:solidFill>
                <a:latin typeface="Corbel"/>
                <a:ea typeface="Corbel"/>
                <a:cs typeface="Corbel"/>
                <a:sym typeface="Corbel"/>
              </a:rPr>
              <a:t>(a) </a:t>
            </a:r>
            <a:r>
              <a:rPr b="1" i="1" lang="sk" sz="1300">
                <a:solidFill>
                  <a:schemeClr val="dk1"/>
                </a:solidFill>
                <a:latin typeface="Corbel"/>
                <a:ea typeface="Corbel"/>
                <a:cs typeface="Corbel"/>
                <a:sym typeface="Corbel"/>
              </a:rPr>
              <a:t>tréner</a:t>
            </a:r>
            <a:r>
              <a:rPr i="1" lang="sk" sz="1300">
                <a:solidFill>
                  <a:schemeClr val="dk1"/>
                </a:solidFill>
                <a:latin typeface="Corbel"/>
                <a:ea typeface="Corbel"/>
                <a:cs typeface="Corbel"/>
                <a:sym typeface="Corbel"/>
              </a:rPr>
              <a:t> a </a:t>
            </a:r>
            <a:r>
              <a:rPr b="1" i="1" lang="sk" sz="1300">
                <a:solidFill>
                  <a:schemeClr val="dk1"/>
                </a:solidFill>
                <a:latin typeface="Corbel"/>
                <a:ea typeface="Corbel"/>
                <a:cs typeface="Corbel"/>
                <a:sym typeface="Corbel"/>
              </a:rPr>
              <a:t>inštruktor</a:t>
            </a:r>
            <a:r>
              <a:rPr i="1" lang="sk" sz="1300">
                <a:solidFill>
                  <a:schemeClr val="dk1"/>
                </a:solidFill>
                <a:latin typeface="Corbel"/>
                <a:ea typeface="Corbel"/>
                <a:cs typeface="Corbel"/>
                <a:sym typeface="Corbel"/>
              </a:rPr>
              <a:t> športu,</a:t>
            </a:r>
            <a:br>
              <a:rPr i="1" lang="sk" sz="1300">
                <a:solidFill>
                  <a:schemeClr val="dk1"/>
                </a:solidFill>
                <a:latin typeface="Corbel"/>
                <a:ea typeface="Corbel"/>
                <a:cs typeface="Corbel"/>
                <a:sym typeface="Corbel"/>
              </a:rPr>
            </a:br>
            <a:r>
              <a:rPr i="1" lang="sk" sz="1300">
                <a:solidFill>
                  <a:schemeClr val="dk1"/>
                </a:solidFill>
                <a:latin typeface="Corbel"/>
                <a:ea typeface="Corbel"/>
                <a:cs typeface="Corbel"/>
                <a:sym typeface="Corbel"/>
              </a:rPr>
              <a:t>(b) fyzická osoba vykonávajúca odbornú činnosť v športe </a:t>
            </a:r>
            <a:r>
              <a:rPr b="1" i="1" lang="sk" sz="1300">
                <a:solidFill>
                  <a:schemeClr val="dk1"/>
                </a:solidFill>
                <a:latin typeface="Corbel"/>
                <a:ea typeface="Corbel"/>
                <a:cs typeface="Corbel"/>
                <a:sym typeface="Corbel"/>
              </a:rPr>
              <a:t>na základe odbornej spôsobilosti získanej podľa osobitného predpisu</a:t>
            </a:r>
            <a:r>
              <a:rPr i="1" lang="sk" sz="1300">
                <a:solidFill>
                  <a:schemeClr val="dk1"/>
                </a:solidFill>
                <a:latin typeface="Corbel"/>
                <a:ea typeface="Corbel"/>
                <a:cs typeface="Corbel"/>
                <a:sym typeface="Corbel"/>
              </a:rPr>
              <a:t>, (bezpečnostný manažér, hlavný usporiadateľ, usporiadateľ)</a:t>
            </a:r>
            <a:br>
              <a:rPr i="1" lang="sk" sz="1300">
                <a:solidFill>
                  <a:schemeClr val="dk1"/>
                </a:solidFill>
                <a:latin typeface="Corbel"/>
                <a:ea typeface="Corbel"/>
                <a:cs typeface="Corbel"/>
                <a:sym typeface="Corbel"/>
              </a:rPr>
            </a:br>
            <a:r>
              <a:rPr i="1" lang="sk" sz="1300">
                <a:solidFill>
                  <a:schemeClr val="dk1"/>
                </a:solidFill>
                <a:latin typeface="Corbel"/>
                <a:ea typeface="Corbel"/>
                <a:cs typeface="Corbel"/>
                <a:sym typeface="Corbel"/>
              </a:rPr>
              <a:t>(c) fyzická osoba vykonávajúca odbornú činnosť v športe na základe </a:t>
            </a:r>
            <a:r>
              <a:rPr b="1" i="1" lang="sk" sz="1300">
                <a:solidFill>
                  <a:schemeClr val="dk1"/>
                </a:solidFill>
                <a:latin typeface="Corbel"/>
                <a:ea typeface="Corbel"/>
                <a:cs typeface="Corbel"/>
                <a:sym typeface="Corbel"/>
              </a:rPr>
              <a:t>odbornej spôsobilosti určenej predpismi športového zväzu</a:t>
            </a:r>
            <a:r>
              <a:rPr i="1" lang="sk" sz="1300">
                <a:solidFill>
                  <a:schemeClr val="dk1"/>
                </a:solidFill>
                <a:latin typeface="Corbel"/>
                <a:ea typeface="Corbel"/>
                <a:cs typeface="Corbel"/>
                <a:sym typeface="Corbel"/>
              </a:rPr>
              <a:t> (napríklad rozhodca, delegát, pozorovateľ rozhodcov, hráčsky agent ...),</a:t>
            </a:r>
            <a:br>
              <a:rPr i="1" lang="sk" sz="1300">
                <a:solidFill>
                  <a:schemeClr val="dk1"/>
                </a:solidFill>
                <a:latin typeface="Corbel"/>
                <a:ea typeface="Corbel"/>
                <a:cs typeface="Corbel"/>
                <a:sym typeface="Corbel"/>
              </a:rPr>
            </a:br>
            <a:r>
              <a:rPr i="1" lang="sk" sz="1300">
                <a:solidFill>
                  <a:schemeClr val="dk1"/>
                </a:solidFill>
                <a:latin typeface="Corbel"/>
                <a:ea typeface="Corbel"/>
                <a:cs typeface="Corbel"/>
                <a:sym typeface="Corbel"/>
              </a:rPr>
              <a:t>(d) fyzická osoba </a:t>
            </a:r>
            <a:r>
              <a:rPr b="1" i="1" lang="sk" sz="1300">
                <a:solidFill>
                  <a:schemeClr val="dk1"/>
                </a:solidFill>
                <a:latin typeface="Corbel"/>
                <a:ea typeface="Corbel"/>
                <a:cs typeface="Corbel"/>
                <a:sym typeface="Corbel"/>
              </a:rPr>
              <a:t>vykonávajúca činnosť v športe, na ktorú sa v súlade s pravidlami súťaže a predpismi športového zväzu nevyžaduje odborná spôsobilosť</a:t>
            </a:r>
            <a:r>
              <a:rPr i="1" lang="sk" sz="1300">
                <a:solidFill>
                  <a:schemeClr val="dk1"/>
                </a:solidFill>
                <a:latin typeface="Corbel"/>
                <a:ea typeface="Corbel"/>
                <a:cs typeface="Corbel"/>
                <a:sym typeface="Corbel"/>
              </a:rPr>
              <a:t> (napríklad: vedúci družstva, členovia realizačných tímov športovcov, pomocný a servisný personál, hlásatelia, časomerači, zapisovatelia...) alebo</a:t>
            </a:r>
            <a:br>
              <a:rPr i="1" lang="sk" sz="1300">
                <a:solidFill>
                  <a:schemeClr val="dk1"/>
                </a:solidFill>
                <a:latin typeface="Corbel"/>
                <a:ea typeface="Corbel"/>
                <a:cs typeface="Corbel"/>
                <a:sym typeface="Corbel"/>
              </a:rPr>
            </a:br>
            <a:r>
              <a:rPr i="1" lang="sk" sz="1300">
                <a:solidFill>
                  <a:schemeClr val="dk1"/>
                </a:solidFill>
                <a:latin typeface="Corbel"/>
                <a:ea typeface="Corbel"/>
                <a:cs typeface="Corbel"/>
                <a:sym typeface="Corbel"/>
              </a:rPr>
              <a:t>(e) </a:t>
            </a:r>
            <a:r>
              <a:rPr b="1" i="1" lang="sk" sz="1300">
                <a:solidFill>
                  <a:schemeClr val="dk1"/>
                </a:solidFill>
                <a:latin typeface="Corbel"/>
                <a:ea typeface="Corbel"/>
                <a:cs typeface="Corbel"/>
                <a:sym typeface="Corbel"/>
              </a:rPr>
              <a:t>kontrolór</a:t>
            </a:r>
            <a:r>
              <a:rPr i="1" lang="sk" sz="1300">
                <a:solidFill>
                  <a:schemeClr val="dk1"/>
                </a:solidFill>
                <a:latin typeface="Corbel"/>
                <a:ea typeface="Corbel"/>
                <a:cs typeface="Corbel"/>
                <a:sym typeface="Corbel"/>
              </a:rPr>
              <a:t> športovej organizácie (ďalej len „kontrolór“),</a:t>
            </a:r>
            <a:br>
              <a:rPr i="1" lang="sk" sz="1300">
                <a:solidFill>
                  <a:schemeClr val="dk1"/>
                </a:solidFill>
                <a:latin typeface="Corbel"/>
                <a:ea typeface="Corbel"/>
                <a:cs typeface="Corbel"/>
                <a:sym typeface="Corbel"/>
              </a:rPr>
            </a:br>
            <a:r>
              <a:rPr i="1" lang="sk" sz="1300">
                <a:solidFill>
                  <a:schemeClr val="dk1"/>
                </a:solidFill>
                <a:latin typeface="Corbel"/>
                <a:ea typeface="Corbel"/>
                <a:cs typeface="Corbel"/>
                <a:sym typeface="Corbel"/>
              </a:rPr>
              <a:t>(f) </a:t>
            </a:r>
            <a:r>
              <a:rPr b="1" i="1" lang="sk" sz="1300">
                <a:solidFill>
                  <a:schemeClr val="dk1"/>
                </a:solidFill>
                <a:latin typeface="Corbel"/>
                <a:ea typeface="Corbel"/>
                <a:cs typeface="Corbel"/>
                <a:sym typeface="Corbel"/>
              </a:rPr>
              <a:t>funkcionár</a:t>
            </a:r>
            <a:r>
              <a:rPr i="1" lang="sk" sz="1300">
                <a:solidFill>
                  <a:schemeClr val="dk1"/>
                </a:solidFill>
                <a:latin typeface="Corbel"/>
                <a:ea typeface="Corbel"/>
                <a:cs typeface="Corbel"/>
                <a:sym typeface="Corbel"/>
              </a:rPr>
              <a:t> športovej organizácie,</a:t>
            </a:r>
            <a:br>
              <a:rPr i="1" lang="sk" sz="1300">
                <a:solidFill>
                  <a:schemeClr val="dk1"/>
                </a:solidFill>
                <a:latin typeface="Corbel"/>
                <a:ea typeface="Corbel"/>
                <a:cs typeface="Corbel"/>
                <a:sym typeface="Corbel"/>
              </a:rPr>
            </a:br>
            <a:r>
              <a:rPr i="1" lang="sk" sz="1300">
                <a:solidFill>
                  <a:schemeClr val="dk1"/>
                </a:solidFill>
                <a:latin typeface="Corbel"/>
                <a:ea typeface="Corbel"/>
                <a:cs typeface="Corbel"/>
                <a:sym typeface="Corbel"/>
              </a:rPr>
              <a:t>(g) dopingový komisár.</a:t>
            </a:r>
            <a:endParaRPr i="1" sz="1300">
              <a:solidFill>
                <a:schemeClr val="dk1"/>
              </a:solidFill>
              <a:latin typeface="Corbel"/>
              <a:ea typeface="Corbel"/>
              <a:cs typeface="Corbel"/>
              <a:sym typeface="Corbel"/>
            </a:endParaRPr>
          </a:p>
          <a:p>
            <a:pPr indent="-317500" lvl="0" marL="457200" marR="508000" rtl="0" algn="l">
              <a:lnSpc>
                <a:spcPct val="115000"/>
              </a:lnSpc>
              <a:spcBef>
                <a:spcPts val="1000"/>
              </a:spcBef>
              <a:spcAft>
                <a:spcPts val="0"/>
              </a:spcAft>
              <a:buClr>
                <a:schemeClr val="dk1"/>
              </a:buClr>
              <a:buSzPts val="1400"/>
              <a:buChar char="●"/>
            </a:pPr>
            <a:r>
              <a:rPr b="1" lang="sk" sz="1400">
                <a:solidFill>
                  <a:schemeClr val="dk1"/>
                </a:solidFill>
                <a:latin typeface="Corbel"/>
                <a:ea typeface="Corbel"/>
                <a:cs typeface="Corbel"/>
                <a:sym typeface="Corbel"/>
              </a:rPr>
              <a:t>Oprávnenie vykonávať činnosť športového odborníka podľa písmen a) až e) vzniká dňom zápisu športového odborníka do registra fyzických osôb v rámci informačného systému športu </a:t>
            </a:r>
            <a:endParaRPr b="1" sz="1400">
              <a:solidFill>
                <a:schemeClr val="dk1"/>
              </a:solidFill>
              <a:latin typeface="Corbel"/>
              <a:ea typeface="Corbel"/>
              <a:cs typeface="Corbel"/>
              <a:sym typeface="Corbel"/>
            </a:endParaRPr>
          </a:p>
          <a:p>
            <a:pPr indent="-311150" lvl="1" marL="914400" marR="508000" rtl="0" algn="l">
              <a:lnSpc>
                <a:spcPct val="115000"/>
              </a:lnSpc>
              <a:spcBef>
                <a:spcPts val="0"/>
              </a:spcBef>
              <a:spcAft>
                <a:spcPts val="0"/>
              </a:spcAft>
              <a:buClr>
                <a:schemeClr val="dk1"/>
              </a:buClr>
              <a:buSzPts val="1300"/>
              <a:buFont typeface="Corbel"/>
              <a:buChar char="○"/>
            </a:pPr>
            <a:r>
              <a:rPr lang="sk" sz="1300">
                <a:solidFill>
                  <a:schemeClr val="dk1"/>
                </a:solidFill>
                <a:latin typeface="Corbel"/>
                <a:ea typeface="Corbel"/>
                <a:cs typeface="Corbel"/>
                <a:sym typeface="Corbel"/>
              </a:rPr>
              <a:t>od 1.1.2016 sa nevyžaduje živnosť (živnosti boli zrušené).</a:t>
            </a:r>
            <a:endParaRPr sz="1300">
              <a:solidFill>
                <a:schemeClr val="dk1"/>
              </a:solidFill>
              <a:latin typeface="Corbel"/>
              <a:ea typeface="Corbel"/>
              <a:cs typeface="Corbel"/>
              <a:sym typeface="Corbel"/>
            </a:endParaRPr>
          </a:p>
          <a:p>
            <a:pPr indent="-311150" lvl="1" marL="914400" marR="508000" rtl="0" algn="l">
              <a:lnSpc>
                <a:spcPct val="115000"/>
              </a:lnSpc>
              <a:spcBef>
                <a:spcPts val="0"/>
              </a:spcBef>
              <a:spcAft>
                <a:spcPts val="1000"/>
              </a:spcAft>
              <a:buClr>
                <a:schemeClr val="dk1"/>
              </a:buClr>
              <a:buSzPts val="1300"/>
              <a:buFont typeface="Corbel"/>
              <a:buChar char="○"/>
            </a:pPr>
            <a:r>
              <a:rPr lang="sk" sz="1300">
                <a:solidFill>
                  <a:schemeClr val="dk1"/>
                </a:solidFill>
                <a:latin typeface="Corbel"/>
                <a:ea typeface="Corbel"/>
                <a:cs typeface="Corbel"/>
                <a:sym typeface="Corbel"/>
              </a:rPr>
              <a:t>pozastavenie podnikania (6 ods. 6 ZoŠ) - prípad kratších zmlúv a “medzisezónne úseky”</a:t>
            </a:r>
            <a:endParaRPr sz="1300">
              <a:solidFill>
                <a:schemeClr val="dk1"/>
              </a:solidFill>
              <a:latin typeface="Corbel"/>
              <a:ea typeface="Corbel"/>
              <a:cs typeface="Corbel"/>
              <a:sym typeface="Corbel"/>
            </a:endParaRPr>
          </a:p>
        </p:txBody>
      </p:sp>
      <p:sp>
        <p:nvSpPr>
          <p:cNvPr id="375" name="Google Shape;375;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60"/>
          <p:cNvSpPr txBox="1"/>
          <p:nvPr>
            <p:ph type="title"/>
          </p:nvPr>
        </p:nvSpPr>
        <p:spPr>
          <a:xfrm>
            <a:off x="311700" y="344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sk" sz="2400">
                <a:latin typeface="Corbel"/>
                <a:ea typeface="Corbel"/>
                <a:cs typeface="Corbel"/>
                <a:sym typeface="Corbel"/>
              </a:rPr>
              <a:t>B. Športový odborník/2 </a:t>
            </a:r>
            <a:endParaRPr sz="2400">
              <a:latin typeface="Corbel"/>
              <a:ea typeface="Corbel"/>
              <a:cs typeface="Corbel"/>
              <a:sym typeface="Corbel"/>
            </a:endParaRPr>
          </a:p>
        </p:txBody>
      </p:sp>
      <p:sp>
        <p:nvSpPr>
          <p:cNvPr id="381" name="Google Shape;381;p60"/>
          <p:cNvSpPr txBox="1"/>
          <p:nvPr>
            <p:ph idx="1" type="body"/>
          </p:nvPr>
        </p:nvSpPr>
        <p:spPr>
          <a:xfrm>
            <a:off x="166350" y="643200"/>
            <a:ext cx="8811300" cy="3857100"/>
          </a:xfrm>
          <a:prstGeom prst="rect">
            <a:avLst/>
          </a:prstGeom>
        </p:spPr>
        <p:txBody>
          <a:bodyPr anchorCtr="0" anchor="t" bIns="91425" lIns="91425" spcFirstLastPara="1" rIns="91425" wrap="square" tIns="91425">
            <a:noAutofit/>
          </a:bodyPr>
          <a:lstStyle/>
          <a:p>
            <a:pPr indent="-311150" lvl="0" marL="457200" marR="508000" rtl="0" algn="just">
              <a:lnSpc>
                <a:spcPct val="115000"/>
              </a:lnSpc>
              <a:spcBef>
                <a:spcPts val="0"/>
              </a:spcBef>
              <a:spcAft>
                <a:spcPts val="0"/>
              </a:spcAft>
              <a:buClr>
                <a:schemeClr val="dk1"/>
              </a:buClr>
              <a:buSzPts val="1300"/>
              <a:buChar char="●"/>
            </a:pPr>
            <a:r>
              <a:rPr b="1" lang="sk" sz="1300">
                <a:solidFill>
                  <a:schemeClr val="dk1"/>
                </a:solidFill>
                <a:latin typeface="Arial"/>
                <a:ea typeface="Arial"/>
                <a:cs typeface="Arial"/>
                <a:sym typeface="Arial"/>
              </a:rPr>
              <a:t>Zmluvná rovina výkonu športových odborníkov:</a:t>
            </a:r>
            <a:endParaRPr b="1" sz="1300">
              <a:solidFill>
                <a:schemeClr val="dk1"/>
              </a:solidFill>
              <a:latin typeface="Arial"/>
              <a:ea typeface="Arial"/>
              <a:cs typeface="Arial"/>
              <a:sym typeface="Arial"/>
            </a:endParaRPr>
          </a:p>
          <a:p>
            <a:pPr indent="-311150" lvl="1" marL="914400" marR="508000" rtl="0" algn="just">
              <a:lnSpc>
                <a:spcPct val="115000"/>
              </a:lnSpc>
              <a:spcBef>
                <a:spcPts val="0"/>
              </a:spcBef>
              <a:spcAft>
                <a:spcPts val="0"/>
              </a:spcAft>
              <a:buClr>
                <a:schemeClr val="dk1"/>
              </a:buClr>
              <a:buSzPts val="1300"/>
              <a:buChar char="○"/>
            </a:pPr>
            <a:r>
              <a:rPr lang="sk" sz="1300">
                <a:solidFill>
                  <a:schemeClr val="dk1"/>
                </a:solidFill>
              </a:rPr>
              <a:t>Športový odborník podľa § 6 ods. 1 písm. a) až d) vykonáva činnosť športového odborníka ako:</a:t>
            </a:r>
            <a:endParaRPr sz="1300">
              <a:solidFill>
                <a:schemeClr val="dk1"/>
              </a:solidFill>
            </a:endParaRPr>
          </a:p>
          <a:p>
            <a:pPr indent="-311150" lvl="2" marL="1371600" marR="508000" rtl="0" algn="just">
              <a:lnSpc>
                <a:spcPct val="115000"/>
              </a:lnSpc>
              <a:spcBef>
                <a:spcPts val="0"/>
              </a:spcBef>
              <a:spcAft>
                <a:spcPts val="0"/>
              </a:spcAft>
              <a:buClr>
                <a:schemeClr val="dk1"/>
              </a:buClr>
              <a:buSzPts val="1300"/>
              <a:buChar char="■"/>
            </a:pPr>
            <a:r>
              <a:rPr lang="sk" sz="1300">
                <a:solidFill>
                  <a:schemeClr val="dk1"/>
                </a:solidFill>
              </a:rPr>
              <a:t>podnikanie - </a:t>
            </a:r>
            <a:r>
              <a:rPr b="1" lang="sk" sz="1300">
                <a:solidFill>
                  <a:schemeClr val="dk1"/>
                </a:solidFill>
              </a:rPr>
              <a:t>samostatne zárobkovo činná osoba</a:t>
            </a:r>
            <a:r>
              <a:rPr lang="sk" sz="1300">
                <a:solidFill>
                  <a:schemeClr val="dk1"/>
                </a:solidFill>
              </a:rPr>
              <a:t>, (v obchodnej spoločnosti - </a:t>
            </a:r>
            <a:r>
              <a:rPr b="1" lang="sk" sz="1300">
                <a:solidFill>
                  <a:schemeClr val="dk1"/>
                </a:solidFill>
              </a:rPr>
              <a:t>s.r.o.</a:t>
            </a:r>
            <a:r>
              <a:rPr lang="sk" sz="1300">
                <a:solidFill>
                  <a:schemeClr val="dk1"/>
                </a:solidFill>
              </a:rPr>
              <a:t>)</a:t>
            </a:r>
            <a:endParaRPr sz="1300">
              <a:solidFill>
                <a:schemeClr val="dk1"/>
              </a:solidFill>
            </a:endParaRPr>
          </a:p>
          <a:p>
            <a:pPr indent="-311150" lvl="2" marL="1371600" marR="508000" rtl="0" algn="just">
              <a:lnSpc>
                <a:spcPct val="115000"/>
              </a:lnSpc>
              <a:spcBef>
                <a:spcPts val="0"/>
              </a:spcBef>
              <a:spcAft>
                <a:spcPts val="0"/>
              </a:spcAft>
              <a:buClr>
                <a:schemeClr val="dk1"/>
              </a:buClr>
              <a:buSzPts val="1300"/>
              <a:buChar char="■"/>
            </a:pPr>
            <a:r>
              <a:rPr lang="sk" sz="1300">
                <a:solidFill>
                  <a:schemeClr val="dk1"/>
                </a:solidFill>
              </a:rPr>
              <a:t>na pracovnú zmluvu, dohodu, štátnozamestnanecký alebo služobný pomer,</a:t>
            </a:r>
            <a:endParaRPr sz="1300">
              <a:solidFill>
                <a:schemeClr val="dk1"/>
              </a:solidFill>
            </a:endParaRPr>
          </a:p>
          <a:p>
            <a:pPr indent="-311150" lvl="2" marL="1371600" marR="508000" rtl="0" algn="just">
              <a:lnSpc>
                <a:spcPct val="115000"/>
              </a:lnSpc>
              <a:spcBef>
                <a:spcPts val="0"/>
              </a:spcBef>
              <a:spcAft>
                <a:spcPts val="0"/>
              </a:spcAft>
              <a:buClr>
                <a:schemeClr val="dk1"/>
              </a:buClr>
              <a:buSzPts val="1300"/>
              <a:buChar char="■"/>
            </a:pPr>
            <a:r>
              <a:rPr lang="sk" sz="1300">
                <a:solidFill>
                  <a:schemeClr val="dk1"/>
                </a:solidFill>
              </a:rPr>
              <a:t>ako dobrovoľník,</a:t>
            </a:r>
            <a:endParaRPr sz="1300">
              <a:solidFill>
                <a:schemeClr val="dk1"/>
              </a:solidFill>
            </a:endParaRPr>
          </a:p>
          <a:p>
            <a:pPr indent="-311150" lvl="2" marL="1371600" marR="508000" rtl="0" algn="just">
              <a:lnSpc>
                <a:spcPct val="115000"/>
              </a:lnSpc>
              <a:spcBef>
                <a:spcPts val="0"/>
              </a:spcBef>
              <a:spcAft>
                <a:spcPts val="0"/>
              </a:spcAft>
              <a:buClr>
                <a:schemeClr val="dk1"/>
              </a:buClr>
              <a:buSzPts val="1300"/>
              <a:buChar char="■"/>
            </a:pPr>
            <a:r>
              <a:rPr lang="sk" sz="1300">
                <a:solidFill>
                  <a:schemeClr val="dk1"/>
                </a:solidFill>
              </a:rPr>
              <a:t>bez zmluvy,</a:t>
            </a:r>
            <a:endParaRPr sz="1300">
              <a:solidFill>
                <a:schemeClr val="dk1"/>
              </a:solidFill>
            </a:endParaRPr>
          </a:p>
          <a:p>
            <a:pPr indent="-311150" lvl="2" marL="1371600" marR="508000" rtl="0" algn="just">
              <a:lnSpc>
                <a:spcPct val="115000"/>
              </a:lnSpc>
              <a:spcBef>
                <a:spcPts val="0"/>
              </a:spcBef>
              <a:spcAft>
                <a:spcPts val="0"/>
              </a:spcAft>
              <a:buClr>
                <a:srgbClr val="FF0000"/>
              </a:buClr>
              <a:buSzPts val="1300"/>
              <a:buFont typeface="Corbel"/>
              <a:buChar char="■"/>
            </a:pPr>
            <a:r>
              <a:rPr b="1" lang="sk" sz="1300">
                <a:solidFill>
                  <a:srgbClr val="FF0000"/>
                </a:solidFill>
              </a:rPr>
              <a:t>zmluva o výkone činnosti športového odborníka </a:t>
            </a:r>
            <a:r>
              <a:rPr lang="sk" sz="1300">
                <a:solidFill>
                  <a:srgbClr val="FF0000"/>
                </a:solidFill>
              </a:rPr>
              <a:t>podľa § 49a </a:t>
            </a:r>
            <a:r>
              <a:rPr lang="sk" sz="1300">
                <a:solidFill>
                  <a:srgbClr val="FF0000"/>
                </a:solidFill>
              </a:rPr>
              <a:t>ZOŠ (od 30.12.2017)</a:t>
            </a:r>
            <a:endParaRPr sz="1300">
              <a:solidFill>
                <a:schemeClr val="dk1"/>
              </a:solidFill>
            </a:endParaRPr>
          </a:p>
          <a:p>
            <a:pPr indent="-311150" lvl="0" marL="457200" marR="508000" rtl="0" algn="just">
              <a:lnSpc>
                <a:spcPct val="114000"/>
              </a:lnSpc>
              <a:spcBef>
                <a:spcPts val="0"/>
              </a:spcBef>
              <a:spcAft>
                <a:spcPts val="0"/>
              </a:spcAft>
              <a:buClr>
                <a:schemeClr val="dk1"/>
              </a:buClr>
              <a:buSzPts val="1300"/>
              <a:buChar char="●"/>
            </a:pPr>
            <a:r>
              <a:rPr lang="sk" sz="1300">
                <a:solidFill>
                  <a:schemeClr val="dk1"/>
                </a:solidFill>
                <a:latin typeface="Arial"/>
                <a:ea typeface="Arial"/>
                <a:cs typeface="Arial"/>
                <a:sym typeface="Arial"/>
              </a:rPr>
              <a:t>To</a:t>
            </a:r>
            <a:r>
              <a:rPr lang="sk" sz="1300">
                <a:solidFill>
                  <a:srgbClr val="000000"/>
                </a:solidFill>
                <a:latin typeface="Arial"/>
                <a:ea typeface="Arial"/>
                <a:cs typeface="Arial"/>
                <a:sym typeface="Arial"/>
              </a:rPr>
              <a:t> </a:t>
            </a:r>
            <a:r>
              <a:rPr lang="sk" sz="1300">
                <a:solidFill>
                  <a:schemeClr val="dk1"/>
                </a:solidFill>
                <a:latin typeface="Arial"/>
                <a:ea typeface="Arial"/>
                <a:cs typeface="Arial"/>
                <a:sym typeface="Arial"/>
              </a:rPr>
              <a:t>v praxi znamená, že v zásade je preferovaný vzťah ako SZČO avšak ponecháva sa </a:t>
            </a:r>
            <a:r>
              <a:rPr b="1" lang="sk" sz="1300">
                <a:solidFill>
                  <a:schemeClr val="dk1"/>
                </a:solidFill>
                <a:latin typeface="Arial"/>
                <a:ea typeface="Arial"/>
                <a:cs typeface="Arial"/>
                <a:sym typeface="Arial"/>
              </a:rPr>
              <a:t>zmluvná voľnosť</a:t>
            </a:r>
            <a:r>
              <a:rPr lang="sk" sz="1300">
                <a:solidFill>
                  <a:schemeClr val="dk1"/>
                </a:solidFill>
                <a:latin typeface="Arial"/>
                <a:ea typeface="Arial"/>
                <a:cs typeface="Arial"/>
                <a:sym typeface="Arial"/>
              </a:rPr>
              <a:t> medzi športovým odborníkom a športovou organizáciou	</a:t>
            </a:r>
            <a:br>
              <a:rPr lang="sk" sz="1300">
                <a:solidFill>
                  <a:schemeClr val="dk1"/>
                </a:solidFill>
                <a:latin typeface="Arial"/>
                <a:ea typeface="Arial"/>
                <a:cs typeface="Arial"/>
                <a:sym typeface="Arial"/>
              </a:rPr>
            </a:br>
            <a:r>
              <a:rPr lang="sk" sz="1300">
                <a:solidFill>
                  <a:schemeClr val="dk1"/>
                </a:solidFill>
                <a:latin typeface="Arial"/>
                <a:ea typeface="Arial"/>
                <a:cs typeface="Arial"/>
                <a:sym typeface="Arial"/>
              </a:rPr>
              <a:t>- prakticky je </a:t>
            </a:r>
            <a:r>
              <a:rPr b="1" lang="sk" sz="1300">
                <a:solidFill>
                  <a:schemeClr val="dk1"/>
                </a:solidFill>
                <a:latin typeface="Arial"/>
                <a:ea typeface="Arial"/>
                <a:cs typeface="Arial"/>
                <a:sym typeface="Arial"/>
              </a:rPr>
              <a:t>naďalej možný režim nepomenovaných zmlúv</a:t>
            </a:r>
            <a:r>
              <a:rPr lang="sk" sz="1300">
                <a:solidFill>
                  <a:schemeClr val="dk1"/>
                </a:solidFill>
                <a:latin typeface="Arial"/>
                <a:ea typeface="Arial"/>
                <a:cs typeface="Arial"/>
                <a:sym typeface="Arial"/>
              </a:rPr>
              <a:t> podľa §§ 269 ods. 2 ObZ alebo 51 OZ = dohodneme si “čo chceme”</a:t>
            </a:r>
            <a:endParaRPr sz="1300">
              <a:solidFill>
                <a:schemeClr val="dk1"/>
              </a:solidFill>
              <a:latin typeface="Arial"/>
              <a:ea typeface="Arial"/>
              <a:cs typeface="Arial"/>
              <a:sym typeface="Arial"/>
            </a:endParaRPr>
          </a:p>
          <a:p>
            <a:pPr indent="-311150" lvl="0" marL="457200" marR="508000" rtl="0" algn="just">
              <a:lnSpc>
                <a:spcPct val="114000"/>
              </a:lnSpc>
              <a:spcBef>
                <a:spcPts val="400"/>
              </a:spcBef>
              <a:spcAft>
                <a:spcPts val="0"/>
              </a:spcAft>
              <a:buClr>
                <a:schemeClr val="dk1"/>
              </a:buClr>
              <a:buSzPts val="1300"/>
              <a:buChar char="●"/>
            </a:pPr>
            <a:r>
              <a:rPr lang="sk" sz="1300">
                <a:solidFill>
                  <a:schemeClr val="dk1"/>
                </a:solidFill>
                <a:latin typeface="Arial"/>
                <a:ea typeface="Arial"/>
                <a:cs typeface="Arial"/>
                <a:sym typeface="Arial"/>
              </a:rPr>
              <a:t>možný je aj pracovnoprávny vzťah podľa </a:t>
            </a:r>
            <a:r>
              <a:rPr b="1" lang="sk" sz="1300">
                <a:solidFill>
                  <a:schemeClr val="dk1"/>
                </a:solidFill>
                <a:latin typeface="Arial"/>
                <a:ea typeface="Arial"/>
                <a:cs typeface="Arial"/>
                <a:sym typeface="Arial"/>
              </a:rPr>
              <a:t>Zákonníka práce</a:t>
            </a:r>
            <a:r>
              <a:rPr lang="sk" sz="1300">
                <a:solidFill>
                  <a:schemeClr val="dk1"/>
                </a:solidFill>
                <a:latin typeface="Arial"/>
                <a:ea typeface="Arial"/>
                <a:cs typeface="Arial"/>
                <a:sym typeface="Arial"/>
              </a:rPr>
              <a:t> 	</a:t>
            </a:r>
            <a:br>
              <a:rPr lang="sk" sz="1300">
                <a:solidFill>
                  <a:schemeClr val="dk1"/>
                </a:solidFill>
                <a:latin typeface="Arial"/>
                <a:ea typeface="Arial"/>
                <a:cs typeface="Arial"/>
                <a:sym typeface="Arial"/>
              </a:rPr>
            </a:br>
            <a:r>
              <a:rPr lang="sk" sz="1300">
                <a:solidFill>
                  <a:schemeClr val="dk1"/>
                </a:solidFill>
                <a:latin typeface="Arial"/>
                <a:ea typeface="Arial"/>
                <a:cs typeface="Arial"/>
                <a:sym typeface="Arial"/>
              </a:rPr>
              <a:t>- pracovná zmluva alebo dohoda o pracovnej činnosti, prípade dohoda o vykonaní práce </a:t>
            </a:r>
            <a:endParaRPr sz="1300">
              <a:solidFill>
                <a:schemeClr val="dk1"/>
              </a:solidFill>
              <a:latin typeface="Arial"/>
              <a:ea typeface="Arial"/>
              <a:cs typeface="Arial"/>
              <a:sym typeface="Arial"/>
            </a:endParaRPr>
          </a:p>
          <a:p>
            <a:pPr indent="-311150" lvl="0" marL="457200" marR="508000" rtl="0" algn="just">
              <a:lnSpc>
                <a:spcPct val="114000"/>
              </a:lnSpc>
              <a:spcBef>
                <a:spcPts val="400"/>
              </a:spcBef>
              <a:spcAft>
                <a:spcPts val="0"/>
              </a:spcAft>
              <a:buClr>
                <a:schemeClr val="dk1"/>
              </a:buClr>
              <a:buSzPts val="1300"/>
              <a:buChar char="●"/>
            </a:pPr>
            <a:r>
              <a:rPr lang="sk" sz="1300">
                <a:solidFill>
                  <a:schemeClr val="dk1"/>
                </a:solidFill>
                <a:latin typeface="Arial"/>
                <a:ea typeface="Arial"/>
                <a:cs typeface="Arial"/>
                <a:sym typeface="Arial"/>
              </a:rPr>
              <a:t>možná je aj dobrovoľnícka zmluva podľa </a:t>
            </a:r>
            <a:r>
              <a:rPr b="1" lang="sk" sz="1300">
                <a:solidFill>
                  <a:schemeClr val="dk1"/>
                </a:solidFill>
                <a:latin typeface="Arial"/>
                <a:ea typeface="Arial"/>
                <a:cs typeface="Arial"/>
                <a:sym typeface="Arial"/>
              </a:rPr>
              <a:t>zákona o dobrovoľníctve</a:t>
            </a:r>
            <a:r>
              <a:rPr lang="sk" sz="1300">
                <a:solidFill>
                  <a:schemeClr val="dk1"/>
                </a:solidFill>
                <a:latin typeface="Arial"/>
                <a:ea typeface="Arial"/>
                <a:cs typeface="Arial"/>
                <a:sym typeface="Arial"/>
              </a:rPr>
              <a:t> - </a:t>
            </a:r>
            <a:r>
              <a:rPr i="1" lang="sk" sz="1300">
                <a:solidFill>
                  <a:schemeClr val="dk1"/>
                </a:solidFill>
                <a:latin typeface="Arial"/>
                <a:ea typeface="Arial"/>
                <a:cs typeface="Arial"/>
                <a:sym typeface="Arial"/>
              </a:rPr>
              <a:t>bližšie neskôr</a:t>
            </a:r>
            <a:endParaRPr i="1" sz="1300">
              <a:solidFill>
                <a:schemeClr val="dk1"/>
              </a:solidFill>
              <a:latin typeface="Arial"/>
              <a:ea typeface="Arial"/>
              <a:cs typeface="Arial"/>
              <a:sym typeface="Arial"/>
            </a:endParaRPr>
          </a:p>
          <a:p>
            <a:pPr indent="-311150" lvl="0" marL="457200" marR="508000" rtl="0" algn="just">
              <a:lnSpc>
                <a:spcPct val="114000"/>
              </a:lnSpc>
              <a:spcBef>
                <a:spcPts val="400"/>
              </a:spcBef>
              <a:spcAft>
                <a:spcPts val="400"/>
              </a:spcAft>
              <a:buClr>
                <a:schemeClr val="dk1"/>
              </a:buClr>
              <a:buSzPts val="1300"/>
              <a:buChar char="●"/>
            </a:pPr>
            <a:r>
              <a:rPr lang="sk" sz="1300">
                <a:solidFill>
                  <a:schemeClr val="dk1"/>
                </a:solidFill>
                <a:latin typeface="Arial"/>
                <a:ea typeface="Arial"/>
                <a:cs typeface="Arial"/>
                <a:sym typeface="Arial"/>
              </a:rPr>
              <a:t>Fakticky sa okrem registračných povinností nič nemení oproti stavu pred nadobudnutím účinnosti ZoŠ.</a:t>
            </a:r>
            <a:endParaRPr sz="1300">
              <a:solidFill>
                <a:schemeClr val="dk1"/>
              </a:solidFill>
              <a:latin typeface="Arial"/>
              <a:ea typeface="Arial"/>
              <a:cs typeface="Arial"/>
              <a:sym typeface="Arial"/>
            </a:endParaRPr>
          </a:p>
        </p:txBody>
      </p:sp>
      <p:sp>
        <p:nvSpPr>
          <p:cNvPr id="382" name="Google Shape;382;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61"/>
          <p:cNvSpPr txBox="1"/>
          <p:nvPr>
            <p:ph type="title"/>
          </p:nvPr>
        </p:nvSpPr>
        <p:spPr>
          <a:xfrm>
            <a:off x="259475" y="136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1800"/>
              <a:t>B. Športový odborník - zmluva o výkone činnosti športového odborníka</a:t>
            </a:r>
            <a:endParaRPr sz="1800"/>
          </a:p>
        </p:txBody>
      </p:sp>
      <p:sp>
        <p:nvSpPr>
          <p:cNvPr id="388" name="Google Shape;388;p61"/>
          <p:cNvSpPr txBox="1"/>
          <p:nvPr>
            <p:ph idx="1" type="body"/>
          </p:nvPr>
        </p:nvSpPr>
        <p:spPr>
          <a:xfrm>
            <a:off x="311700" y="610075"/>
            <a:ext cx="85206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1300">
                <a:solidFill>
                  <a:srgbClr val="000000"/>
                </a:solidFill>
                <a:latin typeface="Corbel"/>
                <a:ea typeface="Corbel"/>
                <a:cs typeface="Corbel"/>
                <a:sym typeface="Corbel"/>
              </a:rPr>
              <a:t>Hlavné vlastnosti tohto zmluvného dojednania medzi športovou organizáciou a športovým odborníkom:</a:t>
            </a:r>
            <a:endParaRPr sz="1300">
              <a:solidFill>
                <a:srgbClr val="000000"/>
              </a:solidFill>
              <a:latin typeface="Corbel"/>
              <a:ea typeface="Corbel"/>
              <a:cs typeface="Corbel"/>
              <a:sym typeface="Corbel"/>
            </a:endParaRPr>
          </a:p>
          <a:p>
            <a:pPr indent="-311150" lvl="0" marL="457200" rtl="0" algn="l">
              <a:spcBef>
                <a:spcPts val="1600"/>
              </a:spcBef>
              <a:spcAft>
                <a:spcPts val="0"/>
              </a:spcAft>
              <a:buClr>
                <a:srgbClr val="000000"/>
              </a:buClr>
              <a:buSzPts val="1300"/>
              <a:buFont typeface="Corbel"/>
              <a:buChar char="●"/>
            </a:pPr>
            <a:r>
              <a:rPr lang="sk" sz="1300">
                <a:solidFill>
                  <a:srgbClr val="000000"/>
                </a:solidFill>
                <a:latin typeface="Corbel"/>
                <a:ea typeface="Corbel"/>
                <a:cs typeface="Corbel"/>
                <a:sym typeface="Corbel"/>
              </a:rPr>
              <a:t>max </a:t>
            </a:r>
            <a:r>
              <a:rPr b="1" lang="sk" sz="1300" u="sng">
                <a:solidFill>
                  <a:srgbClr val="000000"/>
                </a:solidFill>
                <a:latin typeface="Corbel"/>
                <a:ea typeface="Corbel"/>
                <a:cs typeface="Corbel"/>
                <a:sym typeface="Corbel"/>
              </a:rPr>
              <a:t>30 hodín</a:t>
            </a:r>
            <a:r>
              <a:rPr lang="sk" sz="1300">
                <a:solidFill>
                  <a:srgbClr val="000000"/>
                </a:solidFill>
                <a:latin typeface="Corbel"/>
                <a:ea typeface="Corbel"/>
                <a:cs typeface="Corbel"/>
                <a:sym typeface="Corbel"/>
              </a:rPr>
              <a:t> týždenne</a:t>
            </a:r>
            <a:endParaRPr sz="1300">
              <a:solidFill>
                <a:srgbClr val="000000"/>
              </a:solidFill>
              <a:latin typeface="Corbel"/>
              <a:ea typeface="Corbel"/>
              <a:cs typeface="Corbel"/>
              <a:sym typeface="Corbel"/>
            </a:endParaRPr>
          </a:p>
          <a:p>
            <a:pPr indent="-311150" lvl="0" marL="457200" rtl="0" algn="l">
              <a:spcBef>
                <a:spcPts val="0"/>
              </a:spcBef>
              <a:spcAft>
                <a:spcPts val="0"/>
              </a:spcAft>
              <a:buClr>
                <a:srgbClr val="000000"/>
              </a:buClr>
              <a:buSzPts val="1300"/>
              <a:buFont typeface="Corbel"/>
              <a:buChar char="●"/>
            </a:pPr>
            <a:r>
              <a:rPr lang="sk" sz="1300">
                <a:solidFill>
                  <a:srgbClr val="000000"/>
                </a:solidFill>
                <a:latin typeface="Corbel"/>
                <a:ea typeface="Corbel"/>
                <a:cs typeface="Corbel"/>
                <a:sym typeface="Corbel"/>
              </a:rPr>
              <a:t>mladistvý odborník: </a:t>
            </a:r>
            <a:r>
              <a:rPr lang="sk" sz="1300">
                <a:solidFill>
                  <a:srgbClr val="000000"/>
                </a:solidFill>
                <a:highlight>
                  <a:srgbClr val="FFFFFF"/>
                </a:highlight>
                <a:latin typeface="Corbel"/>
                <a:ea typeface="Corbel"/>
                <a:cs typeface="Corbel"/>
                <a:sym typeface="Corbel"/>
              </a:rPr>
              <a:t>len ak sa tým neohrozí jeho zdravý vývoj, bezpečnosť, mravnosť alebo výchova na povolanie.</a:t>
            </a:r>
            <a:endParaRPr sz="1300">
              <a:solidFill>
                <a:srgbClr val="000000"/>
              </a:solidFill>
              <a:latin typeface="Corbel"/>
              <a:ea typeface="Corbel"/>
              <a:cs typeface="Corbel"/>
              <a:sym typeface="Corbel"/>
            </a:endParaRPr>
          </a:p>
          <a:p>
            <a:pPr indent="-311150" lvl="0" marL="457200" rtl="0" algn="l">
              <a:spcBef>
                <a:spcPts val="0"/>
              </a:spcBef>
              <a:spcAft>
                <a:spcPts val="0"/>
              </a:spcAft>
              <a:buClr>
                <a:srgbClr val="000000"/>
              </a:buClr>
              <a:buSzPts val="1300"/>
              <a:buFont typeface="Corbel"/>
              <a:buChar char="●"/>
            </a:pPr>
            <a:r>
              <a:rPr lang="sk" sz="1300">
                <a:solidFill>
                  <a:srgbClr val="000000"/>
                </a:solidFill>
                <a:latin typeface="Corbel"/>
                <a:ea typeface="Corbel"/>
                <a:cs typeface="Corbel"/>
                <a:sym typeface="Corbel"/>
              </a:rPr>
              <a:t>minimálne náležitosti: </a:t>
            </a:r>
            <a:r>
              <a:rPr i="1" lang="sk" sz="1300">
                <a:solidFill>
                  <a:srgbClr val="000000"/>
                </a:solidFill>
                <a:latin typeface="Corbel"/>
                <a:ea typeface="Corbel"/>
                <a:cs typeface="Corbel"/>
                <a:sym typeface="Corbel"/>
              </a:rPr>
              <a:t>1. Písomná forma, 2. Druh činnosti, 3. Odmena,  4. Doba</a:t>
            </a:r>
            <a:r>
              <a:rPr lang="sk" sz="1300">
                <a:solidFill>
                  <a:srgbClr val="000000"/>
                </a:solidFill>
                <a:latin typeface="Corbel"/>
                <a:ea typeface="Corbel"/>
                <a:cs typeface="Corbel"/>
                <a:sym typeface="Corbel"/>
              </a:rPr>
              <a:t> - </a:t>
            </a:r>
            <a:r>
              <a:rPr b="1" lang="sk" sz="1300" u="sng">
                <a:solidFill>
                  <a:srgbClr val="000000"/>
                </a:solidFill>
                <a:latin typeface="Corbel"/>
                <a:ea typeface="Corbel"/>
                <a:cs typeface="Corbel"/>
                <a:sym typeface="Corbel"/>
              </a:rPr>
              <a:t>max 12 mesiacov</a:t>
            </a:r>
            <a:r>
              <a:rPr lang="sk" sz="1300">
                <a:solidFill>
                  <a:srgbClr val="000000"/>
                </a:solidFill>
                <a:latin typeface="Corbel"/>
                <a:ea typeface="Corbel"/>
                <a:cs typeface="Corbel"/>
                <a:sym typeface="Corbel"/>
              </a:rPr>
              <a:t>,</a:t>
            </a:r>
            <a:endParaRPr sz="1300">
              <a:solidFill>
                <a:srgbClr val="000000"/>
              </a:solidFill>
              <a:latin typeface="Corbel"/>
              <a:ea typeface="Corbel"/>
              <a:cs typeface="Corbel"/>
              <a:sym typeface="Corbel"/>
            </a:endParaRPr>
          </a:p>
          <a:p>
            <a:pPr indent="-311150" lvl="0" marL="457200" rtl="0" algn="l">
              <a:spcBef>
                <a:spcPts val="0"/>
              </a:spcBef>
              <a:spcAft>
                <a:spcPts val="0"/>
              </a:spcAft>
              <a:buClr>
                <a:srgbClr val="000000"/>
              </a:buClr>
              <a:buSzPts val="1300"/>
              <a:buFont typeface="Corbel"/>
              <a:buChar char="●"/>
            </a:pPr>
            <a:r>
              <a:rPr lang="sk" sz="1300">
                <a:solidFill>
                  <a:srgbClr val="000000"/>
                </a:solidFill>
                <a:latin typeface="Corbel"/>
                <a:ea typeface="Corbel"/>
                <a:cs typeface="Corbel"/>
                <a:sym typeface="Corbel"/>
              </a:rPr>
              <a:t>rozsah: za 24 hodín maximálne </a:t>
            </a:r>
            <a:r>
              <a:rPr b="1" lang="sk" sz="1300" u="sng">
                <a:solidFill>
                  <a:srgbClr val="000000"/>
                </a:solidFill>
                <a:latin typeface="Corbel"/>
                <a:ea typeface="Corbel"/>
                <a:cs typeface="Corbel"/>
                <a:sym typeface="Corbel"/>
              </a:rPr>
              <a:t>12 hodín</a:t>
            </a:r>
            <a:r>
              <a:rPr lang="sk" sz="1300">
                <a:solidFill>
                  <a:srgbClr val="000000"/>
                </a:solidFill>
                <a:latin typeface="Corbel"/>
                <a:ea typeface="Corbel"/>
                <a:cs typeface="Corbel"/>
                <a:sym typeface="Corbel"/>
              </a:rPr>
              <a:t>, mladiství športový odborník max </a:t>
            </a:r>
            <a:r>
              <a:rPr b="1" lang="sk" sz="1300" u="sng">
                <a:solidFill>
                  <a:srgbClr val="000000"/>
                </a:solidFill>
                <a:latin typeface="Corbel"/>
                <a:ea typeface="Corbel"/>
                <a:cs typeface="Corbel"/>
                <a:sym typeface="Corbel"/>
              </a:rPr>
              <a:t>8 hodín</a:t>
            </a:r>
            <a:endParaRPr b="1" sz="1300" u="sng">
              <a:solidFill>
                <a:srgbClr val="000000"/>
              </a:solidFill>
              <a:latin typeface="Corbel"/>
              <a:ea typeface="Corbel"/>
              <a:cs typeface="Corbel"/>
              <a:sym typeface="Corbel"/>
            </a:endParaRPr>
          </a:p>
          <a:p>
            <a:pPr indent="-311150" lvl="0" marL="457200" rtl="0" algn="l">
              <a:spcBef>
                <a:spcPts val="0"/>
              </a:spcBef>
              <a:spcAft>
                <a:spcPts val="0"/>
              </a:spcAft>
              <a:buClr>
                <a:srgbClr val="000000"/>
              </a:buClr>
              <a:buSzPts val="1300"/>
              <a:buFont typeface="Corbel"/>
              <a:buChar char="●"/>
            </a:pPr>
            <a:r>
              <a:rPr lang="sk" sz="1300">
                <a:solidFill>
                  <a:srgbClr val="000000"/>
                </a:solidFill>
                <a:latin typeface="Corbel"/>
                <a:ea typeface="Corbel"/>
                <a:cs typeface="Corbel"/>
                <a:sym typeface="Corbel"/>
              </a:rPr>
              <a:t>odmena - minimálne minimálna mzda, splatná najneskôr do konca mesiaca nasledujúceho po mesiaci “výkonu činnosti”</a:t>
            </a:r>
            <a:endParaRPr sz="1300">
              <a:solidFill>
                <a:srgbClr val="000000"/>
              </a:solidFill>
              <a:latin typeface="Corbel"/>
              <a:ea typeface="Corbel"/>
              <a:cs typeface="Corbel"/>
              <a:sym typeface="Corbel"/>
            </a:endParaRPr>
          </a:p>
          <a:p>
            <a:pPr indent="-311150" lvl="0" marL="457200" rtl="0" algn="l">
              <a:spcBef>
                <a:spcPts val="0"/>
              </a:spcBef>
              <a:spcAft>
                <a:spcPts val="0"/>
              </a:spcAft>
              <a:buClr>
                <a:srgbClr val="000000"/>
              </a:buClr>
              <a:buSzPts val="1300"/>
              <a:buFont typeface="Corbel"/>
              <a:buChar char="●"/>
            </a:pPr>
            <a:r>
              <a:rPr lang="sk" sz="1300">
                <a:solidFill>
                  <a:srgbClr val="000000"/>
                </a:solidFill>
                <a:latin typeface="Corbel"/>
                <a:ea typeface="Corbel"/>
                <a:cs typeface="Corbel"/>
                <a:sym typeface="Corbel"/>
              </a:rPr>
              <a:t>nie je nárok na príplatky k odmene (za soboty, nedele, sviatky) - výhoda oproti pracovným zmluvám a dohodám</a:t>
            </a:r>
            <a:endParaRPr sz="1300">
              <a:solidFill>
                <a:srgbClr val="000000"/>
              </a:solidFill>
              <a:latin typeface="Corbel"/>
              <a:ea typeface="Corbel"/>
              <a:cs typeface="Corbel"/>
              <a:sym typeface="Corbel"/>
            </a:endParaRPr>
          </a:p>
          <a:p>
            <a:pPr indent="-311150" lvl="0" marL="457200" rtl="0" algn="l">
              <a:spcBef>
                <a:spcPts val="0"/>
              </a:spcBef>
              <a:spcAft>
                <a:spcPts val="0"/>
              </a:spcAft>
              <a:buClr>
                <a:srgbClr val="000000"/>
              </a:buClr>
              <a:buSzPts val="1300"/>
              <a:buFont typeface="Corbel"/>
              <a:buChar char="●"/>
            </a:pPr>
            <a:r>
              <a:rPr lang="sk" sz="1300">
                <a:solidFill>
                  <a:srgbClr val="000000"/>
                </a:solidFill>
                <a:latin typeface="Corbel"/>
                <a:ea typeface="Corbel"/>
                <a:cs typeface="Corbel"/>
                <a:sym typeface="Corbel"/>
              </a:rPr>
              <a:t>BOZP!</a:t>
            </a:r>
            <a:endParaRPr sz="1300">
              <a:solidFill>
                <a:srgbClr val="000000"/>
              </a:solidFill>
              <a:latin typeface="Corbel"/>
              <a:ea typeface="Corbel"/>
              <a:cs typeface="Corbel"/>
              <a:sym typeface="Corbel"/>
            </a:endParaRPr>
          </a:p>
          <a:p>
            <a:pPr indent="-311150" lvl="0" marL="457200" rtl="0" algn="l">
              <a:spcBef>
                <a:spcPts val="0"/>
              </a:spcBef>
              <a:spcAft>
                <a:spcPts val="0"/>
              </a:spcAft>
              <a:buClr>
                <a:srgbClr val="000000"/>
              </a:buClr>
              <a:buSzPts val="1300"/>
              <a:buFont typeface="Corbel"/>
              <a:buChar char="●"/>
            </a:pPr>
            <a:r>
              <a:rPr lang="sk" sz="1300">
                <a:solidFill>
                  <a:srgbClr val="000000"/>
                </a:solidFill>
                <a:latin typeface="Corbel"/>
                <a:ea typeface="Corbel"/>
                <a:cs typeface="Corbel"/>
                <a:sym typeface="Corbel"/>
              </a:rPr>
              <a:t>možnosť opakovaného uzatvorenia zmluvy</a:t>
            </a:r>
            <a:endParaRPr sz="1300">
              <a:solidFill>
                <a:srgbClr val="000000"/>
              </a:solidFill>
              <a:latin typeface="Corbel"/>
              <a:ea typeface="Corbel"/>
              <a:cs typeface="Corbel"/>
              <a:sym typeface="Corbel"/>
            </a:endParaRPr>
          </a:p>
          <a:p>
            <a:pPr indent="-311150" lvl="0" marL="457200" rtl="0" algn="l">
              <a:spcBef>
                <a:spcPts val="0"/>
              </a:spcBef>
              <a:spcAft>
                <a:spcPts val="0"/>
              </a:spcAft>
              <a:buClr>
                <a:srgbClr val="000000"/>
              </a:buClr>
              <a:buSzPts val="1300"/>
              <a:buFont typeface="Corbel"/>
              <a:buChar char="●"/>
            </a:pPr>
            <a:r>
              <a:rPr lang="sk" sz="1300">
                <a:solidFill>
                  <a:srgbClr val="000000"/>
                </a:solidFill>
                <a:latin typeface="Corbel"/>
                <a:ea typeface="Corbel"/>
                <a:cs typeface="Corbel"/>
                <a:sym typeface="Corbel"/>
              </a:rPr>
              <a:t>odborník zodpovedá za škody</a:t>
            </a:r>
            <a:endParaRPr sz="1300">
              <a:solidFill>
                <a:srgbClr val="000000"/>
              </a:solidFill>
              <a:latin typeface="Corbel"/>
              <a:ea typeface="Corbel"/>
              <a:cs typeface="Corbel"/>
              <a:sym typeface="Corbel"/>
            </a:endParaRPr>
          </a:p>
          <a:p>
            <a:pPr indent="-311150" lvl="0" marL="457200" rtl="0" algn="l">
              <a:spcBef>
                <a:spcPts val="0"/>
              </a:spcBef>
              <a:spcAft>
                <a:spcPts val="0"/>
              </a:spcAft>
              <a:buClr>
                <a:srgbClr val="000000"/>
              </a:buClr>
              <a:buSzPts val="1300"/>
              <a:buFont typeface="Corbel"/>
              <a:buChar char="●"/>
            </a:pPr>
            <a:r>
              <a:rPr lang="sk" sz="1300">
                <a:solidFill>
                  <a:srgbClr val="000000"/>
                </a:solidFill>
                <a:latin typeface="Corbel"/>
                <a:ea typeface="Corbel"/>
                <a:cs typeface="Corbel"/>
                <a:sym typeface="Corbel"/>
              </a:rPr>
              <a:t>práva  a povinnosti podľa ustanovenia § 224 ZP</a:t>
            </a:r>
            <a:endParaRPr sz="1300">
              <a:solidFill>
                <a:srgbClr val="000000"/>
              </a:solidFill>
              <a:latin typeface="Corbel"/>
              <a:ea typeface="Corbel"/>
              <a:cs typeface="Corbel"/>
              <a:sym typeface="Corbel"/>
            </a:endParaRPr>
          </a:p>
          <a:p>
            <a:pPr indent="-311150" lvl="0" marL="457200" rtl="0" algn="l">
              <a:spcBef>
                <a:spcPts val="0"/>
              </a:spcBef>
              <a:spcAft>
                <a:spcPts val="0"/>
              </a:spcAft>
              <a:buClr>
                <a:srgbClr val="000000"/>
              </a:buClr>
              <a:buSzPts val="1300"/>
              <a:buFont typeface="Corbel"/>
              <a:buChar char="●"/>
            </a:pPr>
            <a:r>
              <a:rPr lang="sk" sz="1300">
                <a:solidFill>
                  <a:srgbClr val="000000"/>
                </a:solidFill>
                <a:latin typeface="Corbel"/>
                <a:ea typeface="Corbel"/>
                <a:cs typeface="Corbel"/>
                <a:sym typeface="Corbel"/>
              </a:rPr>
              <a:t>spor sa prejednáva ako pracovnoprávny spor - vylúčené rozhodcovské súdy, § 52 ZOŠ prakticky nie - komory a pod.</a:t>
            </a:r>
            <a:endParaRPr sz="1300">
              <a:solidFill>
                <a:srgbClr val="000000"/>
              </a:solidFill>
              <a:latin typeface="Corbel"/>
              <a:ea typeface="Corbel"/>
              <a:cs typeface="Corbel"/>
              <a:sym typeface="Corbel"/>
            </a:endParaRPr>
          </a:p>
          <a:p>
            <a:pPr indent="0" lvl="0" marL="0" rtl="0" algn="l">
              <a:spcBef>
                <a:spcPts val="1600"/>
              </a:spcBef>
              <a:spcAft>
                <a:spcPts val="0"/>
              </a:spcAft>
              <a:buNone/>
            </a:pPr>
            <a:r>
              <a:rPr b="1" lang="sk" sz="1300">
                <a:solidFill>
                  <a:srgbClr val="000000"/>
                </a:solidFill>
                <a:latin typeface="Corbel"/>
                <a:ea typeface="Corbel"/>
                <a:cs typeface="Corbel"/>
                <a:sym typeface="Corbel"/>
              </a:rPr>
              <a:t>PRAX:</a:t>
            </a:r>
            <a:endParaRPr b="1" sz="1300">
              <a:solidFill>
                <a:srgbClr val="000000"/>
              </a:solidFill>
              <a:latin typeface="Corbel"/>
              <a:ea typeface="Corbel"/>
              <a:cs typeface="Corbel"/>
              <a:sym typeface="Corbel"/>
            </a:endParaRPr>
          </a:p>
          <a:p>
            <a:pPr indent="-311150" lvl="0" marL="457200" rtl="0" algn="l">
              <a:spcBef>
                <a:spcPts val="0"/>
              </a:spcBef>
              <a:spcAft>
                <a:spcPts val="0"/>
              </a:spcAft>
              <a:buClr>
                <a:srgbClr val="000000"/>
              </a:buClr>
              <a:buSzPts val="1300"/>
              <a:buFont typeface="Corbel"/>
              <a:buChar char="-"/>
            </a:pPr>
            <a:r>
              <a:rPr lang="sk" sz="1300">
                <a:solidFill>
                  <a:srgbClr val="000000"/>
                </a:solidFill>
                <a:latin typeface="Corbel"/>
                <a:ea typeface="Corbel"/>
                <a:cs typeface="Corbel"/>
                <a:sym typeface="Corbel"/>
              </a:rPr>
              <a:t>NIE JE daná zákonná povinnosť mať túto zmluvu, je to jedna s možností</a:t>
            </a:r>
            <a:endParaRPr sz="1300">
              <a:solidFill>
                <a:srgbClr val="000000"/>
              </a:solidFill>
              <a:latin typeface="Corbel"/>
              <a:ea typeface="Corbel"/>
              <a:cs typeface="Corbel"/>
              <a:sym typeface="Corbel"/>
            </a:endParaRPr>
          </a:p>
          <a:p>
            <a:pPr indent="-311150" lvl="0" marL="457200" rtl="0" algn="l">
              <a:spcBef>
                <a:spcPts val="0"/>
              </a:spcBef>
              <a:spcAft>
                <a:spcPts val="0"/>
              </a:spcAft>
              <a:buClr>
                <a:srgbClr val="000000"/>
              </a:buClr>
              <a:buSzPts val="1300"/>
              <a:buFont typeface="Corbel"/>
              <a:buChar char="-"/>
            </a:pPr>
            <a:r>
              <a:rPr lang="sk" sz="1300">
                <a:solidFill>
                  <a:srgbClr val="000000"/>
                </a:solidFill>
                <a:latin typeface="Corbel"/>
                <a:ea typeface="Corbel"/>
                <a:cs typeface="Corbel"/>
                <a:sym typeface="Corbel"/>
              </a:rPr>
              <a:t>neexistuje povinnosť fakturácie služieb a činnosti športového odborníka voči športovej organizácii</a:t>
            </a:r>
            <a:endParaRPr sz="1300">
              <a:solidFill>
                <a:srgbClr val="000000"/>
              </a:solidFill>
              <a:latin typeface="Corbel"/>
              <a:ea typeface="Corbel"/>
              <a:cs typeface="Corbel"/>
              <a:sym typeface="Corbel"/>
            </a:endParaRPr>
          </a:p>
        </p:txBody>
      </p:sp>
      <p:sp>
        <p:nvSpPr>
          <p:cNvPr id="389" name="Google Shape;389;p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62"/>
          <p:cNvSpPr txBox="1"/>
          <p:nvPr>
            <p:ph type="title"/>
          </p:nvPr>
        </p:nvSpPr>
        <p:spPr>
          <a:xfrm>
            <a:off x="311700" y="344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sk"/>
              <a:t>Zmluvné vzťahy s odborníkmi </a:t>
            </a:r>
            <a:r>
              <a:rPr b="1" lang="sk"/>
              <a:t>  </a:t>
            </a:r>
            <a:r>
              <a:rPr lang="sk"/>
              <a:t> </a:t>
            </a:r>
            <a:r>
              <a:rPr lang="sk" sz="2400">
                <a:latin typeface="Times New Roman"/>
                <a:ea typeface="Times New Roman"/>
                <a:cs typeface="Times New Roman"/>
                <a:sym typeface="Times New Roman"/>
              </a:rPr>
              <a:t> </a:t>
            </a:r>
            <a:endParaRPr sz="2400"/>
          </a:p>
        </p:txBody>
      </p:sp>
      <p:sp>
        <p:nvSpPr>
          <p:cNvPr id="395" name="Google Shape;395;p62"/>
          <p:cNvSpPr txBox="1"/>
          <p:nvPr>
            <p:ph idx="1" type="body"/>
          </p:nvPr>
        </p:nvSpPr>
        <p:spPr>
          <a:xfrm>
            <a:off x="311700" y="917600"/>
            <a:ext cx="8520600" cy="4005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sk" sz="1400">
                <a:solidFill>
                  <a:schemeClr val="dk1"/>
                </a:solidFill>
                <a:latin typeface="Corbel"/>
                <a:ea typeface="Corbel"/>
                <a:cs typeface="Corbel"/>
                <a:sym typeface="Corbel"/>
              </a:rPr>
              <a:t>Novela zákona o dani z príjmov, platná od 1.1.2018 aktualizovala § 8, odstavec 1), písmeno a) pod ktorý spadajú tzv.ostatné príjmy vyplácané napríklad na základe Občianskeho zákonníka. Do aktualizovaného znenie bolo doplnené:</a:t>
            </a:r>
            <a:endParaRPr sz="1400">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t/>
            </a:r>
            <a:endParaRPr sz="1400">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lang="sk" sz="1400">
                <a:solidFill>
                  <a:schemeClr val="dk1"/>
                </a:solidFill>
                <a:latin typeface="Corbel"/>
                <a:ea typeface="Corbel"/>
                <a:cs typeface="Corbel"/>
                <a:sym typeface="Corbel"/>
              </a:rPr>
              <a:t>Novela zákona o dani z príjmov § 8 odstavec 1), písmeno a)</a:t>
            </a:r>
            <a:endParaRPr sz="1400">
              <a:solidFill>
                <a:schemeClr val="dk1"/>
              </a:solidFill>
              <a:latin typeface="Corbel"/>
              <a:ea typeface="Corbel"/>
              <a:cs typeface="Corbel"/>
              <a:sym typeface="Corbel"/>
            </a:endParaRPr>
          </a:p>
          <a:p>
            <a:pPr indent="0" lvl="0" marL="0" rtl="0" algn="just">
              <a:lnSpc>
                <a:spcPct val="100000"/>
              </a:lnSpc>
              <a:spcBef>
                <a:spcPts val="0"/>
              </a:spcBef>
              <a:spcAft>
                <a:spcPts val="0"/>
              </a:spcAft>
              <a:buNone/>
            </a:pPr>
            <a:r>
              <a:rPr i="1" lang="sk" sz="1400">
                <a:solidFill>
                  <a:schemeClr val="dk1"/>
                </a:solidFill>
                <a:latin typeface="Corbel"/>
                <a:ea typeface="Corbel"/>
                <a:cs typeface="Corbel"/>
                <a:sym typeface="Corbel"/>
              </a:rPr>
              <a:t>„…za príjem z príležitostnej činnosti podľa tohto ustanovenia sa nepovažuje príjem dosahovaný z činnosti </a:t>
            </a:r>
            <a:r>
              <a:rPr b="1" i="1" lang="sk" sz="1400">
                <a:solidFill>
                  <a:schemeClr val="dk1"/>
                </a:solidFill>
                <a:latin typeface="Corbel"/>
                <a:ea typeface="Corbel"/>
                <a:cs typeface="Corbel"/>
                <a:sym typeface="Corbel"/>
              </a:rPr>
              <a:t>vykonávanej na základe zmluvného vzťahu, ak vyplácajúci daňovník, ktorý je právnickou osobou alebo fyzickou osobou s príjmami podľa § 6, môže znížiť základ dane podľa § 17 až 29 o odmenu vyplatenú na základe dokladu spĺňajúceho náležitosti účtovného dokladu“</a:t>
            </a:r>
            <a:r>
              <a:rPr b="1" lang="sk" sz="1400">
                <a:solidFill>
                  <a:schemeClr val="dk1"/>
                </a:solidFill>
                <a:latin typeface="Corbel"/>
                <a:ea typeface="Corbel"/>
                <a:cs typeface="Corbel"/>
                <a:sym typeface="Corbel"/>
              </a:rPr>
              <a:t>.</a:t>
            </a:r>
            <a:endParaRPr b="1" sz="1400">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t/>
            </a:r>
            <a:endParaRPr b="1" sz="1400">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b="1" lang="sk" sz="1400">
                <a:solidFill>
                  <a:schemeClr val="dk1"/>
                </a:solidFill>
                <a:latin typeface="Corbel"/>
                <a:ea typeface="Corbel"/>
                <a:cs typeface="Corbel"/>
                <a:sym typeface="Corbel"/>
              </a:rPr>
              <a:t>Len príležitostný príjem, ktorý nespĺňa tieto kritériá sa považuje ďalej za oslobodený podľa § 9</a:t>
            </a:r>
            <a:endParaRPr b="1" sz="1400">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t/>
            </a:r>
            <a:endParaRPr b="1" sz="1400">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rPr b="1" lang="sk" sz="1400" u="sng">
                <a:solidFill>
                  <a:schemeClr val="dk1"/>
                </a:solidFill>
                <a:latin typeface="Corbel"/>
                <a:ea typeface="Corbel"/>
                <a:cs typeface="Corbel"/>
                <a:sym typeface="Corbel"/>
              </a:rPr>
              <a:t>Keďže však odmena za stratu času dobrovoľníka je vyplácaná podľa zákona o dani z príjmov, § 8, odstavec 1), písmeno r) v tomto prípade nenastali zmeny a platí oslobodenie od dane za tento príjem do výšky 500 euro/rok.</a:t>
            </a:r>
            <a:endParaRPr b="1" sz="1400" u="sng">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t/>
            </a:r>
            <a:endParaRPr b="1" sz="1400" u="sng">
              <a:solidFill>
                <a:schemeClr val="dk1"/>
              </a:solidFill>
              <a:latin typeface="Corbel"/>
              <a:ea typeface="Corbel"/>
              <a:cs typeface="Corbel"/>
              <a:sym typeface="Corbel"/>
            </a:endParaRPr>
          </a:p>
          <a:p>
            <a:pPr indent="0" lvl="0" marL="0" rtl="0" algn="l">
              <a:lnSpc>
                <a:spcPct val="100000"/>
              </a:lnSpc>
              <a:spcBef>
                <a:spcPts val="0"/>
              </a:spcBef>
              <a:spcAft>
                <a:spcPts val="0"/>
              </a:spcAft>
              <a:buNone/>
            </a:pPr>
            <a:r>
              <a:t/>
            </a:r>
            <a:endParaRPr b="1" sz="1400" u="sng">
              <a:solidFill>
                <a:schemeClr val="dk1"/>
              </a:solidFill>
              <a:latin typeface="Corbel"/>
              <a:ea typeface="Corbel"/>
              <a:cs typeface="Corbel"/>
              <a:sym typeface="Corbel"/>
            </a:endParaRPr>
          </a:p>
        </p:txBody>
      </p:sp>
      <p:sp>
        <p:nvSpPr>
          <p:cNvPr id="396" name="Google Shape;396;p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63"/>
          <p:cNvSpPr txBox="1"/>
          <p:nvPr>
            <p:ph type="title"/>
          </p:nvPr>
        </p:nvSpPr>
        <p:spPr>
          <a:xfrm>
            <a:off x="311700" y="34490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sk"/>
              <a:t>Zmluvné vzťahy s odborníkmi   </a:t>
            </a:r>
            <a:r>
              <a:rPr lang="sk"/>
              <a:t> </a:t>
            </a:r>
            <a:r>
              <a:rPr lang="sk" sz="2400">
                <a:latin typeface="Times New Roman"/>
                <a:ea typeface="Times New Roman"/>
                <a:cs typeface="Times New Roman"/>
                <a:sym typeface="Times New Roman"/>
              </a:rPr>
              <a:t> </a:t>
            </a:r>
            <a:endParaRPr sz="2400"/>
          </a:p>
        </p:txBody>
      </p:sp>
      <p:sp>
        <p:nvSpPr>
          <p:cNvPr id="402" name="Google Shape;402;p63"/>
          <p:cNvSpPr txBox="1"/>
          <p:nvPr>
            <p:ph idx="1" type="body"/>
          </p:nvPr>
        </p:nvSpPr>
        <p:spPr>
          <a:xfrm>
            <a:off x="311700" y="917600"/>
            <a:ext cx="8602500" cy="4005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sk" sz="1400">
                <a:solidFill>
                  <a:schemeClr val="dk1"/>
                </a:solidFill>
                <a:latin typeface="Corbel"/>
                <a:ea typeface="Corbel"/>
                <a:cs typeface="Corbel"/>
                <a:sym typeface="Corbel"/>
              </a:rPr>
              <a:t>Nasledujúce zmeny sa týkajú len príjmov a výdavkov vyplácaných na základe iných zmlúv, napríklad zmluvy podľa Občianskeho zákonníka:</a:t>
            </a:r>
            <a:endParaRPr b="1" sz="1400">
              <a:solidFill>
                <a:schemeClr val="dk1"/>
              </a:solidFill>
              <a:latin typeface="Corbel"/>
              <a:ea typeface="Corbel"/>
              <a:cs typeface="Corbel"/>
              <a:sym typeface="Corbel"/>
            </a:endParaRPr>
          </a:p>
          <a:p>
            <a:pPr indent="0" lvl="0" marL="0" rtl="0" algn="l">
              <a:lnSpc>
                <a:spcPct val="100000"/>
              </a:lnSpc>
              <a:spcBef>
                <a:spcPts val="1000"/>
              </a:spcBef>
              <a:spcAft>
                <a:spcPts val="0"/>
              </a:spcAft>
              <a:buClr>
                <a:schemeClr val="dk1"/>
              </a:buClr>
              <a:buSzPts val="1100"/>
              <a:buFont typeface="Arial"/>
              <a:buNone/>
            </a:pPr>
            <a:r>
              <a:rPr lang="sk" sz="1400">
                <a:solidFill>
                  <a:schemeClr val="dk1"/>
                </a:solidFill>
                <a:latin typeface="Corbel"/>
                <a:ea typeface="Corbel"/>
                <a:cs typeface="Corbel"/>
                <a:sym typeface="Corbel"/>
              </a:rPr>
              <a:t>Zákon teda ustanovuje, že za príjem oslobodený od dane pre fyzickú osobu nie je považovaný príjem na základe zmluvného vzťahu, avšak za podmienky, že si vyplácajúca organizácia oň môže znížiť základ dane. V praxi to znamená, že vyplácajúcim daňovníkom môžu byť dva druhy subjektov:</a:t>
            </a:r>
            <a:endParaRPr sz="1400">
              <a:solidFill>
                <a:schemeClr val="dk1"/>
              </a:solidFill>
              <a:latin typeface="Corbel"/>
              <a:ea typeface="Corbel"/>
              <a:cs typeface="Corbel"/>
              <a:sym typeface="Corbel"/>
            </a:endParaRPr>
          </a:p>
          <a:p>
            <a:pPr indent="0" lvl="0" marL="0" rtl="0" algn="l">
              <a:lnSpc>
                <a:spcPct val="100000"/>
              </a:lnSpc>
              <a:spcBef>
                <a:spcPts val="1000"/>
              </a:spcBef>
              <a:spcAft>
                <a:spcPts val="0"/>
              </a:spcAft>
              <a:buClr>
                <a:schemeClr val="dk1"/>
              </a:buClr>
              <a:buSzPts val="1100"/>
              <a:buFont typeface="Arial"/>
              <a:buNone/>
            </a:pPr>
            <a:r>
              <a:rPr b="1" lang="sk" sz="1400">
                <a:solidFill>
                  <a:schemeClr val="dk1"/>
                </a:solidFill>
                <a:latin typeface="Corbel"/>
                <a:ea typeface="Corbel"/>
                <a:cs typeface="Corbel"/>
                <a:sym typeface="Corbel"/>
              </a:rPr>
              <a:t>Športová organizácia s príjmami z podnikania (obchodná spoločnosť, občianske združenie so živnostenským listom)</a:t>
            </a:r>
            <a:endParaRPr b="1" sz="1400">
              <a:solidFill>
                <a:schemeClr val="dk1"/>
              </a:solidFill>
              <a:latin typeface="Corbel"/>
              <a:ea typeface="Corbel"/>
              <a:cs typeface="Corbel"/>
              <a:sym typeface="Corbel"/>
            </a:endParaRPr>
          </a:p>
          <a:p>
            <a:pPr indent="-317500" lvl="0" marL="457200" rtl="0" algn="l">
              <a:lnSpc>
                <a:spcPct val="100000"/>
              </a:lnSpc>
              <a:spcBef>
                <a:spcPts val="0"/>
              </a:spcBef>
              <a:spcAft>
                <a:spcPts val="0"/>
              </a:spcAft>
              <a:buClr>
                <a:schemeClr val="dk1"/>
              </a:buClr>
              <a:buSzPts val="1400"/>
              <a:buFont typeface="Corbel"/>
              <a:buChar char="●"/>
            </a:pPr>
            <a:r>
              <a:rPr lang="sk" sz="1400">
                <a:solidFill>
                  <a:schemeClr val="dk1"/>
                </a:solidFill>
                <a:latin typeface="Corbel"/>
                <a:ea typeface="Corbel"/>
                <a:cs typeface="Corbel"/>
                <a:sym typeface="Corbel"/>
              </a:rPr>
              <a:t>úhrada fyzickej osobe na základe zmluvy je daňovým výdavkom, zníži si oň základ dane</a:t>
            </a:r>
            <a:endParaRPr sz="1400">
              <a:solidFill>
                <a:schemeClr val="dk1"/>
              </a:solidFill>
              <a:latin typeface="Corbel"/>
              <a:ea typeface="Corbel"/>
              <a:cs typeface="Corbel"/>
              <a:sym typeface="Corbel"/>
            </a:endParaRPr>
          </a:p>
          <a:p>
            <a:pPr indent="-317500" lvl="0" marL="457200" rtl="0" algn="l">
              <a:lnSpc>
                <a:spcPct val="100000"/>
              </a:lnSpc>
              <a:spcBef>
                <a:spcPts val="0"/>
              </a:spcBef>
              <a:spcAft>
                <a:spcPts val="0"/>
              </a:spcAft>
              <a:buClr>
                <a:schemeClr val="dk1"/>
              </a:buClr>
              <a:buSzPts val="1400"/>
              <a:buFont typeface="Corbel"/>
              <a:buChar char="●"/>
            </a:pPr>
            <a:r>
              <a:rPr lang="sk" sz="1400">
                <a:solidFill>
                  <a:schemeClr val="dk1"/>
                </a:solidFill>
                <a:latin typeface="Corbel"/>
                <a:ea typeface="Corbel"/>
                <a:cs typeface="Corbel"/>
                <a:sym typeface="Corbel"/>
              </a:rPr>
              <a:t>fyzická osoba v tomto prípade tento príjem považuje za zdaniteľný príjem a uvádza ho v daňovom priznaní</a:t>
            </a:r>
            <a:endParaRPr sz="1400">
              <a:solidFill>
                <a:schemeClr val="dk1"/>
              </a:solidFill>
              <a:latin typeface="Corbel"/>
              <a:ea typeface="Corbel"/>
              <a:cs typeface="Corbel"/>
              <a:sym typeface="Corbel"/>
            </a:endParaRPr>
          </a:p>
          <a:p>
            <a:pPr indent="-317500" lvl="0" marL="457200" rtl="0" algn="l">
              <a:lnSpc>
                <a:spcPct val="100000"/>
              </a:lnSpc>
              <a:spcBef>
                <a:spcPts val="0"/>
              </a:spcBef>
              <a:spcAft>
                <a:spcPts val="0"/>
              </a:spcAft>
              <a:buClr>
                <a:schemeClr val="dk1"/>
              </a:buClr>
              <a:buSzPts val="1400"/>
              <a:buFont typeface="Corbel"/>
              <a:buChar char="●"/>
            </a:pPr>
            <a:r>
              <a:rPr lang="sk" sz="1400">
                <a:solidFill>
                  <a:schemeClr val="dk1"/>
                </a:solidFill>
                <a:latin typeface="Corbel"/>
                <a:ea typeface="Corbel"/>
                <a:cs typeface="Corbel"/>
                <a:sym typeface="Corbel"/>
              </a:rPr>
              <a:t>tento príjem vstupuje do ročného zúčtovania zdravotného poistenia, ktoré spracuje zdravotná poisťovňa</a:t>
            </a:r>
            <a:endParaRPr sz="1400">
              <a:solidFill>
                <a:schemeClr val="dk1"/>
              </a:solidFill>
              <a:latin typeface="Corbel"/>
              <a:ea typeface="Corbel"/>
              <a:cs typeface="Corbel"/>
              <a:sym typeface="Corbel"/>
            </a:endParaRPr>
          </a:p>
          <a:p>
            <a:pPr indent="0" lvl="0" marL="0" rtl="0" algn="l">
              <a:spcBef>
                <a:spcPts val="1000"/>
              </a:spcBef>
              <a:spcAft>
                <a:spcPts val="0"/>
              </a:spcAft>
              <a:buClr>
                <a:schemeClr val="dk1"/>
              </a:buClr>
              <a:buSzPts val="1100"/>
              <a:buFont typeface="Arial"/>
              <a:buNone/>
            </a:pPr>
            <a:r>
              <a:rPr b="1" lang="sk" sz="1400">
                <a:solidFill>
                  <a:schemeClr val="dk1"/>
                </a:solidFill>
                <a:latin typeface="Corbel"/>
                <a:ea typeface="Corbel"/>
                <a:cs typeface="Corbel"/>
                <a:sym typeface="Corbel"/>
              </a:rPr>
              <a:t>Športová organizácia bez príjmov z podnikania (občianske združenie, záujmové združenie právnických osôb ...</a:t>
            </a:r>
            <a:endParaRPr b="1" sz="1400">
              <a:solidFill>
                <a:schemeClr val="dk1"/>
              </a:solidFill>
              <a:latin typeface="Corbel"/>
              <a:ea typeface="Corbel"/>
              <a:cs typeface="Corbel"/>
              <a:sym typeface="Corbel"/>
            </a:endParaRPr>
          </a:p>
          <a:p>
            <a:pPr indent="-317500" lvl="0" marL="457200" rtl="0" algn="l">
              <a:lnSpc>
                <a:spcPct val="100000"/>
              </a:lnSpc>
              <a:spcBef>
                <a:spcPts val="0"/>
              </a:spcBef>
              <a:spcAft>
                <a:spcPts val="0"/>
              </a:spcAft>
              <a:buClr>
                <a:schemeClr val="dk1"/>
              </a:buClr>
              <a:buSzPts val="1400"/>
              <a:buFont typeface="Corbel"/>
              <a:buChar char="●"/>
            </a:pPr>
            <a:r>
              <a:rPr lang="sk" sz="1400">
                <a:solidFill>
                  <a:schemeClr val="dk1"/>
                </a:solidFill>
                <a:latin typeface="Corbel"/>
                <a:ea typeface="Corbel"/>
                <a:cs typeface="Corbel"/>
                <a:sym typeface="Corbel"/>
              </a:rPr>
              <a:t>úhrada fyzickej osobe na základe zmluvy je pre občianske združenie výdavkom k príjmom oslobodeným od dane alebo príjmom, ktoré nie sú predmetom dane, vyplácajúca organizácia si o ne teda nezníži základ dane</a:t>
            </a:r>
            <a:endParaRPr sz="1400">
              <a:solidFill>
                <a:schemeClr val="dk1"/>
              </a:solidFill>
              <a:latin typeface="Corbel"/>
              <a:ea typeface="Corbel"/>
              <a:cs typeface="Corbel"/>
              <a:sym typeface="Corbel"/>
            </a:endParaRPr>
          </a:p>
          <a:p>
            <a:pPr indent="-317500" lvl="0" marL="457200" rtl="0" algn="l">
              <a:lnSpc>
                <a:spcPct val="100000"/>
              </a:lnSpc>
              <a:spcBef>
                <a:spcPts val="0"/>
              </a:spcBef>
              <a:spcAft>
                <a:spcPts val="0"/>
              </a:spcAft>
              <a:buClr>
                <a:schemeClr val="dk1"/>
              </a:buClr>
              <a:buSzPts val="1400"/>
              <a:buFont typeface="Corbel"/>
              <a:buChar char="●"/>
            </a:pPr>
            <a:r>
              <a:rPr lang="sk" sz="1400">
                <a:solidFill>
                  <a:schemeClr val="dk1"/>
                </a:solidFill>
                <a:latin typeface="Corbel"/>
                <a:ea typeface="Corbel"/>
                <a:cs typeface="Corbel"/>
                <a:sym typeface="Corbel"/>
              </a:rPr>
              <a:t>fyzická osoba v tomto prípade tento príjem považuje do výšky 500 euro/rok za oslobodený od dane a neuvádza ho v daňovom priznaní, v daňovom priznaní uvádza len takýto príjem nad 500 euro/rok</a:t>
            </a:r>
            <a:endParaRPr sz="1400">
              <a:solidFill>
                <a:schemeClr val="dk1"/>
              </a:solidFill>
              <a:latin typeface="Corbel"/>
              <a:ea typeface="Corbel"/>
              <a:cs typeface="Corbel"/>
              <a:sym typeface="Corbel"/>
            </a:endParaRPr>
          </a:p>
          <a:p>
            <a:pPr indent="0" lvl="0" marL="0" marR="508000" rtl="0" algn="just">
              <a:lnSpc>
                <a:spcPct val="90909"/>
              </a:lnSpc>
              <a:spcBef>
                <a:spcPts val="0"/>
              </a:spcBef>
              <a:spcAft>
                <a:spcPts val="0"/>
              </a:spcAft>
              <a:buNone/>
            </a:pPr>
            <a:r>
              <a:t/>
            </a:r>
            <a:endParaRPr b="1" sz="1400">
              <a:solidFill>
                <a:schemeClr val="dk1"/>
              </a:solidFill>
              <a:latin typeface="Corbel"/>
              <a:ea typeface="Corbel"/>
              <a:cs typeface="Corbel"/>
              <a:sym typeface="Corbel"/>
            </a:endParaRPr>
          </a:p>
        </p:txBody>
      </p:sp>
      <p:sp>
        <p:nvSpPr>
          <p:cNvPr id="403" name="Google Shape;403;p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525625" y="292625"/>
            <a:ext cx="8306700" cy="572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lphaUcPeriod"/>
            </a:pPr>
            <a:r>
              <a:rPr lang="sk" sz="2400"/>
              <a:t>Športovec c.a. všetci ostatní - všeobecné intro</a:t>
            </a:r>
            <a:endParaRPr sz="2400"/>
          </a:p>
        </p:txBody>
      </p:sp>
      <p:sp>
        <p:nvSpPr>
          <p:cNvPr id="158" name="Google Shape;158;p28"/>
          <p:cNvSpPr txBox="1"/>
          <p:nvPr>
            <p:ph idx="1" type="body"/>
          </p:nvPr>
        </p:nvSpPr>
        <p:spPr>
          <a:xfrm>
            <a:off x="311700" y="891151"/>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sk">
                <a:solidFill>
                  <a:srgbClr val="000000"/>
                </a:solidFill>
              </a:rPr>
              <a:t>A. Vzťah športovec (§ 4) - športový klub (§ 8 - 15 ZoŠ)</a:t>
            </a:r>
            <a:endParaRPr>
              <a:solidFill>
                <a:srgbClr val="000000"/>
              </a:solidFill>
            </a:endParaRPr>
          </a:p>
          <a:p>
            <a:pPr indent="-317500" lvl="1" marL="914400" rtl="0" algn="l">
              <a:spcBef>
                <a:spcPts val="0"/>
              </a:spcBef>
              <a:spcAft>
                <a:spcPts val="0"/>
              </a:spcAft>
              <a:buClr>
                <a:srgbClr val="000000"/>
              </a:buClr>
              <a:buSzPts val="1400"/>
              <a:buChar char="○"/>
            </a:pPr>
            <a:r>
              <a:rPr lang="sk">
                <a:solidFill>
                  <a:srgbClr val="000000"/>
                </a:solidFill>
              </a:rPr>
              <a:t>športový klub je športovou organizáciou (§ 8 ZoŠ)</a:t>
            </a:r>
            <a:endParaRPr>
              <a:solidFill>
                <a:srgbClr val="000000"/>
              </a:solidFill>
            </a:endParaRPr>
          </a:p>
          <a:p>
            <a:pPr indent="-317500" lvl="1" marL="914400" rtl="0" algn="l">
              <a:spcBef>
                <a:spcPts val="0"/>
              </a:spcBef>
              <a:spcAft>
                <a:spcPts val="0"/>
              </a:spcAft>
              <a:buClr>
                <a:srgbClr val="000000"/>
              </a:buClr>
              <a:buSzPts val="1400"/>
              <a:buChar char="○"/>
            </a:pPr>
            <a:r>
              <a:rPr lang="sk">
                <a:solidFill>
                  <a:srgbClr val="000000"/>
                </a:solidFill>
              </a:rPr>
              <a:t>podstatný pojem - príslušnosť k športovej organizácii /§ 3 písm. k) ZoŠ/</a:t>
            </a:r>
            <a:endParaRPr>
              <a:solidFill>
                <a:srgbClr val="000000"/>
              </a:solidFill>
            </a:endParaRPr>
          </a:p>
          <a:p>
            <a:pPr indent="-342900" lvl="0" marL="457200" rtl="0" algn="l">
              <a:spcBef>
                <a:spcPts val="0"/>
              </a:spcBef>
              <a:spcAft>
                <a:spcPts val="0"/>
              </a:spcAft>
              <a:buClr>
                <a:srgbClr val="000000"/>
              </a:buClr>
              <a:buSzPts val="1800"/>
              <a:buChar char="●"/>
            </a:pPr>
            <a:r>
              <a:rPr lang="sk">
                <a:solidFill>
                  <a:srgbClr val="000000"/>
                </a:solidFill>
              </a:rPr>
              <a:t>B. Vzťah športovec - národný športový zväz</a:t>
            </a:r>
            <a:endParaRPr>
              <a:solidFill>
                <a:srgbClr val="000000"/>
              </a:solidFill>
            </a:endParaRPr>
          </a:p>
          <a:p>
            <a:pPr indent="-317500" lvl="1" marL="914400" rtl="0" algn="l">
              <a:spcBef>
                <a:spcPts val="0"/>
              </a:spcBef>
              <a:spcAft>
                <a:spcPts val="0"/>
              </a:spcAft>
              <a:buClr>
                <a:srgbClr val="000000"/>
              </a:buClr>
              <a:buSzPts val="1400"/>
              <a:buChar char="○"/>
            </a:pPr>
            <a:r>
              <a:rPr lang="sk">
                <a:solidFill>
                  <a:srgbClr val="000000"/>
                </a:solidFill>
              </a:rPr>
              <a:t>registračný princíp, združovacie právo, limity </a:t>
            </a:r>
            <a:endParaRPr>
              <a:solidFill>
                <a:srgbClr val="000000"/>
              </a:solidFill>
            </a:endParaRPr>
          </a:p>
          <a:p>
            <a:pPr indent="-342900" lvl="0" marL="457200" rtl="0" algn="l">
              <a:spcBef>
                <a:spcPts val="0"/>
              </a:spcBef>
              <a:spcAft>
                <a:spcPts val="0"/>
              </a:spcAft>
              <a:buClr>
                <a:srgbClr val="000000"/>
              </a:buClr>
              <a:buSzPts val="1800"/>
              <a:buChar char="●"/>
            </a:pPr>
            <a:r>
              <a:rPr lang="sk">
                <a:solidFill>
                  <a:srgbClr val="000000"/>
                </a:solidFill>
              </a:rPr>
              <a:t>Športovec - kto si?</a:t>
            </a:r>
            <a:endParaRPr>
              <a:solidFill>
                <a:srgbClr val="000000"/>
              </a:solidFill>
            </a:endParaRPr>
          </a:p>
          <a:p>
            <a:pPr indent="-317500" lvl="1" marL="914400" rtl="0" algn="l">
              <a:spcBef>
                <a:spcPts val="0"/>
              </a:spcBef>
              <a:spcAft>
                <a:spcPts val="0"/>
              </a:spcAft>
              <a:buClr>
                <a:srgbClr val="000000"/>
              </a:buClr>
              <a:buSzPts val="1400"/>
              <a:buChar char="○"/>
            </a:pPr>
            <a:r>
              <a:rPr lang="sk">
                <a:solidFill>
                  <a:srgbClr val="000000"/>
                </a:solidFill>
              </a:rPr>
              <a:t>podstatné pojmové odlíšenie športovcov: </a:t>
            </a:r>
            <a:br>
              <a:rPr lang="sk">
                <a:solidFill>
                  <a:srgbClr val="000000"/>
                </a:solidFill>
              </a:rPr>
            </a:br>
            <a:r>
              <a:rPr lang="sk">
                <a:solidFill>
                  <a:srgbClr val="000000"/>
                </a:solidFill>
              </a:rPr>
              <a:t>profesionál / amatér / neorganizovaný športovec / talentovaný / aktívny športovec </a:t>
            </a:r>
            <a:endParaRPr>
              <a:solidFill>
                <a:srgbClr val="000000"/>
              </a:solidFill>
            </a:endParaRPr>
          </a:p>
          <a:p>
            <a:pPr indent="-342900" lvl="0" marL="457200" rtl="0" algn="l">
              <a:spcBef>
                <a:spcPts val="0"/>
              </a:spcBef>
              <a:spcAft>
                <a:spcPts val="0"/>
              </a:spcAft>
              <a:buClr>
                <a:srgbClr val="000000"/>
              </a:buClr>
              <a:buSzPts val="1800"/>
              <a:buChar char="●"/>
            </a:pPr>
            <a:r>
              <a:rPr lang="sk">
                <a:solidFill>
                  <a:srgbClr val="000000"/>
                </a:solidFill>
              </a:rPr>
              <a:t>Kontraktačné - zmluvné východisko</a:t>
            </a:r>
            <a:endParaRPr>
              <a:solidFill>
                <a:srgbClr val="000000"/>
              </a:solidFill>
            </a:endParaRPr>
          </a:p>
          <a:p>
            <a:pPr indent="-317500" lvl="1" marL="914400" rtl="0" algn="l">
              <a:spcBef>
                <a:spcPts val="0"/>
              </a:spcBef>
              <a:spcAft>
                <a:spcPts val="0"/>
              </a:spcAft>
              <a:buClr>
                <a:srgbClr val="000000"/>
              </a:buClr>
              <a:buSzPts val="1400"/>
              <a:buChar char="○"/>
            </a:pPr>
            <a:r>
              <a:rPr lang="sk">
                <a:solidFill>
                  <a:srgbClr val="000000"/>
                </a:solidFill>
              </a:rPr>
              <a:t>zmluva o profesionálnom vykonávaní športu</a:t>
            </a:r>
            <a:endParaRPr>
              <a:solidFill>
                <a:srgbClr val="000000"/>
              </a:solidFill>
            </a:endParaRPr>
          </a:p>
          <a:p>
            <a:pPr indent="-317500" lvl="1" marL="914400" rtl="0" algn="l">
              <a:spcBef>
                <a:spcPts val="0"/>
              </a:spcBef>
              <a:spcAft>
                <a:spcPts val="0"/>
              </a:spcAft>
              <a:buClr>
                <a:srgbClr val="000000"/>
              </a:buClr>
              <a:buSzPts val="1400"/>
              <a:buChar char="○"/>
            </a:pPr>
            <a:r>
              <a:rPr lang="sk">
                <a:solidFill>
                  <a:srgbClr val="000000"/>
                </a:solidFill>
              </a:rPr>
              <a:t>zmluva o amatérskom vykonávaní športu</a:t>
            </a:r>
            <a:endParaRPr>
              <a:solidFill>
                <a:srgbClr val="000000"/>
              </a:solidFill>
            </a:endParaRPr>
          </a:p>
          <a:p>
            <a:pPr indent="-317500" lvl="1" marL="914400" rtl="0" algn="l">
              <a:spcBef>
                <a:spcPts val="0"/>
              </a:spcBef>
              <a:spcAft>
                <a:spcPts val="0"/>
              </a:spcAft>
              <a:buClr>
                <a:srgbClr val="000000"/>
              </a:buClr>
              <a:buSzPts val="1400"/>
              <a:buChar char="○"/>
            </a:pPr>
            <a:r>
              <a:rPr lang="sk">
                <a:solidFill>
                  <a:srgbClr val="000000"/>
                </a:solidFill>
              </a:rPr>
              <a:t>zmluva o príprave talentovaného športovca</a:t>
            </a:r>
            <a:endParaRPr>
              <a:solidFill>
                <a:srgbClr val="000000"/>
              </a:solidFill>
            </a:endParaRPr>
          </a:p>
          <a:p>
            <a:pPr indent="-317500" lvl="1" marL="914400" rtl="0" algn="l">
              <a:spcBef>
                <a:spcPts val="0"/>
              </a:spcBef>
              <a:spcAft>
                <a:spcPts val="0"/>
              </a:spcAft>
              <a:buClr>
                <a:srgbClr val="000000"/>
              </a:buClr>
              <a:buSzPts val="1400"/>
              <a:buChar char="○"/>
            </a:pPr>
            <a:r>
              <a:rPr lang="sk">
                <a:solidFill>
                  <a:srgbClr val="000000"/>
                </a:solidFill>
              </a:rPr>
              <a:t>dohody o práci vykonávanej mimo pracovného pomeru (§ 3 o</a:t>
            </a:r>
            <a:r>
              <a:rPr lang="sk">
                <a:solidFill>
                  <a:srgbClr val="000000"/>
                </a:solidFill>
              </a:rPr>
              <a:t>ds. 4 písm. c) </a:t>
            </a:r>
            <a:r>
              <a:rPr lang="sk">
                <a:solidFill>
                  <a:srgbClr val="000000"/>
                </a:solidFill>
              </a:rPr>
              <a:t>ZoŠ</a:t>
            </a:r>
            <a:r>
              <a:rPr lang="sk">
                <a:solidFill>
                  <a:srgbClr val="000000"/>
                </a:solidFill>
              </a:rPr>
              <a:t>)</a:t>
            </a:r>
            <a:endParaRPr>
              <a:solidFill>
                <a:srgbClr val="000000"/>
              </a:solidFill>
            </a:endParaRPr>
          </a:p>
          <a:p>
            <a:pPr indent="-317500" lvl="1" marL="914400" rtl="0" algn="l">
              <a:spcBef>
                <a:spcPts val="0"/>
              </a:spcBef>
              <a:spcAft>
                <a:spcPts val="0"/>
              </a:spcAft>
              <a:buClr>
                <a:srgbClr val="000000"/>
              </a:buClr>
              <a:buSzPts val="1400"/>
              <a:buChar char="○"/>
            </a:pPr>
            <a:r>
              <a:rPr lang="sk">
                <a:solidFill>
                  <a:srgbClr val="000000"/>
                </a:solidFill>
              </a:rPr>
              <a:t>bez (písomnej) zmluvy</a:t>
            </a:r>
            <a:endParaRPr/>
          </a:p>
        </p:txBody>
      </p:sp>
      <p:sp>
        <p:nvSpPr>
          <p:cNvPr id="159" name="Google Shape;15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6"/>
        </a:solidFill>
      </p:bgPr>
    </p:bg>
    <p:spTree>
      <p:nvGrpSpPr>
        <p:cNvPr id="407" name="Shape 407"/>
        <p:cNvGrpSpPr/>
        <p:nvPr/>
      </p:nvGrpSpPr>
      <p:grpSpPr>
        <a:xfrm>
          <a:off x="0" y="0"/>
          <a:ext cx="0" cy="0"/>
          <a:chOff x="0" y="0"/>
          <a:chExt cx="0" cy="0"/>
        </a:xfrm>
      </p:grpSpPr>
      <p:sp>
        <p:nvSpPr>
          <p:cNvPr id="408" name="Google Shape;408;p6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sk" sz="4800"/>
              <a:t>Dobrovoľníctvo </a:t>
            </a:r>
            <a:endParaRPr b="1" sz="4800"/>
          </a:p>
          <a:p>
            <a:pPr indent="0" lvl="0" marL="0" rtl="0" algn="ctr">
              <a:spcBef>
                <a:spcPts val="0"/>
              </a:spcBef>
              <a:spcAft>
                <a:spcPts val="0"/>
              </a:spcAft>
              <a:buClr>
                <a:schemeClr val="dk1"/>
              </a:buClr>
              <a:buSzPts val="1100"/>
              <a:buFont typeface="Arial"/>
              <a:buNone/>
            </a:pPr>
            <a:r>
              <a:rPr b="1" lang="sk" sz="4800"/>
              <a:t>v športe</a:t>
            </a:r>
            <a:endParaRPr b="1" sz="4800"/>
          </a:p>
        </p:txBody>
      </p:sp>
      <p:sp>
        <p:nvSpPr>
          <p:cNvPr id="409" name="Google Shape;409;p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65"/>
          <p:cNvSpPr txBox="1"/>
          <p:nvPr>
            <p:ph idx="1" type="body"/>
          </p:nvPr>
        </p:nvSpPr>
        <p:spPr>
          <a:xfrm>
            <a:off x="311700" y="171875"/>
            <a:ext cx="8520600" cy="4397100"/>
          </a:xfrm>
          <a:prstGeom prst="rect">
            <a:avLst/>
          </a:prstGeom>
        </p:spPr>
        <p:txBody>
          <a:bodyPr anchorCtr="0" anchor="t" bIns="91425" lIns="91425" spcFirstLastPara="1" rIns="91425" wrap="square" tIns="91425">
            <a:noAutofit/>
          </a:bodyPr>
          <a:lstStyle/>
          <a:p>
            <a:pPr indent="0" lvl="0" marL="0" rtl="0" algn="ctr">
              <a:spcBef>
                <a:spcPts val="1000"/>
              </a:spcBef>
              <a:spcAft>
                <a:spcPts val="0"/>
              </a:spcAft>
              <a:buClr>
                <a:schemeClr val="dk1"/>
              </a:buClr>
              <a:buSzPts val="1100"/>
              <a:buFont typeface="Arial"/>
              <a:buNone/>
            </a:pPr>
            <a:r>
              <a:rPr b="1" lang="sk" sz="4000">
                <a:solidFill>
                  <a:schemeClr val="dk1"/>
                </a:solidFill>
                <a:latin typeface="Arial"/>
                <a:ea typeface="Arial"/>
                <a:cs typeface="Arial"/>
                <a:sym typeface="Arial"/>
              </a:rPr>
              <a:t>Dobrovoľníctvo v športe - Zmluva o dobrovoľníckej činnosti</a:t>
            </a:r>
            <a:endParaRPr b="1" sz="2500">
              <a:solidFill>
                <a:schemeClr val="dk1"/>
              </a:solidFill>
              <a:latin typeface="Arial"/>
              <a:ea typeface="Arial"/>
              <a:cs typeface="Arial"/>
              <a:sym typeface="Arial"/>
            </a:endParaRPr>
          </a:p>
          <a:p>
            <a:pPr indent="0" lvl="0" marL="0" rtl="0" algn="ctr">
              <a:spcBef>
                <a:spcPts val="1600"/>
              </a:spcBef>
              <a:spcAft>
                <a:spcPts val="0"/>
              </a:spcAft>
              <a:buClr>
                <a:schemeClr val="dk1"/>
              </a:buClr>
              <a:buSzPts val="1100"/>
              <a:buFont typeface="Arial"/>
              <a:buNone/>
            </a:pPr>
            <a:r>
              <a:t/>
            </a:r>
            <a:endParaRPr b="1" sz="1400">
              <a:solidFill>
                <a:schemeClr val="dk1"/>
              </a:solidFill>
            </a:endParaRPr>
          </a:p>
          <a:p>
            <a:pPr indent="0" lvl="0" marL="0" rtl="0" algn="ctr">
              <a:spcBef>
                <a:spcPts val="600"/>
              </a:spcBef>
              <a:spcAft>
                <a:spcPts val="0"/>
              </a:spcAft>
              <a:buClr>
                <a:schemeClr val="dk1"/>
              </a:buClr>
              <a:buSzPts val="1100"/>
              <a:buFont typeface="Arial"/>
              <a:buNone/>
            </a:pPr>
            <a:r>
              <a:rPr b="1" lang="sk" sz="3000">
                <a:solidFill>
                  <a:schemeClr val="dk1"/>
                </a:solidFill>
              </a:rPr>
              <a:t>Relevantné právne predpisy</a:t>
            </a:r>
            <a:endParaRPr b="1" sz="3000">
              <a:solidFill>
                <a:schemeClr val="dk1"/>
              </a:solidFill>
              <a:latin typeface="Calibri"/>
              <a:ea typeface="Calibri"/>
              <a:cs typeface="Calibri"/>
              <a:sym typeface="Calibri"/>
            </a:endParaRPr>
          </a:p>
          <a:p>
            <a:pPr indent="-368300" lvl="0" marL="457200" rtl="0" algn="just">
              <a:spcBef>
                <a:spcPts val="500"/>
              </a:spcBef>
              <a:spcAft>
                <a:spcPts val="0"/>
              </a:spcAft>
              <a:buClr>
                <a:schemeClr val="dk1"/>
              </a:buClr>
              <a:buSzPts val="2200"/>
              <a:buFont typeface="Calibri"/>
              <a:buChar char="●"/>
            </a:pPr>
            <a:r>
              <a:rPr b="1" lang="sk" sz="2200">
                <a:solidFill>
                  <a:schemeClr val="dk1"/>
                </a:solidFill>
                <a:latin typeface="Calibri"/>
                <a:ea typeface="Calibri"/>
                <a:cs typeface="Calibri"/>
                <a:sym typeface="Calibri"/>
              </a:rPr>
              <a:t>Zákon č. 406/2011 Z. z. o dobrovoľníctve a o zmene a doplnení niektorých zákonov v znení neskorších predpisov</a:t>
            </a:r>
            <a:endParaRPr b="1" sz="2200">
              <a:solidFill>
                <a:schemeClr val="dk1"/>
              </a:solidFill>
              <a:latin typeface="Calibri"/>
              <a:ea typeface="Calibri"/>
              <a:cs typeface="Calibri"/>
              <a:sym typeface="Calibri"/>
            </a:endParaRPr>
          </a:p>
          <a:p>
            <a:pPr indent="-368300" lvl="0" marL="457200" rtl="0" algn="just">
              <a:spcBef>
                <a:spcPts val="0"/>
              </a:spcBef>
              <a:spcAft>
                <a:spcPts val="0"/>
              </a:spcAft>
              <a:buClr>
                <a:schemeClr val="dk1"/>
              </a:buClr>
              <a:buSzPts val="2200"/>
              <a:buFont typeface="Calibri"/>
              <a:buChar char="●"/>
            </a:pPr>
            <a:r>
              <a:rPr lang="sk" sz="2200">
                <a:solidFill>
                  <a:schemeClr val="dk1"/>
                </a:solidFill>
                <a:latin typeface="Calibri"/>
                <a:ea typeface="Calibri"/>
                <a:cs typeface="Calibri"/>
                <a:sym typeface="Calibri"/>
              </a:rPr>
              <a:t>Zákon č. 440/2015 Z. z. o športe a o zmene a doplnení niektorých zákonov v znení neskorších predpisov</a:t>
            </a:r>
            <a:endParaRPr sz="2200">
              <a:solidFill>
                <a:schemeClr val="dk1"/>
              </a:solidFill>
              <a:latin typeface="Calibri"/>
              <a:ea typeface="Calibri"/>
              <a:cs typeface="Calibri"/>
              <a:sym typeface="Calibri"/>
            </a:endParaRPr>
          </a:p>
          <a:p>
            <a:pPr indent="-368300" lvl="0" marL="457200" rtl="0" algn="just">
              <a:spcBef>
                <a:spcPts val="0"/>
              </a:spcBef>
              <a:spcAft>
                <a:spcPts val="0"/>
              </a:spcAft>
              <a:buClr>
                <a:schemeClr val="dk1"/>
              </a:buClr>
              <a:buSzPts val="2200"/>
              <a:buFont typeface="Calibri"/>
              <a:buChar char="●"/>
            </a:pPr>
            <a:r>
              <a:rPr lang="sk" sz="2200">
                <a:solidFill>
                  <a:schemeClr val="dk1"/>
                </a:solidFill>
                <a:latin typeface="Calibri"/>
                <a:ea typeface="Calibri"/>
                <a:cs typeface="Calibri"/>
                <a:sym typeface="Calibri"/>
              </a:rPr>
              <a:t>Zákon č. 595/2003 Z. z. o dani z príjmov v znení neskorších predpisov</a:t>
            </a:r>
            <a:endParaRPr sz="2200"/>
          </a:p>
        </p:txBody>
      </p:sp>
      <p:sp>
        <p:nvSpPr>
          <p:cNvPr id="415" name="Google Shape;415;p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66"/>
          <p:cNvSpPr txBox="1"/>
          <p:nvPr>
            <p:ph idx="1" type="body"/>
          </p:nvPr>
        </p:nvSpPr>
        <p:spPr>
          <a:xfrm>
            <a:off x="311700" y="0"/>
            <a:ext cx="8520600" cy="4569000"/>
          </a:xfrm>
          <a:prstGeom prst="rect">
            <a:avLst/>
          </a:prstGeom>
        </p:spPr>
        <p:txBody>
          <a:bodyPr anchorCtr="0" anchor="t" bIns="91425" lIns="91425" spcFirstLastPara="1" rIns="91425" wrap="square" tIns="91425">
            <a:noAutofit/>
          </a:bodyPr>
          <a:lstStyle/>
          <a:p>
            <a:pPr indent="0" lvl="0" marL="0" rtl="0" algn="ctr">
              <a:lnSpc>
                <a:spcPct val="150000"/>
              </a:lnSpc>
              <a:spcBef>
                <a:spcPts val="600"/>
              </a:spcBef>
              <a:spcAft>
                <a:spcPts val="0"/>
              </a:spcAft>
              <a:buClr>
                <a:schemeClr val="dk1"/>
              </a:buClr>
              <a:buSzPts val="1100"/>
              <a:buFont typeface="Arial"/>
              <a:buNone/>
            </a:pPr>
            <a:r>
              <a:rPr b="1" lang="sk" sz="2500">
                <a:solidFill>
                  <a:schemeClr val="dk1"/>
                </a:solidFill>
                <a:latin typeface="Arial"/>
                <a:ea typeface="Arial"/>
                <a:cs typeface="Arial"/>
                <a:sym typeface="Arial"/>
              </a:rPr>
              <a:t>Kto je dobrovoľník?</a:t>
            </a:r>
            <a:endParaRPr b="1" sz="2500">
              <a:solidFill>
                <a:schemeClr val="dk1"/>
              </a:solidFill>
              <a:latin typeface="Arial"/>
              <a:ea typeface="Arial"/>
              <a:cs typeface="Arial"/>
              <a:sym typeface="Arial"/>
            </a:endParaRPr>
          </a:p>
          <a:p>
            <a:pPr indent="0" lvl="0" marL="0" rtl="0" algn="just">
              <a:spcBef>
                <a:spcPts val="500"/>
              </a:spcBef>
              <a:spcAft>
                <a:spcPts val="0"/>
              </a:spcAft>
              <a:buClr>
                <a:schemeClr val="dk1"/>
              </a:buClr>
              <a:buSzPts val="1100"/>
              <a:buFont typeface="Arial"/>
              <a:buNone/>
            </a:pPr>
            <a:r>
              <a:rPr b="1" lang="sk" sz="2400">
                <a:solidFill>
                  <a:schemeClr val="dk1"/>
                </a:solidFill>
                <a:latin typeface="Arial"/>
                <a:ea typeface="Arial"/>
                <a:cs typeface="Arial"/>
                <a:sym typeface="Arial"/>
              </a:rPr>
              <a:t>Dobrovoľníkom je </a:t>
            </a:r>
            <a:r>
              <a:rPr lang="sk" sz="2400">
                <a:solidFill>
                  <a:schemeClr val="dk1"/>
                </a:solidFill>
                <a:latin typeface="Arial"/>
                <a:ea typeface="Arial"/>
                <a:cs typeface="Arial"/>
                <a:sym typeface="Arial"/>
              </a:rPr>
              <a:t>(pozitívne vymedzenie):</a:t>
            </a:r>
            <a:endParaRPr sz="2400">
              <a:solidFill>
                <a:schemeClr val="dk1"/>
              </a:solidFill>
              <a:latin typeface="Arial"/>
              <a:ea typeface="Arial"/>
              <a:cs typeface="Arial"/>
              <a:sym typeface="Arial"/>
            </a:endParaRPr>
          </a:p>
          <a:p>
            <a:pPr indent="-342900" lvl="0" marL="457200" rtl="0" algn="just">
              <a:lnSpc>
                <a:spcPct val="150000"/>
              </a:lnSpc>
              <a:spcBef>
                <a:spcPts val="400"/>
              </a:spcBef>
              <a:spcAft>
                <a:spcPts val="0"/>
              </a:spcAft>
              <a:buClr>
                <a:schemeClr val="dk1"/>
              </a:buClr>
              <a:buSzPts val="1800"/>
              <a:buAutoNum type="alphaLcParenR"/>
            </a:pPr>
            <a:r>
              <a:rPr lang="sk" sz="1800">
                <a:solidFill>
                  <a:schemeClr val="dk1"/>
                </a:solidFill>
                <a:latin typeface="Arial"/>
                <a:ea typeface="Arial"/>
                <a:cs typeface="Arial"/>
                <a:sym typeface="Arial"/>
              </a:rPr>
              <a:t>fyzická osoba</a:t>
            </a:r>
            <a:endParaRPr sz="1800">
              <a:solidFill>
                <a:schemeClr val="dk1"/>
              </a:solidFill>
              <a:latin typeface="Arial"/>
              <a:ea typeface="Arial"/>
              <a:cs typeface="Arial"/>
              <a:sym typeface="Arial"/>
            </a:endParaRPr>
          </a:p>
          <a:p>
            <a:pPr indent="-342900" lvl="0" marL="457200" rtl="0" algn="just">
              <a:lnSpc>
                <a:spcPct val="150000"/>
              </a:lnSpc>
              <a:spcBef>
                <a:spcPts val="0"/>
              </a:spcBef>
              <a:spcAft>
                <a:spcPts val="0"/>
              </a:spcAft>
              <a:buClr>
                <a:schemeClr val="dk1"/>
              </a:buClr>
              <a:buSzPts val="1800"/>
              <a:buAutoNum type="alphaLcParenR"/>
            </a:pPr>
            <a:r>
              <a:rPr lang="sk" sz="1800">
                <a:solidFill>
                  <a:schemeClr val="dk1"/>
                </a:solidFill>
                <a:latin typeface="Arial"/>
                <a:ea typeface="Arial"/>
                <a:cs typeface="Arial"/>
                <a:sym typeface="Arial"/>
              </a:rPr>
              <a:t>ktorá na základe svojho slobodného rozhodnutia</a:t>
            </a:r>
            <a:endParaRPr sz="1800">
              <a:solidFill>
                <a:schemeClr val="dk1"/>
              </a:solidFill>
              <a:latin typeface="Arial"/>
              <a:ea typeface="Arial"/>
              <a:cs typeface="Arial"/>
              <a:sym typeface="Arial"/>
            </a:endParaRPr>
          </a:p>
          <a:p>
            <a:pPr indent="-342900" lvl="0" marL="457200" rtl="0" algn="just">
              <a:lnSpc>
                <a:spcPct val="150000"/>
              </a:lnSpc>
              <a:spcBef>
                <a:spcPts val="0"/>
              </a:spcBef>
              <a:spcAft>
                <a:spcPts val="0"/>
              </a:spcAft>
              <a:buClr>
                <a:srgbClr val="FF0000"/>
              </a:buClr>
              <a:buSzPts val="1800"/>
              <a:buAutoNum type="alphaLcParenR"/>
            </a:pPr>
            <a:r>
              <a:rPr b="1" lang="sk" sz="1800">
                <a:solidFill>
                  <a:srgbClr val="FF0000"/>
                </a:solidFill>
                <a:latin typeface="Arial"/>
                <a:ea typeface="Arial"/>
                <a:cs typeface="Arial"/>
                <a:sym typeface="Arial"/>
              </a:rPr>
              <a:t>bez nároku na odmenu</a:t>
            </a:r>
            <a:endParaRPr b="1" sz="1800">
              <a:solidFill>
                <a:srgbClr val="FF0000"/>
              </a:solidFill>
              <a:latin typeface="Arial"/>
              <a:ea typeface="Arial"/>
              <a:cs typeface="Arial"/>
              <a:sym typeface="Arial"/>
            </a:endParaRPr>
          </a:p>
          <a:p>
            <a:pPr indent="-342900" lvl="0" marL="457200" rtl="0" algn="just">
              <a:lnSpc>
                <a:spcPct val="150000"/>
              </a:lnSpc>
              <a:spcBef>
                <a:spcPts val="0"/>
              </a:spcBef>
              <a:spcAft>
                <a:spcPts val="0"/>
              </a:spcAft>
              <a:buClr>
                <a:schemeClr val="dk1"/>
              </a:buClr>
              <a:buSzPts val="1800"/>
              <a:buAutoNum type="alphaLcParenR"/>
            </a:pPr>
            <a:r>
              <a:rPr lang="sk" sz="1800">
                <a:solidFill>
                  <a:schemeClr val="dk1"/>
                </a:solidFill>
                <a:latin typeface="Arial"/>
                <a:ea typeface="Arial"/>
                <a:cs typeface="Arial"/>
                <a:sym typeface="Arial"/>
              </a:rPr>
              <a:t>vykonáva pre inú osobu</a:t>
            </a:r>
            <a:endParaRPr sz="1800">
              <a:solidFill>
                <a:schemeClr val="dk1"/>
              </a:solidFill>
              <a:latin typeface="Arial"/>
              <a:ea typeface="Arial"/>
              <a:cs typeface="Arial"/>
              <a:sym typeface="Arial"/>
            </a:endParaRPr>
          </a:p>
          <a:p>
            <a:pPr indent="-342900" lvl="0" marL="457200" rtl="0" algn="just">
              <a:lnSpc>
                <a:spcPct val="150000"/>
              </a:lnSpc>
              <a:spcBef>
                <a:spcPts val="0"/>
              </a:spcBef>
              <a:spcAft>
                <a:spcPts val="0"/>
              </a:spcAft>
              <a:buClr>
                <a:schemeClr val="dk1"/>
              </a:buClr>
              <a:buSzPts val="1800"/>
              <a:buAutoNum type="alphaLcParenR"/>
            </a:pPr>
            <a:r>
              <a:rPr lang="sk" sz="1800">
                <a:solidFill>
                  <a:schemeClr val="dk1"/>
                </a:solidFill>
                <a:latin typeface="Arial"/>
                <a:ea typeface="Arial"/>
                <a:cs typeface="Arial"/>
                <a:sym typeface="Arial"/>
              </a:rPr>
              <a:t>s jej súhlasom v jej prospech alebo vo verejný prospech</a:t>
            </a:r>
            <a:endParaRPr sz="1800">
              <a:solidFill>
                <a:schemeClr val="dk1"/>
              </a:solidFill>
              <a:latin typeface="Arial"/>
              <a:ea typeface="Arial"/>
              <a:cs typeface="Arial"/>
              <a:sym typeface="Arial"/>
            </a:endParaRPr>
          </a:p>
          <a:p>
            <a:pPr indent="-342900" lvl="0" marL="457200" rtl="0" algn="just">
              <a:lnSpc>
                <a:spcPct val="150000"/>
              </a:lnSpc>
              <a:spcBef>
                <a:spcPts val="0"/>
              </a:spcBef>
              <a:spcAft>
                <a:spcPts val="0"/>
              </a:spcAft>
              <a:buClr>
                <a:schemeClr val="dk1"/>
              </a:buClr>
              <a:buSzPts val="1800"/>
              <a:buAutoNum type="alphaLcParenR"/>
            </a:pPr>
            <a:r>
              <a:rPr lang="sk" sz="1800">
                <a:solidFill>
                  <a:schemeClr val="dk1"/>
                </a:solidFill>
                <a:latin typeface="Arial"/>
                <a:ea typeface="Arial"/>
                <a:cs typeface="Arial"/>
                <a:sym typeface="Arial"/>
              </a:rPr>
              <a:t>dobrovoľnícku činnosť založenú na svojej schopnosti, zručnosti alebo vedomosti a</a:t>
            </a:r>
            <a:endParaRPr sz="1800">
              <a:solidFill>
                <a:schemeClr val="dk1"/>
              </a:solidFill>
              <a:latin typeface="Arial"/>
              <a:ea typeface="Arial"/>
              <a:cs typeface="Arial"/>
              <a:sym typeface="Arial"/>
            </a:endParaRPr>
          </a:p>
          <a:p>
            <a:pPr indent="-342900" lvl="0" marL="457200" rtl="0" algn="just">
              <a:lnSpc>
                <a:spcPct val="150000"/>
              </a:lnSpc>
              <a:spcBef>
                <a:spcPts val="0"/>
              </a:spcBef>
              <a:spcAft>
                <a:spcPts val="0"/>
              </a:spcAft>
              <a:buClr>
                <a:schemeClr val="dk1"/>
              </a:buClr>
              <a:buSzPts val="1800"/>
              <a:buAutoNum type="alphaLcParenR"/>
            </a:pPr>
            <a:r>
              <a:rPr lang="sk" sz="1800">
                <a:solidFill>
                  <a:schemeClr val="dk1"/>
                </a:solidFill>
                <a:latin typeface="Arial"/>
                <a:ea typeface="Arial"/>
                <a:cs typeface="Arial"/>
                <a:sym typeface="Arial"/>
              </a:rPr>
              <a:t>spĺňa podmienky ustanovené týmto zákonom.</a:t>
            </a:r>
            <a:endParaRPr sz="1800">
              <a:solidFill>
                <a:schemeClr val="dk1"/>
              </a:solidFill>
              <a:latin typeface="Arial"/>
              <a:ea typeface="Arial"/>
              <a:cs typeface="Arial"/>
              <a:sym typeface="Arial"/>
            </a:endParaRPr>
          </a:p>
          <a:p>
            <a:pPr indent="0" lvl="0" marL="0" rtl="0" algn="l">
              <a:spcBef>
                <a:spcPts val="0"/>
              </a:spcBef>
              <a:spcAft>
                <a:spcPts val="1600"/>
              </a:spcAft>
              <a:buNone/>
            </a:pPr>
            <a:r>
              <a:t/>
            </a:r>
            <a:endParaRPr>
              <a:latin typeface="Arial"/>
              <a:ea typeface="Arial"/>
              <a:cs typeface="Arial"/>
              <a:sym typeface="Arial"/>
            </a:endParaRPr>
          </a:p>
        </p:txBody>
      </p:sp>
      <p:sp>
        <p:nvSpPr>
          <p:cNvPr id="421" name="Google Shape;421;p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67"/>
          <p:cNvSpPr txBox="1"/>
          <p:nvPr>
            <p:ph idx="1" type="body"/>
          </p:nvPr>
        </p:nvSpPr>
        <p:spPr>
          <a:xfrm>
            <a:off x="159575" y="0"/>
            <a:ext cx="8703300" cy="5056800"/>
          </a:xfrm>
          <a:prstGeom prst="rect">
            <a:avLst/>
          </a:prstGeom>
        </p:spPr>
        <p:txBody>
          <a:bodyPr anchorCtr="0" anchor="t" bIns="91425" lIns="91425" spcFirstLastPara="1" rIns="91425" wrap="square" tIns="91425">
            <a:noAutofit/>
          </a:bodyPr>
          <a:lstStyle/>
          <a:p>
            <a:pPr indent="0" lvl="0" marL="0" rtl="0" algn="ctr">
              <a:lnSpc>
                <a:spcPct val="150000"/>
              </a:lnSpc>
              <a:spcBef>
                <a:spcPts val="600"/>
              </a:spcBef>
              <a:spcAft>
                <a:spcPts val="0"/>
              </a:spcAft>
              <a:buClr>
                <a:schemeClr val="dk1"/>
              </a:buClr>
              <a:buSzPts val="1100"/>
              <a:buFont typeface="Arial"/>
              <a:buNone/>
            </a:pPr>
            <a:r>
              <a:rPr b="1" lang="sk" sz="2100">
                <a:solidFill>
                  <a:schemeClr val="dk1"/>
                </a:solidFill>
                <a:latin typeface="Arial"/>
                <a:ea typeface="Arial"/>
                <a:cs typeface="Arial"/>
                <a:sym typeface="Arial"/>
              </a:rPr>
              <a:t>Kto je dobrovoľník a kedy (ne)vykonáva dobrovoľnícku činnosť?</a:t>
            </a:r>
            <a:endParaRPr b="1" sz="2100">
              <a:solidFill>
                <a:schemeClr val="dk1"/>
              </a:solidFill>
              <a:latin typeface="Arial"/>
              <a:ea typeface="Arial"/>
              <a:cs typeface="Arial"/>
              <a:sym typeface="Arial"/>
            </a:endParaRPr>
          </a:p>
          <a:p>
            <a:pPr indent="0" lvl="0" marL="0" rtl="0" algn="just">
              <a:spcBef>
                <a:spcPts val="500"/>
              </a:spcBef>
              <a:spcAft>
                <a:spcPts val="0"/>
              </a:spcAft>
              <a:buClr>
                <a:schemeClr val="dk1"/>
              </a:buClr>
              <a:buSzPts val="1100"/>
              <a:buFont typeface="Arial"/>
              <a:buNone/>
            </a:pPr>
            <a:r>
              <a:rPr b="1" lang="sk" sz="2000">
                <a:solidFill>
                  <a:schemeClr val="dk1"/>
                </a:solidFill>
                <a:latin typeface="Arial"/>
                <a:ea typeface="Arial"/>
                <a:cs typeface="Arial"/>
                <a:sym typeface="Arial"/>
              </a:rPr>
              <a:t>Dobrovoľník dobrovoľnícku činnosť:</a:t>
            </a:r>
            <a:endParaRPr b="1" sz="2000">
              <a:solidFill>
                <a:schemeClr val="dk1"/>
              </a:solidFill>
              <a:latin typeface="Arial"/>
              <a:ea typeface="Arial"/>
              <a:cs typeface="Arial"/>
              <a:sym typeface="Arial"/>
            </a:endParaRPr>
          </a:p>
          <a:p>
            <a:pPr indent="-330200" lvl="0" marL="457200" rtl="0" algn="just">
              <a:spcBef>
                <a:spcPts val="400"/>
              </a:spcBef>
              <a:spcAft>
                <a:spcPts val="0"/>
              </a:spcAft>
              <a:buClr>
                <a:schemeClr val="dk1"/>
              </a:buClr>
              <a:buSzPts val="1600"/>
              <a:buAutoNum type="alphaLcParenR"/>
            </a:pPr>
            <a:r>
              <a:rPr lang="sk" sz="1600">
                <a:solidFill>
                  <a:schemeClr val="dk1"/>
                </a:solidFill>
                <a:latin typeface="Arial"/>
                <a:ea typeface="Arial"/>
                <a:cs typeface="Arial"/>
                <a:sym typeface="Arial"/>
              </a:rPr>
              <a:t>vykonáva </a:t>
            </a:r>
            <a:r>
              <a:rPr b="1" lang="sk" sz="1600">
                <a:solidFill>
                  <a:srgbClr val="FF0000"/>
                </a:solidFill>
                <a:latin typeface="Arial"/>
                <a:ea typeface="Arial"/>
                <a:cs typeface="Arial"/>
                <a:sym typeface="Arial"/>
              </a:rPr>
              <a:t>mimo</a:t>
            </a:r>
            <a:r>
              <a:rPr lang="sk" sz="1600">
                <a:solidFill>
                  <a:schemeClr val="dk1"/>
                </a:solidFill>
                <a:latin typeface="Arial"/>
                <a:ea typeface="Arial"/>
                <a:cs typeface="Arial"/>
                <a:sym typeface="Arial"/>
              </a:rPr>
              <a:t> svojich pracovných povinností, služobných povinností a študijných povinností vyplývajúcich jej zo zákona, z pracovnej zmluvy, zo služobnej zmluvy, zo študijného poriadku alebo z iného obdobného pre neho záväzného dokumentu,</a:t>
            </a:r>
            <a:endParaRPr sz="1600">
              <a:solidFill>
                <a:schemeClr val="dk1"/>
              </a:solidFill>
              <a:latin typeface="Arial"/>
              <a:ea typeface="Arial"/>
              <a:cs typeface="Arial"/>
              <a:sym typeface="Arial"/>
            </a:endParaRPr>
          </a:p>
          <a:p>
            <a:pPr indent="-330200" lvl="0" marL="457200" rtl="0" algn="just">
              <a:spcBef>
                <a:spcPts val="0"/>
              </a:spcBef>
              <a:spcAft>
                <a:spcPts val="0"/>
              </a:spcAft>
              <a:buClr>
                <a:schemeClr val="dk1"/>
              </a:buClr>
              <a:buSzPts val="1600"/>
              <a:buAutoNum type="alphaLcParenR"/>
            </a:pPr>
            <a:r>
              <a:rPr lang="sk" sz="1600">
                <a:solidFill>
                  <a:schemeClr val="dk1"/>
                </a:solidFill>
                <a:latin typeface="Arial"/>
                <a:ea typeface="Arial"/>
                <a:cs typeface="Arial"/>
                <a:sym typeface="Arial"/>
              </a:rPr>
              <a:t>nevykonáva pre orgán alebo funkcionára právnickej osoby, ktorej je členom, zamestnancom, žiakom alebo študentom,</a:t>
            </a:r>
            <a:endParaRPr sz="1600">
              <a:solidFill>
                <a:schemeClr val="dk1"/>
              </a:solidFill>
              <a:latin typeface="Arial"/>
              <a:ea typeface="Arial"/>
              <a:cs typeface="Arial"/>
              <a:sym typeface="Arial"/>
            </a:endParaRPr>
          </a:p>
          <a:p>
            <a:pPr indent="-330200" lvl="0" marL="457200" rtl="0" algn="just">
              <a:spcBef>
                <a:spcPts val="0"/>
              </a:spcBef>
              <a:spcAft>
                <a:spcPts val="0"/>
              </a:spcAft>
              <a:buClr>
                <a:schemeClr val="dk1"/>
              </a:buClr>
              <a:buSzPts val="1600"/>
              <a:buAutoNum type="alphaLcParenR"/>
            </a:pPr>
            <a:r>
              <a:rPr lang="sk" sz="1600">
                <a:solidFill>
                  <a:schemeClr val="dk1"/>
                </a:solidFill>
                <a:latin typeface="Arial"/>
                <a:ea typeface="Arial"/>
                <a:cs typeface="Arial"/>
                <a:sym typeface="Arial"/>
              </a:rPr>
              <a:t>vykonáva </a:t>
            </a:r>
            <a:r>
              <a:rPr b="1" lang="sk" sz="1600">
                <a:solidFill>
                  <a:srgbClr val="FF0000"/>
                </a:solidFill>
                <a:latin typeface="Arial"/>
                <a:ea typeface="Arial"/>
                <a:cs typeface="Arial"/>
                <a:sym typeface="Arial"/>
              </a:rPr>
              <a:t>mimo</a:t>
            </a:r>
            <a:r>
              <a:rPr lang="sk" sz="1600">
                <a:solidFill>
                  <a:schemeClr val="dk1"/>
                </a:solidFill>
                <a:latin typeface="Arial"/>
                <a:ea typeface="Arial"/>
                <a:cs typeface="Arial"/>
                <a:sym typeface="Arial"/>
              </a:rPr>
              <a:t> svojho podnikania alebo inej samostatnej zárobkovej činnosti.</a:t>
            </a:r>
            <a:endParaRPr sz="1600">
              <a:solidFill>
                <a:schemeClr val="dk1"/>
              </a:solidFill>
              <a:latin typeface="Arial"/>
              <a:ea typeface="Arial"/>
              <a:cs typeface="Arial"/>
              <a:sym typeface="Arial"/>
            </a:endParaRPr>
          </a:p>
          <a:p>
            <a:pPr indent="0" lvl="0" marL="0" marR="0" rtl="0" algn="just">
              <a:lnSpc>
                <a:spcPct val="115000"/>
              </a:lnSpc>
              <a:spcBef>
                <a:spcPts val="500"/>
              </a:spcBef>
              <a:spcAft>
                <a:spcPts val="0"/>
              </a:spcAft>
              <a:buClr>
                <a:schemeClr val="dk1"/>
              </a:buClr>
              <a:buSzPts val="1100"/>
              <a:buFont typeface="Arial"/>
              <a:buNone/>
            </a:pPr>
            <a:r>
              <a:rPr b="1" lang="sk" sz="2000">
                <a:solidFill>
                  <a:schemeClr val="dk1"/>
                </a:solidFill>
                <a:latin typeface="Arial"/>
                <a:ea typeface="Arial"/>
                <a:cs typeface="Arial"/>
                <a:sym typeface="Arial"/>
              </a:rPr>
              <a:t>Dobrovoľníckou činnosťou NIE je (negatívne vymedzenie):</a:t>
            </a:r>
            <a:endParaRPr b="1" sz="2000">
              <a:solidFill>
                <a:schemeClr val="dk1"/>
              </a:solidFill>
              <a:latin typeface="Arial"/>
              <a:ea typeface="Arial"/>
              <a:cs typeface="Arial"/>
              <a:sym typeface="Arial"/>
            </a:endParaRPr>
          </a:p>
          <a:p>
            <a:pPr indent="-330200" lvl="0" marL="457200" rtl="0" algn="just">
              <a:spcBef>
                <a:spcPts val="400"/>
              </a:spcBef>
              <a:spcAft>
                <a:spcPts val="0"/>
              </a:spcAft>
              <a:buClr>
                <a:schemeClr val="dk1"/>
              </a:buClr>
              <a:buSzPts val="1600"/>
              <a:buAutoNum type="alphaLcParenR"/>
            </a:pPr>
            <a:r>
              <a:rPr lang="sk" sz="1600">
                <a:solidFill>
                  <a:schemeClr val="dk1"/>
                </a:solidFill>
                <a:latin typeface="Arial"/>
                <a:ea typeface="Arial"/>
                <a:cs typeface="Arial"/>
                <a:sym typeface="Arial"/>
              </a:rPr>
              <a:t>činnosť vykonávaná </a:t>
            </a:r>
            <a:r>
              <a:rPr b="1" lang="sk" sz="1600">
                <a:solidFill>
                  <a:schemeClr val="dk1"/>
                </a:solidFill>
                <a:latin typeface="Arial"/>
                <a:ea typeface="Arial"/>
                <a:cs typeface="Arial"/>
                <a:sym typeface="Arial"/>
              </a:rPr>
              <a:t>medzi manželmi</a:t>
            </a:r>
            <a:r>
              <a:rPr lang="sk" sz="1600">
                <a:solidFill>
                  <a:schemeClr val="dk1"/>
                </a:solidFill>
                <a:latin typeface="Arial"/>
                <a:ea typeface="Arial"/>
                <a:cs typeface="Arial"/>
                <a:sym typeface="Arial"/>
              </a:rPr>
              <a:t> alebo </a:t>
            </a:r>
            <a:r>
              <a:rPr b="1" lang="sk" sz="1600">
                <a:solidFill>
                  <a:schemeClr val="dk1"/>
                </a:solidFill>
                <a:latin typeface="Arial"/>
                <a:ea typeface="Arial"/>
                <a:cs typeface="Arial"/>
                <a:sym typeface="Arial"/>
              </a:rPr>
              <a:t>medzi blízkymi osobami</a:t>
            </a:r>
            <a:r>
              <a:rPr lang="sk" sz="1600">
                <a:solidFill>
                  <a:schemeClr val="dk1"/>
                </a:solidFill>
                <a:latin typeface="Arial"/>
                <a:ea typeface="Arial"/>
                <a:cs typeface="Arial"/>
                <a:sym typeface="Arial"/>
              </a:rPr>
              <a:t>,</a:t>
            </a:r>
            <a:endParaRPr sz="1600">
              <a:solidFill>
                <a:schemeClr val="dk1"/>
              </a:solidFill>
              <a:latin typeface="Arial"/>
              <a:ea typeface="Arial"/>
              <a:cs typeface="Arial"/>
              <a:sym typeface="Arial"/>
            </a:endParaRPr>
          </a:p>
          <a:p>
            <a:pPr indent="-330200" lvl="0" marL="457200" rtl="0" algn="just">
              <a:spcBef>
                <a:spcPts val="0"/>
              </a:spcBef>
              <a:spcAft>
                <a:spcPts val="0"/>
              </a:spcAft>
              <a:buClr>
                <a:schemeClr val="dk1"/>
              </a:buClr>
              <a:buSzPts val="1600"/>
              <a:buAutoNum type="alphaLcParenR"/>
            </a:pPr>
            <a:r>
              <a:rPr lang="sk" sz="1600">
                <a:solidFill>
                  <a:schemeClr val="dk1"/>
                </a:solidFill>
                <a:latin typeface="Arial"/>
                <a:ea typeface="Arial"/>
                <a:cs typeface="Arial"/>
                <a:sym typeface="Arial"/>
              </a:rPr>
              <a:t>činnosť vykonávaná v rámci podnikania alebo inej zárobkovej činnosti,</a:t>
            </a:r>
            <a:endParaRPr sz="1600">
              <a:solidFill>
                <a:schemeClr val="dk1"/>
              </a:solidFill>
              <a:latin typeface="Arial"/>
              <a:ea typeface="Arial"/>
              <a:cs typeface="Arial"/>
              <a:sym typeface="Arial"/>
            </a:endParaRPr>
          </a:p>
          <a:p>
            <a:pPr indent="-330200" lvl="0" marL="457200" rtl="0" algn="just">
              <a:spcBef>
                <a:spcPts val="0"/>
              </a:spcBef>
              <a:spcAft>
                <a:spcPts val="0"/>
              </a:spcAft>
              <a:buClr>
                <a:schemeClr val="dk1"/>
              </a:buClr>
              <a:buSzPts val="1600"/>
              <a:buAutoNum type="alphaLcParenR"/>
            </a:pPr>
            <a:r>
              <a:rPr lang="sk" sz="1600">
                <a:solidFill>
                  <a:schemeClr val="dk1"/>
                </a:solidFill>
                <a:latin typeface="Arial"/>
                <a:ea typeface="Arial"/>
                <a:cs typeface="Arial"/>
                <a:sym typeface="Arial"/>
              </a:rPr>
              <a:t>činnosť vykonávaná v pracovnoprávnom vzťahu, v štátnozamestnaneckom pomere, služobnom pomere alebo činnosť vykonávaná v rámci študijných povinností,</a:t>
            </a:r>
            <a:endParaRPr sz="1600">
              <a:solidFill>
                <a:schemeClr val="dk1"/>
              </a:solidFill>
              <a:latin typeface="Arial"/>
              <a:ea typeface="Arial"/>
              <a:cs typeface="Arial"/>
              <a:sym typeface="Arial"/>
            </a:endParaRPr>
          </a:p>
          <a:p>
            <a:pPr indent="-330200" lvl="0" marL="457200" rtl="0" algn="just">
              <a:spcBef>
                <a:spcPts val="0"/>
              </a:spcBef>
              <a:spcAft>
                <a:spcPts val="0"/>
              </a:spcAft>
              <a:buClr>
                <a:schemeClr val="dk1"/>
              </a:buClr>
              <a:buSzPts val="1600"/>
              <a:buAutoNum type="alphaLcParenR"/>
            </a:pPr>
            <a:r>
              <a:rPr lang="sk" sz="1600">
                <a:solidFill>
                  <a:schemeClr val="dk1"/>
                </a:solidFill>
                <a:latin typeface="Arial"/>
                <a:ea typeface="Arial"/>
                <a:cs typeface="Arial"/>
                <a:sym typeface="Arial"/>
              </a:rPr>
              <a:t>vzájomná občianska alebo susedská výpomoc,</a:t>
            </a:r>
            <a:endParaRPr sz="1600">
              <a:solidFill>
                <a:schemeClr val="dk1"/>
              </a:solidFill>
              <a:latin typeface="Arial"/>
              <a:ea typeface="Arial"/>
              <a:cs typeface="Arial"/>
              <a:sym typeface="Arial"/>
            </a:endParaRPr>
          </a:p>
          <a:p>
            <a:pPr indent="-330200" lvl="0" marL="457200" rtl="0" algn="just">
              <a:spcBef>
                <a:spcPts val="0"/>
              </a:spcBef>
              <a:spcAft>
                <a:spcPts val="0"/>
              </a:spcAft>
              <a:buClr>
                <a:schemeClr val="dk1"/>
              </a:buClr>
              <a:buSzPts val="1600"/>
              <a:buAutoNum type="alphaLcParenR"/>
            </a:pPr>
            <a:r>
              <a:rPr lang="sk" sz="1600">
                <a:solidFill>
                  <a:schemeClr val="dk1"/>
                </a:solidFill>
                <a:latin typeface="Arial"/>
                <a:ea typeface="Arial"/>
                <a:cs typeface="Arial"/>
                <a:sym typeface="Arial"/>
              </a:rPr>
              <a:t>činnosť vykonávaná osobami, ktoré nedovŕšili 15 rokov.</a:t>
            </a:r>
            <a:endParaRPr sz="1600">
              <a:solidFill>
                <a:schemeClr val="dk1"/>
              </a:solidFill>
              <a:latin typeface="Arial"/>
              <a:ea typeface="Arial"/>
              <a:cs typeface="Arial"/>
              <a:sym typeface="Arial"/>
            </a:endParaRPr>
          </a:p>
          <a:p>
            <a:pPr indent="0" lvl="0" marL="0" rtl="0" algn="l">
              <a:spcBef>
                <a:spcPts val="0"/>
              </a:spcBef>
              <a:spcAft>
                <a:spcPts val="1600"/>
              </a:spcAft>
              <a:buNone/>
            </a:pPr>
            <a:r>
              <a:t/>
            </a:r>
            <a:endParaRPr>
              <a:latin typeface="Arial"/>
              <a:ea typeface="Arial"/>
              <a:cs typeface="Arial"/>
              <a:sym typeface="Arial"/>
            </a:endParaRPr>
          </a:p>
        </p:txBody>
      </p:sp>
      <p:sp>
        <p:nvSpPr>
          <p:cNvPr id="427" name="Google Shape;427;p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68"/>
          <p:cNvSpPr txBox="1"/>
          <p:nvPr>
            <p:ph idx="1" type="body"/>
          </p:nvPr>
        </p:nvSpPr>
        <p:spPr>
          <a:xfrm>
            <a:off x="0" y="0"/>
            <a:ext cx="9144000" cy="51435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b="1" lang="sk" sz="2500">
                <a:solidFill>
                  <a:schemeClr val="dk1"/>
                </a:solidFill>
                <a:latin typeface="Arial"/>
                <a:ea typeface="Arial"/>
                <a:cs typeface="Arial"/>
                <a:sym typeface="Arial"/>
              </a:rPr>
              <a:t>Vymedzenie oblastí dobrovoľníckej činnosti</a:t>
            </a:r>
            <a:endParaRPr b="1" sz="2500">
              <a:solidFill>
                <a:schemeClr val="dk1"/>
              </a:solidFill>
              <a:latin typeface="Arial"/>
              <a:ea typeface="Arial"/>
              <a:cs typeface="Arial"/>
              <a:sym typeface="Arial"/>
            </a:endParaRPr>
          </a:p>
          <a:p>
            <a:pPr indent="0" lvl="0" marL="0" rtl="0" algn="just">
              <a:spcBef>
                <a:spcPts val="500"/>
              </a:spcBef>
              <a:spcAft>
                <a:spcPts val="0"/>
              </a:spcAft>
              <a:buClr>
                <a:schemeClr val="dk1"/>
              </a:buClr>
              <a:buSzPts val="1100"/>
              <a:buFont typeface="Arial"/>
              <a:buNone/>
            </a:pPr>
            <a:r>
              <a:rPr b="1" lang="sk" sz="2000">
                <a:solidFill>
                  <a:schemeClr val="dk1"/>
                </a:solidFill>
                <a:latin typeface="Arial"/>
                <a:ea typeface="Arial"/>
                <a:cs typeface="Arial"/>
                <a:sym typeface="Arial"/>
              </a:rPr>
              <a:t>Dobrovoľnícka činnosť (pozitívne, demonštratívne vymedzenie):</a:t>
            </a:r>
            <a:endParaRPr b="1" sz="2000">
              <a:solidFill>
                <a:schemeClr val="dk1"/>
              </a:solidFill>
              <a:latin typeface="Arial"/>
              <a:ea typeface="Arial"/>
              <a:cs typeface="Arial"/>
              <a:sym typeface="Arial"/>
            </a:endParaRPr>
          </a:p>
          <a:p>
            <a:pPr indent="-323850" lvl="0" marL="457200" rtl="0" algn="just">
              <a:spcBef>
                <a:spcPts val="400"/>
              </a:spcBef>
              <a:spcAft>
                <a:spcPts val="0"/>
              </a:spcAft>
              <a:buClr>
                <a:schemeClr val="dk1"/>
              </a:buClr>
              <a:buSzPts val="1500"/>
              <a:buAutoNum type="alphaLcParenR"/>
            </a:pPr>
            <a:r>
              <a:rPr lang="sk" sz="1500">
                <a:solidFill>
                  <a:schemeClr val="dk1"/>
                </a:solidFill>
                <a:latin typeface="Arial"/>
                <a:ea typeface="Arial"/>
                <a:cs typeface="Arial"/>
                <a:sym typeface="Arial"/>
              </a:rPr>
              <a:t>pre osoby so zdravotným postihnutím, cudzincov a osoby bez štátnej príslušnosti, osoby počas výkonu trestu odňatia slobody alebo ochrannej výchovy a po prepustení z výkonu trestu odňatia slobody, z výkonu väzby a z výkonu ochrannej výchovy, drogovo a inak závislé osoby, nezaopatrené deti, osoby odkázané na starostlivosť iných osôb, seniorov, osoby trpiace domácim násilím a nezamestnané osoby alebo pri poskytovaní verejnoprospešných činností a ďalších činností v oblasti sociálnych vecí a zdravotníctva,</a:t>
            </a:r>
            <a:endParaRPr sz="1500">
              <a:solidFill>
                <a:schemeClr val="dk1"/>
              </a:solidFill>
              <a:latin typeface="Arial"/>
              <a:ea typeface="Arial"/>
              <a:cs typeface="Arial"/>
              <a:sym typeface="Arial"/>
            </a:endParaRPr>
          </a:p>
          <a:p>
            <a:pPr indent="-323850" lvl="0" marL="457200" rtl="0" algn="just">
              <a:spcBef>
                <a:spcPts val="0"/>
              </a:spcBef>
              <a:spcAft>
                <a:spcPts val="0"/>
              </a:spcAft>
              <a:buClr>
                <a:schemeClr val="dk1"/>
              </a:buClr>
              <a:buSzPts val="1500"/>
              <a:buAutoNum type="alphaLcParenR"/>
            </a:pPr>
            <a:r>
              <a:rPr lang="sk" sz="1500">
                <a:solidFill>
                  <a:schemeClr val="dk1"/>
                </a:solidFill>
                <a:latin typeface="Arial"/>
                <a:ea typeface="Arial"/>
                <a:cs typeface="Arial"/>
                <a:sym typeface="Arial"/>
              </a:rPr>
              <a:t>v neformálnom vzdelávaní v práci s mládežou a v špecializovaných činnostiach v oblasti práce s mládežou,</a:t>
            </a:r>
            <a:endParaRPr sz="1500">
              <a:solidFill>
                <a:schemeClr val="dk1"/>
              </a:solidFill>
              <a:latin typeface="Arial"/>
              <a:ea typeface="Arial"/>
              <a:cs typeface="Arial"/>
              <a:sym typeface="Arial"/>
            </a:endParaRPr>
          </a:p>
          <a:p>
            <a:pPr indent="-323850" lvl="0" marL="457200" rtl="0" algn="just">
              <a:spcBef>
                <a:spcPts val="0"/>
              </a:spcBef>
              <a:spcAft>
                <a:spcPts val="0"/>
              </a:spcAft>
              <a:buClr>
                <a:schemeClr val="dk1"/>
              </a:buClr>
              <a:buSzPts val="1500"/>
              <a:buAutoNum type="alphaLcParenR"/>
            </a:pPr>
            <a:r>
              <a:rPr lang="sk" sz="1500">
                <a:solidFill>
                  <a:schemeClr val="dk1"/>
                </a:solidFill>
                <a:latin typeface="Arial"/>
                <a:ea typeface="Arial"/>
                <a:cs typeface="Arial"/>
                <a:sym typeface="Arial"/>
              </a:rPr>
              <a:t>pri odstraňovaní následkov prírodných katastrof, ekologických katastrof, pri humanitárnej pomoci, záchrane života a zdravia, v civilnej ochrane, ochrane pred požiarmi a pri uskutočňovaní rozvojových programov v rámci projektov domácich, zahraničných a medzinárodných organizácií,</a:t>
            </a:r>
            <a:endParaRPr sz="1500">
              <a:solidFill>
                <a:schemeClr val="dk1"/>
              </a:solidFill>
              <a:latin typeface="Arial"/>
              <a:ea typeface="Arial"/>
              <a:cs typeface="Arial"/>
              <a:sym typeface="Arial"/>
            </a:endParaRPr>
          </a:p>
          <a:p>
            <a:pPr indent="-323850" lvl="0" marL="457200" rtl="0" algn="just">
              <a:spcBef>
                <a:spcPts val="0"/>
              </a:spcBef>
              <a:spcAft>
                <a:spcPts val="0"/>
              </a:spcAft>
              <a:buClr>
                <a:schemeClr val="dk1"/>
              </a:buClr>
              <a:buSzPts val="1500"/>
              <a:buFont typeface="Calibri"/>
              <a:buAutoNum type="alphaLcParenR"/>
            </a:pPr>
            <a:r>
              <a:rPr lang="sk" sz="1500">
                <a:solidFill>
                  <a:schemeClr val="dk1"/>
                </a:solidFill>
                <a:latin typeface="Arial"/>
                <a:ea typeface="Arial"/>
                <a:cs typeface="Arial"/>
                <a:sym typeface="Arial"/>
              </a:rPr>
              <a:t>pri tvorbe, ochrane, udržiavaní alebo zlepšovaní životného prostredia, pri starostlivosti o ochranu a zachovanie kultúrneho dedičstva </a:t>
            </a:r>
            <a:r>
              <a:rPr b="1" lang="sk" sz="1500">
                <a:solidFill>
                  <a:schemeClr val="dk1"/>
                </a:solidFill>
                <a:latin typeface="Arial"/>
                <a:ea typeface="Arial"/>
                <a:cs typeface="Arial"/>
                <a:sym typeface="Arial"/>
              </a:rPr>
              <a:t>a pri organizovaní </a:t>
            </a:r>
            <a:r>
              <a:rPr lang="sk" sz="1500">
                <a:solidFill>
                  <a:schemeClr val="dk1"/>
                </a:solidFill>
                <a:latin typeface="Arial"/>
                <a:ea typeface="Arial"/>
                <a:cs typeface="Arial"/>
                <a:sym typeface="Arial"/>
              </a:rPr>
              <a:t>kultúrnych</a:t>
            </a:r>
            <a:r>
              <a:rPr b="1" lang="sk" sz="1500">
                <a:solidFill>
                  <a:schemeClr val="dk1"/>
                </a:solidFill>
                <a:latin typeface="Arial"/>
                <a:ea typeface="Arial"/>
                <a:cs typeface="Arial"/>
                <a:sym typeface="Arial"/>
              </a:rPr>
              <a:t>, športových, telovýchovných</a:t>
            </a:r>
            <a:r>
              <a:rPr lang="sk" sz="1500">
                <a:solidFill>
                  <a:schemeClr val="dk1"/>
                </a:solidFill>
                <a:latin typeface="Arial"/>
                <a:ea typeface="Arial"/>
                <a:cs typeface="Arial"/>
                <a:sym typeface="Arial"/>
              </a:rPr>
              <a:t>, charitatívnych, vzdelávacích a osvetových </a:t>
            </a:r>
            <a:r>
              <a:rPr b="1" lang="sk" sz="1500">
                <a:solidFill>
                  <a:schemeClr val="dk1"/>
                </a:solidFill>
                <a:latin typeface="Arial"/>
                <a:ea typeface="Arial"/>
                <a:cs typeface="Arial"/>
                <a:sym typeface="Arial"/>
              </a:rPr>
              <a:t>podujatí</a:t>
            </a:r>
            <a:r>
              <a:rPr lang="sk" sz="1500">
                <a:solidFill>
                  <a:schemeClr val="dk1"/>
                </a:solidFill>
                <a:latin typeface="Arial"/>
                <a:ea typeface="Arial"/>
                <a:cs typeface="Arial"/>
                <a:sym typeface="Arial"/>
              </a:rPr>
              <a:t>,</a:t>
            </a:r>
            <a:endParaRPr sz="1500">
              <a:solidFill>
                <a:schemeClr val="dk1"/>
              </a:solidFill>
              <a:latin typeface="Arial"/>
              <a:ea typeface="Arial"/>
              <a:cs typeface="Arial"/>
              <a:sym typeface="Arial"/>
            </a:endParaRPr>
          </a:p>
          <a:p>
            <a:pPr indent="-323850" lvl="0" marL="457200" rtl="0" algn="just">
              <a:spcBef>
                <a:spcPts val="0"/>
              </a:spcBef>
              <a:spcAft>
                <a:spcPts val="0"/>
              </a:spcAft>
              <a:buClr>
                <a:schemeClr val="dk1"/>
              </a:buClr>
              <a:buSzPts val="1500"/>
              <a:buAutoNum type="alphaLcParenR"/>
            </a:pPr>
            <a:r>
              <a:rPr lang="sk" sz="1500">
                <a:solidFill>
                  <a:schemeClr val="dk1"/>
                </a:solidFill>
                <a:latin typeface="Arial"/>
                <a:ea typeface="Arial"/>
                <a:cs typeface="Arial"/>
                <a:sym typeface="Arial"/>
              </a:rPr>
              <a:t>...</a:t>
            </a:r>
            <a:endParaRPr sz="1500">
              <a:latin typeface="Arial"/>
              <a:ea typeface="Arial"/>
              <a:cs typeface="Arial"/>
              <a:sym typeface="Arial"/>
            </a:endParaRPr>
          </a:p>
        </p:txBody>
      </p:sp>
      <p:sp>
        <p:nvSpPr>
          <p:cNvPr id="433" name="Google Shape;433;p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69"/>
          <p:cNvSpPr txBox="1"/>
          <p:nvPr>
            <p:ph idx="1" type="body"/>
          </p:nvPr>
        </p:nvSpPr>
        <p:spPr>
          <a:xfrm>
            <a:off x="311700" y="414925"/>
            <a:ext cx="8084700" cy="4248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Clr>
                <a:schemeClr val="dk1"/>
              </a:buClr>
              <a:buSzPts val="1100"/>
              <a:buFont typeface="Arial"/>
              <a:buNone/>
            </a:pPr>
            <a:r>
              <a:rPr b="1" lang="sk" sz="2400">
                <a:solidFill>
                  <a:schemeClr val="dk1"/>
                </a:solidFill>
                <a:latin typeface="Arial"/>
                <a:ea typeface="Arial"/>
                <a:cs typeface="Arial"/>
                <a:sym typeface="Arial"/>
              </a:rPr>
              <a:t>Vzťahy pri výkone dobrovoľníckej činnosti</a:t>
            </a:r>
            <a:endParaRPr b="1" sz="2400">
              <a:solidFill>
                <a:schemeClr val="dk1"/>
              </a:solidFill>
              <a:latin typeface="Arial"/>
              <a:ea typeface="Arial"/>
              <a:cs typeface="Arial"/>
              <a:sym typeface="Arial"/>
            </a:endParaRPr>
          </a:p>
          <a:p>
            <a:pPr indent="0" lvl="0" marL="0" rtl="0" algn="ctr">
              <a:spcBef>
                <a:spcPts val="600"/>
              </a:spcBef>
              <a:spcAft>
                <a:spcPts val="0"/>
              </a:spcAft>
              <a:buClr>
                <a:schemeClr val="dk1"/>
              </a:buClr>
              <a:buSzPts val="1100"/>
              <a:buFont typeface="Arial"/>
              <a:buNone/>
            </a:pPr>
            <a:r>
              <a:t/>
            </a:r>
            <a:endParaRPr b="1" sz="1200">
              <a:solidFill>
                <a:schemeClr val="dk1"/>
              </a:solidFill>
            </a:endParaRPr>
          </a:p>
          <a:p>
            <a:pPr indent="-355600" lvl="0" marL="457200" rtl="0" algn="just">
              <a:spcBef>
                <a:spcPts val="500"/>
              </a:spcBef>
              <a:spcAft>
                <a:spcPts val="0"/>
              </a:spcAft>
              <a:buClr>
                <a:schemeClr val="dk1"/>
              </a:buClr>
              <a:buSzPts val="2000"/>
              <a:buChar char="●"/>
            </a:pPr>
            <a:r>
              <a:rPr lang="sk" sz="2000">
                <a:solidFill>
                  <a:schemeClr val="dk1"/>
                </a:solidFill>
                <a:latin typeface="Arial"/>
                <a:ea typeface="Arial"/>
                <a:cs typeface="Arial"/>
                <a:sym typeface="Arial"/>
              </a:rPr>
              <a:t>VZŤAH: dobrovoľník – prijímateľ dobrovoľníckej činnosti (napr. klub/ zväz)</a:t>
            </a:r>
            <a:endParaRPr sz="2000">
              <a:solidFill>
                <a:schemeClr val="dk1"/>
              </a:solidFill>
              <a:latin typeface="Arial"/>
              <a:ea typeface="Arial"/>
              <a:cs typeface="Arial"/>
              <a:sym typeface="Arial"/>
            </a:endParaRPr>
          </a:p>
          <a:p>
            <a:pPr indent="-355600" lvl="0" marL="457200" rtl="0" algn="just">
              <a:spcBef>
                <a:spcPts val="1000"/>
              </a:spcBef>
              <a:spcAft>
                <a:spcPts val="0"/>
              </a:spcAft>
              <a:buClr>
                <a:schemeClr val="dk1"/>
              </a:buClr>
              <a:buSzPts val="2000"/>
              <a:buChar char="●"/>
            </a:pPr>
            <a:r>
              <a:rPr lang="sk" sz="2000">
                <a:solidFill>
                  <a:schemeClr val="dk1"/>
                </a:solidFill>
                <a:latin typeface="Arial"/>
                <a:ea typeface="Arial"/>
                <a:cs typeface="Arial"/>
                <a:sym typeface="Arial"/>
              </a:rPr>
              <a:t>VZŤAH: dobrovoľník – vysielajúca organizácia (napr. zväz) – prijímateľ dobrovoľníckej činnosti (klub)</a:t>
            </a:r>
            <a:endParaRPr sz="2000">
              <a:solidFill>
                <a:schemeClr val="dk1"/>
              </a:solidFill>
              <a:latin typeface="Arial"/>
              <a:ea typeface="Arial"/>
              <a:cs typeface="Arial"/>
              <a:sym typeface="Arial"/>
            </a:endParaRPr>
          </a:p>
          <a:p>
            <a:pPr indent="-355600" lvl="0" marL="457200" rtl="0" algn="just">
              <a:spcBef>
                <a:spcPts val="1000"/>
              </a:spcBef>
              <a:spcAft>
                <a:spcPts val="0"/>
              </a:spcAft>
              <a:buClr>
                <a:schemeClr val="dk1"/>
              </a:buClr>
              <a:buSzPts val="2000"/>
              <a:buChar char="●"/>
            </a:pPr>
            <a:r>
              <a:rPr lang="sk" sz="2000">
                <a:solidFill>
                  <a:schemeClr val="dk1"/>
                </a:solidFill>
                <a:latin typeface="Arial"/>
                <a:ea typeface="Arial"/>
                <a:cs typeface="Arial"/>
                <a:sym typeface="Arial"/>
              </a:rPr>
              <a:t>VZŤAH: vysielajúca organizácia – prijímateľ dobrovoľníckej činnosti</a:t>
            </a:r>
            <a:endParaRPr sz="2000">
              <a:solidFill>
                <a:schemeClr val="dk1"/>
              </a:solidFill>
              <a:latin typeface="Arial"/>
              <a:ea typeface="Arial"/>
              <a:cs typeface="Arial"/>
              <a:sym typeface="Arial"/>
            </a:endParaRPr>
          </a:p>
          <a:p>
            <a:pPr indent="-355600" lvl="0" marL="457200" rtl="0" algn="just">
              <a:spcBef>
                <a:spcPts val="1000"/>
              </a:spcBef>
              <a:spcAft>
                <a:spcPts val="0"/>
              </a:spcAft>
              <a:buClr>
                <a:schemeClr val="dk1"/>
              </a:buClr>
              <a:buSzPts val="2000"/>
              <a:buChar char="●"/>
            </a:pPr>
            <a:r>
              <a:rPr lang="sk" sz="2000">
                <a:solidFill>
                  <a:schemeClr val="dk1"/>
                </a:solidFill>
                <a:latin typeface="Arial"/>
                <a:ea typeface="Arial"/>
                <a:cs typeface="Arial"/>
                <a:sym typeface="Arial"/>
              </a:rPr>
              <a:t>VZŤAH: dobrovoľník ako člen vysielajúcej organizácie – vysielajúca organizácia – prijímateľ dobrovoľníckej činnosti (?)</a:t>
            </a:r>
            <a:endParaRPr sz="2000">
              <a:solidFill>
                <a:schemeClr val="dk1"/>
              </a:solidFill>
              <a:latin typeface="Arial"/>
              <a:ea typeface="Arial"/>
              <a:cs typeface="Arial"/>
              <a:sym typeface="Arial"/>
            </a:endParaRPr>
          </a:p>
          <a:p>
            <a:pPr indent="0" lvl="0" marL="0" rtl="0" algn="l">
              <a:spcBef>
                <a:spcPts val="1000"/>
              </a:spcBef>
              <a:spcAft>
                <a:spcPts val="1000"/>
              </a:spcAft>
              <a:buNone/>
            </a:pPr>
            <a:r>
              <a:t/>
            </a:r>
            <a:endParaRPr sz="1800">
              <a:latin typeface="Arial"/>
              <a:ea typeface="Arial"/>
              <a:cs typeface="Arial"/>
              <a:sym typeface="Arial"/>
            </a:endParaRPr>
          </a:p>
        </p:txBody>
      </p:sp>
      <p:sp>
        <p:nvSpPr>
          <p:cNvPr id="439" name="Google Shape;439;p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70"/>
          <p:cNvSpPr txBox="1"/>
          <p:nvPr>
            <p:ph idx="1" type="body"/>
          </p:nvPr>
        </p:nvSpPr>
        <p:spPr>
          <a:xfrm>
            <a:off x="311700" y="-76200"/>
            <a:ext cx="8520600" cy="5143500"/>
          </a:xfrm>
          <a:prstGeom prst="rect">
            <a:avLst/>
          </a:prstGeom>
        </p:spPr>
        <p:txBody>
          <a:bodyPr anchorCtr="0" anchor="t" bIns="91425" lIns="91425" spcFirstLastPara="1" rIns="91425" wrap="square" tIns="91425">
            <a:noAutofit/>
          </a:bodyPr>
          <a:lstStyle/>
          <a:p>
            <a:pPr indent="0" lvl="0" marL="0" rtl="0" algn="ctr">
              <a:lnSpc>
                <a:spcPct val="150000"/>
              </a:lnSpc>
              <a:spcBef>
                <a:spcPts val="600"/>
              </a:spcBef>
              <a:spcAft>
                <a:spcPts val="0"/>
              </a:spcAft>
              <a:buClr>
                <a:schemeClr val="dk1"/>
              </a:buClr>
              <a:buSzPts val="1100"/>
              <a:buFont typeface="Arial"/>
              <a:buNone/>
            </a:pPr>
            <a:r>
              <a:rPr b="1" lang="sk" sz="2500">
                <a:solidFill>
                  <a:schemeClr val="dk1"/>
                </a:solidFill>
                <a:latin typeface="Arial"/>
                <a:ea typeface="Arial"/>
                <a:cs typeface="Arial"/>
                <a:sym typeface="Arial"/>
              </a:rPr>
              <a:t>Vysielajúca organizácia</a:t>
            </a:r>
            <a:endParaRPr b="1" sz="2500">
              <a:solidFill>
                <a:schemeClr val="dk1"/>
              </a:solidFill>
              <a:latin typeface="Arial"/>
              <a:ea typeface="Arial"/>
              <a:cs typeface="Arial"/>
              <a:sym typeface="Arial"/>
            </a:endParaRPr>
          </a:p>
          <a:p>
            <a:pPr indent="0" lvl="0" marL="0" rtl="0" algn="just">
              <a:spcBef>
                <a:spcPts val="500"/>
              </a:spcBef>
              <a:spcAft>
                <a:spcPts val="0"/>
              </a:spcAft>
              <a:buClr>
                <a:schemeClr val="dk1"/>
              </a:buClr>
              <a:buSzPts val="1100"/>
              <a:buFont typeface="Arial"/>
              <a:buNone/>
            </a:pPr>
            <a:r>
              <a:rPr b="1" lang="sk" sz="2000">
                <a:solidFill>
                  <a:schemeClr val="dk1"/>
                </a:solidFill>
                <a:latin typeface="Arial"/>
                <a:ea typeface="Arial"/>
                <a:cs typeface="Arial"/>
                <a:sym typeface="Arial"/>
              </a:rPr>
              <a:t>Vysielajúca organizácia</a:t>
            </a:r>
            <a:r>
              <a:rPr lang="sk" sz="2000">
                <a:solidFill>
                  <a:schemeClr val="dk1"/>
                </a:solidFill>
                <a:latin typeface="Arial"/>
                <a:ea typeface="Arial"/>
                <a:cs typeface="Arial"/>
                <a:sym typeface="Arial"/>
              </a:rPr>
              <a:t> v rámci svojej činnosti:</a:t>
            </a:r>
            <a:endParaRPr sz="2000">
              <a:solidFill>
                <a:schemeClr val="dk1"/>
              </a:solidFill>
              <a:latin typeface="Arial"/>
              <a:ea typeface="Arial"/>
              <a:cs typeface="Arial"/>
              <a:sym typeface="Arial"/>
            </a:endParaRPr>
          </a:p>
          <a:p>
            <a:pPr indent="-342900" lvl="0" marL="457200" rtl="0" algn="just">
              <a:spcBef>
                <a:spcPts val="500"/>
              </a:spcBef>
              <a:spcAft>
                <a:spcPts val="0"/>
              </a:spcAft>
              <a:buClr>
                <a:schemeClr val="dk1"/>
              </a:buClr>
              <a:buSzPts val="1800"/>
              <a:buAutoNum type="arabicPeriod"/>
            </a:pPr>
            <a:r>
              <a:rPr lang="sk" sz="1800">
                <a:solidFill>
                  <a:schemeClr val="dk1"/>
                </a:solidFill>
                <a:latin typeface="Arial"/>
                <a:ea typeface="Arial"/>
                <a:cs typeface="Arial"/>
                <a:sym typeface="Arial"/>
              </a:rPr>
              <a:t>vyberá,</a:t>
            </a:r>
            <a:endParaRPr sz="1800">
              <a:solidFill>
                <a:schemeClr val="dk1"/>
              </a:solidFill>
              <a:latin typeface="Arial"/>
              <a:ea typeface="Arial"/>
              <a:cs typeface="Arial"/>
              <a:sym typeface="Arial"/>
            </a:endParaRPr>
          </a:p>
          <a:p>
            <a:pPr indent="-342900" lvl="0" marL="457200" rtl="0" algn="just">
              <a:spcBef>
                <a:spcPts val="0"/>
              </a:spcBef>
              <a:spcAft>
                <a:spcPts val="0"/>
              </a:spcAft>
              <a:buClr>
                <a:schemeClr val="dk1"/>
              </a:buClr>
              <a:buSzPts val="1800"/>
              <a:buAutoNum type="arabicPeriod"/>
            </a:pPr>
            <a:r>
              <a:rPr lang="sk" sz="1800">
                <a:solidFill>
                  <a:schemeClr val="dk1"/>
                </a:solidFill>
                <a:latin typeface="Arial"/>
                <a:ea typeface="Arial"/>
                <a:cs typeface="Arial"/>
                <a:sym typeface="Arial"/>
              </a:rPr>
              <a:t>eviduje,</a:t>
            </a:r>
            <a:endParaRPr sz="1800">
              <a:solidFill>
                <a:schemeClr val="dk1"/>
              </a:solidFill>
              <a:latin typeface="Arial"/>
              <a:ea typeface="Arial"/>
              <a:cs typeface="Arial"/>
              <a:sym typeface="Arial"/>
            </a:endParaRPr>
          </a:p>
          <a:p>
            <a:pPr indent="-342900" lvl="0" marL="457200" rtl="0" algn="just">
              <a:spcBef>
                <a:spcPts val="0"/>
              </a:spcBef>
              <a:spcAft>
                <a:spcPts val="0"/>
              </a:spcAft>
              <a:buClr>
                <a:schemeClr val="dk1"/>
              </a:buClr>
              <a:buSzPts val="1800"/>
              <a:buAutoNum type="arabicPeriod"/>
            </a:pPr>
            <a:r>
              <a:rPr lang="sk" sz="1800">
                <a:solidFill>
                  <a:schemeClr val="dk1"/>
                </a:solidFill>
                <a:latin typeface="Arial"/>
                <a:ea typeface="Arial"/>
                <a:cs typeface="Arial"/>
                <a:sym typeface="Arial"/>
              </a:rPr>
              <a:t>pripravuje,</a:t>
            </a:r>
            <a:endParaRPr sz="1800">
              <a:solidFill>
                <a:schemeClr val="dk1"/>
              </a:solidFill>
              <a:latin typeface="Arial"/>
              <a:ea typeface="Arial"/>
              <a:cs typeface="Arial"/>
              <a:sym typeface="Arial"/>
            </a:endParaRPr>
          </a:p>
          <a:p>
            <a:pPr indent="-342900" lvl="0" marL="457200" rtl="0" algn="just">
              <a:spcBef>
                <a:spcPts val="0"/>
              </a:spcBef>
              <a:spcAft>
                <a:spcPts val="0"/>
              </a:spcAft>
              <a:buClr>
                <a:schemeClr val="dk1"/>
              </a:buClr>
              <a:buSzPts val="1800"/>
              <a:buAutoNum type="arabicPeriod"/>
            </a:pPr>
            <a:r>
              <a:rPr lang="sk" sz="1800">
                <a:solidFill>
                  <a:schemeClr val="dk1"/>
                </a:solidFill>
                <a:latin typeface="Arial"/>
                <a:ea typeface="Arial"/>
                <a:cs typeface="Arial"/>
                <a:sym typeface="Arial"/>
              </a:rPr>
              <a:t>vysiela dobrovoľníkov na výkon dobrovoľníckej činnosti a</a:t>
            </a:r>
            <a:endParaRPr sz="1800">
              <a:solidFill>
                <a:schemeClr val="dk1"/>
              </a:solidFill>
              <a:latin typeface="Arial"/>
              <a:ea typeface="Arial"/>
              <a:cs typeface="Arial"/>
              <a:sym typeface="Arial"/>
            </a:endParaRPr>
          </a:p>
          <a:p>
            <a:pPr indent="-342900" lvl="0" marL="457200" rtl="0" algn="just">
              <a:spcBef>
                <a:spcPts val="0"/>
              </a:spcBef>
              <a:spcAft>
                <a:spcPts val="0"/>
              </a:spcAft>
              <a:buClr>
                <a:schemeClr val="dk1"/>
              </a:buClr>
              <a:buSzPts val="1800"/>
              <a:buAutoNum type="arabicPeriod"/>
            </a:pPr>
            <a:r>
              <a:rPr b="1" lang="sk" sz="1800">
                <a:solidFill>
                  <a:schemeClr val="dk1"/>
                </a:solidFill>
                <a:latin typeface="Arial"/>
                <a:ea typeface="Arial"/>
                <a:cs typeface="Arial"/>
                <a:sym typeface="Arial"/>
              </a:rPr>
              <a:t>uzatvára s nimi zmluvu o výkone dobrovoľníckej činnosti.</a:t>
            </a:r>
            <a:endParaRPr b="1" sz="1800">
              <a:solidFill>
                <a:schemeClr val="dk1"/>
              </a:solidFill>
              <a:latin typeface="Arial"/>
              <a:ea typeface="Arial"/>
              <a:cs typeface="Arial"/>
              <a:sym typeface="Arial"/>
            </a:endParaRPr>
          </a:p>
          <a:p>
            <a:pPr indent="0" lvl="0" marL="0" rtl="0" algn="just">
              <a:lnSpc>
                <a:spcPct val="100000"/>
              </a:lnSpc>
              <a:spcBef>
                <a:spcPts val="50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just">
              <a:spcBef>
                <a:spcPts val="500"/>
              </a:spcBef>
              <a:spcAft>
                <a:spcPts val="0"/>
              </a:spcAft>
              <a:buClr>
                <a:schemeClr val="dk1"/>
              </a:buClr>
              <a:buSzPts val="1100"/>
              <a:buFont typeface="Arial"/>
              <a:buNone/>
            </a:pPr>
            <a:r>
              <a:rPr b="1" lang="sk" sz="2000">
                <a:solidFill>
                  <a:schemeClr val="dk1"/>
                </a:solidFill>
                <a:latin typeface="Arial"/>
                <a:ea typeface="Arial"/>
                <a:cs typeface="Arial"/>
                <a:sym typeface="Arial"/>
              </a:rPr>
              <a:t>Vysielajúcou organizáciou môže byť:</a:t>
            </a:r>
            <a:endParaRPr b="1" sz="2000">
              <a:solidFill>
                <a:schemeClr val="dk1"/>
              </a:solidFill>
              <a:latin typeface="Arial"/>
              <a:ea typeface="Arial"/>
              <a:cs typeface="Arial"/>
              <a:sym typeface="Arial"/>
            </a:endParaRPr>
          </a:p>
          <a:p>
            <a:pPr indent="-342900" lvl="0" marL="457200" rtl="0" algn="just">
              <a:spcBef>
                <a:spcPts val="500"/>
              </a:spcBef>
              <a:spcAft>
                <a:spcPts val="0"/>
              </a:spcAft>
              <a:buClr>
                <a:schemeClr val="dk1"/>
              </a:buClr>
              <a:buSzPts val="1800"/>
              <a:buAutoNum type="arabicPeriod"/>
            </a:pPr>
            <a:r>
              <a:rPr b="1" lang="sk" sz="1800">
                <a:solidFill>
                  <a:schemeClr val="dk1"/>
                </a:solidFill>
                <a:latin typeface="Arial"/>
                <a:ea typeface="Arial"/>
                <a:cs typeface="Arial"/>
                <a:sym typeface="Arial"/>
              </a:rPr>
              <a:t>občianske združenie</a:t>
            </a:r>
            <a:r>
              <a:rPr lang="sk"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342900" lvl="0" marL="457200" rtl="0" algn="just">
              <a:spcBef>
                <a:spcPts val="0"/>
              </a:spcBef>
              <a:spcAft>
                <a:spcPts val="0"/>
              </a:spcAft>
              <a:buClr>
                <a:schemeClr val="dk1"/>
              </a:buClr>
              <a:buSzPts val="1800"/>
              <a:buAutoNum type="arabicPeriod"/>
            </a:pPr>
            <a:r>
              <a:rPr b="1" lang="sk" sz="1800">
                <a:solidFill>
                  <a:schemeClr val="dk1"/>
                </a:solidFill>
                <a:latin typeface="Arial"/>
                <a:ea typeface="Arial"/>
                <a:cs typeface="Arial"/>
                <a:sym typeface="Arial"/>
              </a:rPr>
              <a:t>nezisková organizácia poskytujúca všeobecne prospešné služby</a:t>
            </a:r>
            <a:r>
              <a:rPr lang="sk"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342900" lvl="0" marL="457200" rtl="0" algn="just">
              <a:spcBef>
                <a:spcPts val="0"/>
              </a:spcBef>
              <a:spcAft>
                <a:spcPts val="0"/>
              </a:spcAft>
              <a:buClr>
                <a:schemeClr val="dk1"/>
              </a:buClr>
              <a:buSzPts val="1800"/>
              <a:buAutoNum type="arabicPeriod"/>
            </a:pPr>
            <a:r>
              <a:rPr lang="sk" sz="1800">
                <a:solidFill>
                  <a:schemeClr val="dk1"/>
                </a:solidFill>
                <a:latin typeface="Arial"/>
                <a:ea typeface="Arial"/>
                <a:cs typeface="Arial"/>
                <a:sym typeface="Arial"/>
              </a:rPr>
              <a:t>cirkev alebo náboženská spoločnosť alebo právnická osoba odvodzujúca svoju právnu subjektivitu od cirkvi alebo náboženskej spoločnosti,</a:t>
            </a:r>
            <a:endParaRPr sz="1800">
              <a:solidFill>
                <a:schemeClr val="dk1"/>
              </a:solidFill>
              <a:latin typeface="Arial"/>
              <a:ea typeface="Arial"/>
              <a:cs typeface="Arial"/>
              <a:sym typeface="Arial"/>
            </a:endParaRPr>
          </a:p>
          <a:p>
            <a:pPr indent="-342900" lvl="0" marL="457200" rtl="0" algn="just">
              <a:spcBef>
                <a:spcPts val="0"/>
              </a:spcBef>
              <a:spcAft>
                <a:spcPts val="0"/>
              </a:spcAft>
              <a:buClr>
                <a:schemeClr val="dk1"/>
              </a:buClr>
              <a:buSzPts val="1800"/>
              <a:buAutoNum type="arabicPeriod"/>
            </a:pPr>
            <a:r>
              <a:rPr lang="sk"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445" name="Google Shape;445;p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71"/>
          <p:cNvSpPr txBox="1"/>
          <p:nvPr>
            <p:ph idx="1" type="body"/>
          </p:nvPr>
        </p:nvSpPr>
        <p:spPr>
          <a:xfrm>
            <a:off x="311700" y="57850"/>
            <a:ext cx="8367300" cy="4511100"/>
          </a:xfrm>
          <a:prstGeom prst="rect">
            <a:avLst/>
          </a:prstGeom>
        </p:spPr>
        <p:txBody>
          <a:bodyPr anchorCtr="0" anchor="t" bIns="91425" lIns="91425" spcFirstLastPara="1" rIns="91425" wrap="square" tIns="91425">
            <a:noAutofit/>
          </a:bodyPr>
          <a:lstStyle/>
          <a:p>
            <a:pPr indent="0" lvl="0" marL="0" rtl="0" algn="ctr">
              <a:lnSpc>
                <a:spcPct val="150000"/>
              </a:lnSpc>
              <a:spcBef>
                <a:spcPts val="600"/>
              </a:spcBef>
              <a:spcAft>
                <a:spcPts val="0"/>
              </a:spcAft>
              <a:buClr>
                <a:schemeClr val="dk1"/>
              </a:buClr>
              <a:buSzPts val="1100"/>
              <a:buFont typeface="Arial"/>
              <a:buNone/>
            </a:pPr>
            <a:r>
              <a:rPr b="1" lang="sk" sz="2400">
                <a:solidFill>
                  <a:schemeClr val="dk1"/>
                </a:solidFill>
                <a:latin typeface="Arial"/>
                <a:ea typeface="Arial"/>
                <a:cs typeface="Arial"/>
                <a:sym typeface="Arial"/>
              </a:rPr>
              <a:t>Prijímateľ dobrovoľníckej činnosti</a:t>
            </a:r>
            <a:endParaRPr b="1" sz="2400">
              <a:solidFill>
                <a:schemeClr val="dk1"/>
              </a:solidFill>
              <a:latin typeface="Arial"/>
              <a:ea typeface="Arial"/>
              <a:cs typeface="Arial"/>
              <a:sym typeface="Arial"/>
            </a:endParaRPr>
          </a:p>
          <a:p>
            <a:pPr indent="0" lvl="0" marL="0" rtl="0" algn="just">
              <a:spcBef>
                <a:spcPts val="500"/>
              </a:spcBef>
              <a:spcAft>
                <a:spcPts val="0"/>
              </a:spcAft>
              <a:buClr>
                <a:schemeClr val="dk1"/>
              </a:buClr>
              <a:buSzPts val="1100"/>
              <a:buFont typeface="Arial"/>
              <a:buNone/>
            </a:pPr>
            <a:r>
              <a:rPr b="1" lang="sk" sz="2000">
                <a:solidFill>
                  <a:schemeClr val="dk1"/>
                </a:solidFill>
                <a:latin typeface="Arial"/>
                <a:ea typeface="Arial"/>
                <a:cs typeface="Arial"/>
                <a:sym typeface="Arial"/>
              </a:rPr>
              <a:t>Prijímateľ dobrovoľníckej činnosti (napr. klub/zväz) v rámci svojej činnosti:</a:t>
            </a:r>
            <a:endParaRPr b="1" sz="2000">
              <a:solidFill>
                <a:schemeClr val="dk1"/>
              </a:solidFill>
              <a:latin typeface="Arial"/>
              <a:ea typeface="Arial"/>
              <a:cs typeface="Arial"/>
              <a:sym typeface="Arial"/>
            </a:endParaRPr>
          </a:p>
          <a:p>
            <a:pPr indent="-355600" lvl="0" marL="457200" rtl="0" algn="just">
              <a:spcBef>
                <a:spcPts val="500"/>
              </a:spcBef>
              <a:spcAft>
                <a:spcPts val="0"/>
              </a:spcAft>
              <a:buClr>
                <a:schemeClr val="dk1"/>
              </a:buClr>
              <a:buSzPts val="2000"/>
              <a:buAutoNum type="arabicPeriod"/>
            </a:pPr>
            <a:r>
              <a:rPr lang="sk" sz="2000">
                <a:solidFill>
                  <a:schemeClr val="dk1"/>
                </a:solidFill>
                <a:latin typeface="Arial"/>
                <a:ea typeface="Arial"/>
                <a:cs typeface="Arial"/>
                <a:sym typeface="Arial"/>
              </a:rPr>
              <a:t>vyberá dobrovoľníkov,</a:t>
            </a:r>
            <a:endParaRPr sz="2000">
              <a:solidFill>
                <a:schemeClr val="dk1"/>
              </a:solidFill>
              <a:latin typeface="Arial"/>
              <a:ea typeface="Arial"/>
              <a:cs typeface="Arial"/>
              <a:sym typeface="Arial"/>
            </a:endParaRPr>
          </a:p>
          <a:p>
            <a:pPr indent="-355600" lvl="0" marL="457200" rtl="0" algn="just">
              <a:spcBef>
                <a:spcPts val="1000"/>
              </a:spcBef>
              <a:spcAft>
                <a:spcPts val="0"/>
              </a:spcAft>
              <a:buClr>
                <a:schemeClr val="dk1"/>
              </a:buClr>
              <a:buSzPts val="2000"/>
              <a:buAutoNum type="arabicPeriod"/>
            </a:pPr>
            <a:r>
              <a:rPr lang="sk" sz="2000">
                <a:solidFill>
                  <a:schemeClr val="dk1"/>
                </a:solidFill>
                <a:latin typeface="Arial"/>
                <a:ea typeface="Arial"/>
                <a:cs typeface="Arial"/>
                <a:sym typeface="Arial"/>
              </a:rPr>
              <a:t>pripravuje dobrovoľníkov na výkon dobrovoľníckej činnosti,</a:t>
            </a:r>
            <a:endParaRPr sz="2000">
              <a:solidFill>
                <a:schemeClr val="dk1"/>
              </a:solidFill>
              <a:latin typeface="Arial"/>
              <a:ea typeface="Arial"/>
              <a:cs typeface="Arial"/>
              <a:sym typeface="Arial"/>
            </a:endParaRPr>
          </a:p>
          <a:p>
            <a:pPr indent="-355600" lvl="0" marL="457200" rtl="0" algn="just">
              <a:spcBef>
                <a:spcPts val="1000"/>
              </a:spcBef>
              <a:spcAft>
                <a:spcPts val="0"/>
              </a:spcAft>
              <a:buClr>
                <a:schemeClr val="dk1"/>
              </a:buClr>
              <a:buSzPts val="2000"/>
              <a:buAutoNum type="arabicPeriod"/>
            </a:pPr>
            <a:r>
              <a:rPr b="1" lang="sk" sz="2000">
                <a:solidFill>
                  <a:schemeClr val="dk1"/>
                </a:solidFill>
                <a:latin typeface="Arial"/>
                <a:ea typeface="Arial"/>
                <a:cs typeface="Arial"/>
                <a:sym typeface="Arial"/>
              </a:rPr>
              <a:t>uzatvára s dobrovoľníkmi zmluvu o výkone dobrovoľníckej činnosti (ak nejde o dobrovoľníkov, ktorí uzavreli zmluvu s vysielajúcou organizáciou),	</a:t>
            </a:r>
            <a:endParaRPr b="1" sz="2000">
              <a:solidFill>
                <a:schemeClr val="dk1"/>
              </a:solidFill>
              <a:latin typeface="Arial"/>
              <a:ea typeface="Arial"/>
              <a:cs typeface="Arial"/>
              <a:sym typeface="Arial"/>
            </a:endParaRPr>
          </a:p>
          <a:p>
            <a:pPr indent="-355600" lvl="0" marL="457200" rtl="0" algn="just">
              <a:spcBef>
                <a:spcPts val="1000"/>
              </a:spcBef>
              <a:spcAft>
                <a:spcPts val="0"/>
              </a:spcAft>
              <a:buClr>
                <a:schemeClr val="dk1"/>
              </a:buClr>
              <a:buSzPts val="2000"/>
              <a:buAutoNum type="arabicPeriod"/>
            </a:pPr>
            <a:r>
              <a:rPr lang="sk" sz="2000">
                <a:solidFill>
                  <a:schemeClr val="dk1"/>
                </a:solidFill>
                <a:latin typeface="Arial"/>
                <a:ea typeface="Arial"/>
                <a:cs typeface="Arial"/>
                <a:sym typeface="Arial"/>
              </a:rPr>
              <a:t>môže viesť evidenciu dobrovoľníkov.</a:t>
            </a:r>
            <a:endParaRPr sz="2000">
              <a:solidFill>
                <a:schemeClr val="dk1"/>
              </a:solidFill>
              <a:latin typeface="Arial"/>
              <a:ea typeface="Arial"/>
              <a:cs typeface="Arial"/>
              <a:sym typeface="Arial"/>
            </a:endParaRPr>
          </a:p>
          <a:p>
            <a:pPr indent="0" lvl="0" marL="0" rtl="0" algn="l">
              <a:spcBef>
                <a:spcPts val="0"/>
              </a:spcBef>
              <a:spcAft>
                <a:spcPts val="1600"/>
              </a:spcAft>
              <a:buNone/>
            </a:pPr>
            <a:r>
              <a:t/>
            </a:r>
            <a:endParaRPr>
              <a:latin typeface="Arial"/>
              <a:ea typeface="Arial"/>
              <a:cs typeface="Arial"/>
              <a:sym typeface="Arial"/>
            </a:endParaRPr>
          </a:p>
        </p:txBody>
      </p:sp>
      <p:sp>
        <p:nvSpPr>
          <p:cNvPr id="451" name="Google Shape;451;p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72"/>
          <p:cNvSpPr txBox="1"/>
          <p:nvPr>
            <p:ph idx="1" type="body"/>
          </p:nvPr>
        </p:nvSpPr>
        <p:spPr>
          <a:xfrm>
            <a:off x="125" y="220150"/>
            <a:ext cx="9086100" cy="4999500"/>
          </a:xfrm>
          <a:prstGeom prst="rect">
            <a:avLst/>
          </a:prstGeom>
        </p:spPr>
        <p:txBody>
          <a:bodyPr anchorCtr="0" anchor="t" bIns="91425" lIns="91425" spcFirstLastPara="1" rIns="91425" wrap="square" tIns="91425">
            <a:noAutofit/>
          </a:bodyPr>
          <a:lstStyle/>
          <a:p>
            <a:pPr indent="0" lvl="0" marL="0" rtl="0" algn="ctr">
              <a:lnSpc>
                <a:spcPct val="115000"/>
              </a:lnSpc>
              <a:spcBef>
                <a:spcPts val="300"/>
              </a:spcBef>
              <a:spcAft>
                <a:spcPts val="0"/>
              </a:spcAft>
              <a:buClr>
                <a:schemeClr val="dk1"/>
              </a:buClr>
              <a:buSzPts val="1100"/>
              <a:buFont typeface="Arial"/>
              <a:buNone/>
            </a:pPr>
            <a:r>
              <a:rPr b="1" lang="sk" sz="2700">
                <a:solidFill>
                  <a:schemeClr val="dk1"/>
                </a:solidFill>
                <a:latin typeface="Arial"/>
                <a:ea typeface="Arial"/>
                <a:cs typeface="Arial"/>
                <a:sym typeface="Arial"/>
              </a:rPr>
              <a:t>Povinnosti voči dobrovoľníkovi</a:t>
            </a:r>
            <a:endParaRPr b="1" sz="2700">
              <a:solidFill>
                <a:schemeClr val="dk1"/>
              </a:solidFill>
              <a:latin typeface="Arial"/>
              <a:ea typeface="Arial"/>
              <a:cs typeface="Arial"/>
              <a:sym typeface="Arial"/>
            </a:endParaRPr>
          </a:p>
          <a:p>
            <a:pPr indent="-323850" lvl="0" marL="457200" rtl="0" algn="just">
              <a:lnSpc>
                <a:spcPct val="110000"/>
              </a:lnSpc>
              <a:spcBef>
                <a:spcPts val="300"/>
              </a:spcBef>
              <a:spcAft>
                <a:spcPts val="0"/>
              </a:spcAft>
              <a:buClr>
                <a:schemeClr val="dk1"/>
              </a:buClr>
              <a:buSzPts val="1500"/>
              <a:buChar char="●"/>
            </a:pPr>
            <a:r>
              <a:rPr lang="sk" sz="1500">
                <a:solidFill>
                  <a:schemeClr val="dk1"/>
                </a:solidFill>
                <a:latin typeface="Arial"/>
                <a:ea typeface="Arial"/>
                <a:cs typeface="Arial"/>
                <a:sym typeface="Arial"/>
              </a:rPr>
              <a:t>uzatvoriť zmluvu s dobrovoľníkom (VO/PDČ),</a:t>
            </a:r>
            <a:endParaRPr sz="1500">
              <a:solidFill>
                <a:schemeClr val="dk1"/>
              </a:solidFill>
              <a:latin typeface="Arial"/>
              <a:ea typeface="Arial"/>
              <a:cs typeface="Arial"/>
              <a:sym typeface="Arial"/>
            </a:endParaRPr>
          </a:p>
          <a:p>
            <a:pPr indent="-323850" lvl="0" marL="457200" rtl="0" algn="just">
              <a:lnSpc>
                <a:spcPct val="110000"/>
              </a:lnSpc>
              <a:spcBef>
                <a:spcPts val="300"/>
              </a:spcBef>
              <a:spcAft>
                <a:spcPts val="0"/>
              </a:spcAft>
              <a:buClr>
                <a:schemeClr val="dk1"/>
              </a:buClr>
              <a:buSzPts val="1500"/>
              <a:buFont typeface="Calibri"/>
              <a:buChar char="●"/>
            </a:pPr>
            <a:r>
              <a:rPr lang="sk" sz="1500">
                <a:solidFill>
                  <a:schemeClr val="dk1"/>
                </a:solidFill>
                <a:latin typeface="Arial"/>
                <a:ea typeface="Arial"/>
                <a:cs typeface="Arial"/>
                <a:sym typeface="Arial"/>
              </a:rPr>
              <a:t>zabezpečiť plnenie povinností a opatrení podľa zákona č. 124/2006 Z. z. o bezpečnosti a ochrane zdravia pri práci a o zmene a doplnení niektorých zákonov v znení neskorších predpisov v rozsahu nevyhnutnom na zaistenie bezpečnosti a ochrany zdravia dobrovoľníka pri výkone dobrovoľníckej činnosti tak, aby dobrovoľnícku činnosť dobrovoľník vykonával v podmienkach neohrozujúcich jeho život a zdravie vzhľadom na druh a povahu dobrovoľníckej činnosti </a:t>
            </a:r>
            <a:r>
              <a:rPr b="1" lang="sk" sz="1500">
                <a:solidFill>
                  <a:schemeClr val="dk1"/>
                </a:solidFill>
                <a:latin typeface="Arial"/>
                <a:ea typeface="Arial"/>
                <a:cs typeface="Arial"/>
                <a:sym typeface="Arial"/>
              </a:rPr>
              <a:t>(VO + vždy aj PDČ)</a:t>
            </a:r>
            <a:r>
              <a:rPr lang="sk" sz="1500">
                <a:solidFill>
                  <a:schemeClr val="dk1"/>
                </a:solidFill>
                <a:latin typeface="Arial"/>
                <a:ea typeface="Arial"/>
                <a:cs typeface="Arial"/>
                <a:sym typeface="Arial"/>
              </a:rPr>
              <a:t>,</a:t>
            </a:r>
            <a:endParaRPr sz="1500">
              <a:solidFill>
                <a:schemeClr val="dk1"/>
              </a:solidFill>
              <a:latin typeface="Arial"/>
              <a:ea typeface="Arial"/>
              <a:cs typeface="Arial"/>
              <a:sym typeface="Arial"/>
            </a:endParaRPr>
          </a:p>
          <a:p>
            <a:pPr indent="-323850" lvl="0" marL="457200" rtl="0" algn="just">
              <a:lnSpc>
                <a:spcPct val="110000"/>
              </a:lnSpc>
              <a:spcBef>
                <a:spcPts val="300"/>
              </a:spcBef>
              <a:spcAft>
                <a:spcPts val="0"/>
              </a:spcAft>
              <a:buClr>
                <a:schemeClr val="dk1"/>
              </a:buClr>
              <a:buSzPts val="1500"/>
              <a:buChar char="●"/>
            </a:pPr>
            <a:r>
              <a:rPr lang="sk" sz="1500">
                <a:solidFill>
                  <a:schemeClr val="dk1"/>
                </a:solidFill>
                <a:latin typeface="Arial"/>
                <a:ea typeface="Arial"/>
                <a:cs typeface="Arial"/>
                <a:sym typeface="Arial"/>
              </a:rPr>
              <a:t>zabezpečiť oblečenie, najmä pracovný odev a iné osobné ochranné pracovné prostriedky a pracovné pomôcky pred začatím vykonávania dobrovoľníckej činnosti (VO/PDČ podľa ich dohody),</a:t>
            </a:r>
            <a:endParaRPr sz="1500">
              <a:solidFill>
                <a:schemeClr val="dk1"/>
              </a:solidFill>
              <a:latin typeface="Arial"/>
              <a:ea typeface="Arial"/>
              <a:cs typeface="Arial"/>
              <a:sym typeface="Arial"/>
            </a:endParaRPr>
          </a:p>
          <a:p>
            <a:pPr indent="-323850" lvl="0" marL="457200" rtl="0" algn="just">
              <a:lnSpc>
                <a:spcPct val="110000"/>
              </a:lnSpc>
              <a:spcBef>
                <a:spcPts val="300"/>
              </a:spcBef>
              <a:spcAft>
                <a:spcPts val="0"/>
              </a:spcAft>
              <a:buClr>
                <a:schemeClr val="dk1"/>
              </a:buClr>
              <a:buSzPts val="1500"/>
              <a:buFont typeface="Calibri"/>
              <a:buChar char="●"/>
            </a:pPr>
            <a:r>
              <a:rPr lang="sk" sz="1500">
                <a:solidFill>
                  <a:schemeClr val="dk1"/>
                </a:solidFill>
                <a:latin typeface="Arial"/>
                <a:ea typeface="Arial"/>
                <a:cs typeface="Arial"/>
                <a:sym typeface="Arial"/>
              </a:rPr>
              <a:t>poučiť dobrovoľníka, a ak ide o dobrovoľníka mladšieho ako 18 rokov aj jeho zákonného zástupcu, o rizikách spojených s výkonom dobrovoľníckej činnosti, ktorá by mohla ohroziť jeho zdravie alebo život </a:t>
            </a:r>
            <a:r>
              <a:rPr b="1" lang="sk" sz="1500">
                <a:solidFill>
                  <a:schemeClr val="dk1"/>
                </a:solidFill>
                <a:latin typeface="Arial"/>
                <a:ea typeface="Arial"/>
                <a:cs typeface="Arial"/>
                <a:sym typeface="Arial"/>
              </a:rPr>
              <a:t>(VO + vždy aj PDČ)</a:t>
            </a:r>
            <a:r>
              <a:rPr lang="sk" sz="1500">
                <a:solidFill>
                  <a:schemeClr val="dk1"/>
                </a:solidFill>
                <a:latin typeface="Arial"/>
                <a:ea typeface="Arial"/>
                <a:cs typeface="Arial"/>
                <a:sym typeface="Arial"/>
              </a:rPr>
              <a:t>,</a:t>
            </a:r>
            <a:endParaRPr sz="1500">
              <a:solidFill>
                <a:schemeClr val="dk1"/>
              </a:solidFill>
              <a:latin typeface="Arial"/>
              <a:ea typeface="Arial"/>
              <a:cs typeface="Arial"/>
              <a:sym typeface="Arial"/>
            </a:endParaRPr>
          </a:p>
          <a:p>
            <a:pPr indent="-323850" lvl="0" marL="457200" rtl="0" algn="just">
              <a:lnSpc>
                <a:spcPct val="110000"/>
              </a:lnSpc>
              <a:spcBef>
                <a:spcPts val="300"/>
              </a:spcBef>
              <a:spcAft>
                <a:spcPts val="0"/>
              </a:spcAft>
              <a:buClr>
                <a:schemeClr val="dk1"/>
              </a:buClr>
              <a:buSzPts val="1500"/>
              <a:buChar char="●"/>
            </a:pPr>
            <a:r>
              <a:rPr lang="sk" sz="1500">
                <a:solidFill>
                  <a:schemeClr val="dk1"/>
                </a:solidFill>
                <a:latin typeface="Arial"/>
                <a:ea typeface="Arial"/>
                <a:cs typeface="Arial"/>
                <a:sym typeface="Arial"/>
              </a:rPr>
              <a:t>(po dohode s dobrovoľníkom) uzavrieť poistenie zodpovednosti za ním spôsobenú škodu (VO/PDČ </a:t>
            </a:r>
            <a:r>
              <a:rPr lang="sk">
                <a:solidFill>
                  <a:schemeClr val="dk1"/>
                </a:solidFill>
                <a:latin typeface="Arial"/>
                <a:ea typeface="Arial"/>
                <a:cs typeface="Arial"/>
                <a:sym typeface="Arial"/>
              </a:rPr>
              <a:t>podľa ich dohody</a:t>
            </a:r>
            <a:r>
              <a:rPr lang="sk" sz="1500">
                <a:solidFill>
                  <a:schemeClr val="dk1"/>
                </a:solidFill>
                <a:latin typeface="Arial"/>
                <a:ea typeface="Arial"/>
                <a:cs typeface="Arial"/>
                <a:sym typeface="Arial"/>
              </a:rPr>
              <a:t>),</a:t>
            </a:r>
            <a:endParaRPr sz="1500">
              <a:solidFill>
                <a:schemeClr val="dk1"/>
              </a:solidFill>
              <a:latin typeface="Arial"/>
              <a:ea typeface="Arial"/>
              <a:cs typeface="Arial"/>
              <a:sym typeface="Arial"/>
            </a:endParaRPr>
          </a:p>
          <a:p>
            <a:pPr indent="-323850" lvl="0" marL="457200" rtl="0" algn="just">
              <a:lnSpc>
                <a:spcPct val="110000"/>
              </a:lnSpc>
              <a:spcBef>
                <a:spcPts val="300"/>
              </a:spcBef>
              <a:spcAft>
                <a:spcPts val="300"/>
              </a:spcAft>
              <a:buClr>
                <a:schemeClr val="dk1"/>
              </a:buClr>
              <a:buSzPts val="1500"/>
              <a:buChar char="●"/>
            </a:pPr>
            <a:r>
              <a:rPr lang="sk" sz="1500">
                <a:solidFill>
                  <a:schemeClr val="dk1"/>
                </a:solidFill>
                <a:latin typeface="Arial"/>
                <a:ea typeface="Arial"/>
                <a:cs typeface="Arial"/>
                <a:sym typeface="Arial"/>
              </a:rPr>
              <a:t>(po dohode s dobrovoľníkom) uzavrieť v prospech dobrovoľníka poistenie pre prípad jeho úrazu (VO/PDČ </a:t>
            </a:r>
            <a:r>
              <a:rPr lang="sk">
                <a:solidFill>
                  <a:schemeClr val="dk1"/>
                </a:solidFill>
                <a:latin typeface="Arial"/>
                <a:ea typeface="Arial"/>
                <a:cs typeface="Arial"/>
                <a:sym typeface="Arial"/>
              </a:rPr>
              <a:t>podľa ich dohody</a:t>
            </a:r>
            <a:r>
              <a:rPr lang="sk" sz="1500">
                <a:solidFill>
                  <a:schemeClr val="dk1"/>
                </a:solidFill>
                <a:latin typeface="Arial"/>
                <a:ea typeface="Arial"/>
                <a:cs typeface="Arial"/>
                <a:sym typeface="Arial"/>
              </a:rPr>
              <a:t>),</a:t>
            </a:r>
            <a:endParaRPr>
              <a:latin typeface="Arial"/>
              <a:ea typeface="Arial"/>
              <a:cs typeface="Arial"/>
              <a:sym typeface="Arial"/>
            </a:endParaRPr>
          </a:p>
        </p:txBody>
      </p:sp>
      <p:sp>
        <p:nvSpPr>
          <p:cNvPr id="457" name="Google Shape;457;p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73"/>
          <p:cNvSpPr txBox="1"/>
          <p:nvPr>
            <p:ph idx="1" type="body"/>
          </p:nvPr>
        </p:nvSpPr>
        <p:spPr>
          <a:xfrm>
            <a:off x="0" y="672700"/>
            <a:ext cx="8642100" cy="4384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chemeClr val="dk1"/>
              </a:buClr>
              <a:buSzPts val="1500"/>
              <a:buChar char="●"/>
            </a:pPr>
            <a:r>
              <a:rPr lang="sk">
                <a:solidFill>
                  <a:schemeClr val="dk1"/>
                </a:solidFill>
                <a:latin typeface="Arial"/>
                <a:ea typeface="Arial"/>
                <a:cs typeface="Arial"/>
                <a:sym typeface="Arial"/>
              </a:rPr>
              <a:t>vydať písomné potvrdenie o trvaní, rozsahu a obsahu dobrovoľníckej činnosti a písomné hodnotenie jeho dobrovoľníckej činnosti (VO/PDČ),</a:t>
            </a:r>
            <a:endParaRPr>
              <a:solidFill>
                <a:schemeClr val="dk1"/>
              </a:solidFill>
              <a:latin typeface="Arial"/>
              <a:ea typeface="Arial"/>
              <a:cs typeface="Arial"/>
              <a:sym typeface="Arial"/>
            </a:endParaRPr>
          </a:p>
          <a:p>
            <a:pPr indent="-323850" lvl="0" marL="457200" rtl="0" algn="l">
              <a:spcBef>
                <a:spcPts val="0"/>
              </a:spcBef>
              <a:spcAft>
                <a:spcPts val="0"/>
              </a:spcAft>
              <a:buClr>
                <a:schemeClr val="dk1"/>
              </a:buClr>
              <a:buSzPts val="1500"/>
              <a:buChar char="●"/>
            </a:pPr>
            <a:r>
              <a:rPr lang="sk">
                <a:solidFill>
                  <a:schemeClr val="dk1"/>
                </a:solidFill>
                <a:latin typeface="Arial"/>
                <a:ea typeface="Arial"/>
                <a:cs typeface="Arial"/>
                <a:sym typeface="Arial"/>
              </a:rPr>
              <a:t>uhradiť dobrovoľníkovi vynaložené náklady na dobrovoľné nemocenské poistenie, dobrovoľné dôchodkové poistenie a dobrovoľné poistenie v nezamestnanosti podľa osobitného predpisu a zdravotné poistenie podľa osobitného predpisu, ak mu vznikli a uhrádza ich počas vykonávania dobrovoľníckej činnosti (VO/PDČ),</a:t>
            </a:r>
            <a:endParaRPr>
              <a:solidFill>
                <a:schemeClr val="dk1"/>
              </a:solidFill>
              <a:latin typeface="Arial"/>
              <a:ea typeface="Arial"/>
              <a:cs typeface="Arial"/>
              <a:sym typeface="Arial"/>
            </a:endParaRPr>
          </a:p>
          <a:p>
            <a:pPr indent="-323850" lvl="0" marL="457200" rtl="0" algn="l">
              <a:spcBef>
                <a:spcPts val="0"/>
              </a:spcBef>
              <a:spcAft>
                <a:spcPts val="0"/>
              </a:spcAft>
              <a:buClr>
                <a:schemeClr val="dk1"/>
              </a:buClr>
              <a:buSzPts val="1500"/>
              <a:buChar char="●"/>
            </a:pPr>
            <a:r>
              <a:rPr lang="sk">
                <a:solidFill>
                  <a:schemeClr val="dk1"/>
                </a:solidFill>
                <a:latin typeface="Arial"/>
                <a:ea typeface="Arial"/>
                <a:cs typeface="Arial"/>
                <a:sym typeface="Arial"/>
              </a:rPr>
              <a:t>vysielajúca organizácia, ktorá vysiela dobrovoľníka vykonávať dobrovoľnícku činnosť do cudziny, je povinná dohodnúť v prospech dobrovoľníka najvyššiu možnú úroveň ochrany bezpečnosti a zdravia dobrovoľníka, ak nie je zabezpečená inak. Ako príklad možno uviesť povinné očkovanie dobrovoľníkov proti žltej zimnici, ktoré je povinné v krajinách ako Republika Kongo, Kamerun, Stredoafrická republika (VO).</a:t>
            </a:r>
            <a:endParaRPr>
              <a:latin typeface="Arial"/>
              <a:ea typeface="Arial"/>
              <a:cs typeface="Arial"/>
              <a:sym typeface="Arial"/>
            </a:endParaRPr>
          </a:p>
        </p:txBody>
      </p:sp>
      <p:sp>
        <p:nvSpPr>
          <p:cNvPr id="463" name="Google Shape;463;p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UPOZORNENIA - športový klub c.a. štát!</a:t>
            </a:r>
            <a:endParaRPr sz="2400"/>
          </a:p>
        </p:txBody>
      </p:sp>
      <p:sp>
        <p:nvSpPr>
          <p:cNvPr id="165" name="Google Shape;165;p29"/>
          <p:cNvSpPr txBox="1"/>
          <p:nvPr>
            <p:ph idx="1" type="body"/>
          </p:nvPr>
        </p:nvSpPr>
        <p:spPr>
          <a:xfrm>
            <a:off x="311700" y="712925"/>
            <a:ext cx="8520600" cy="40041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sk" sz="1400">
                <a:solidFill>
                  <a:srgbClr val="000000"/>
                </a:solidFill>
              </a:rPr>
              <a:t>Čarovný prútik úpravy zmluvných typov - hľadíme aj do budúcnosti?</a:t>
            </a:r>
            <a:endParaRPr sz="1400">
              <a:solidFill>
                <a:srgbClr val="000000"/>
              </a:solidFill>
            </a:endParaRPr>
          </a:p>
          <a:p>
            <a:pPr indent="-304800" lvl="1" marL="914400" rtl="0" algn="l">
              <a:spcBef>
                <a:spcPts val="0"/>
              </a:spcBef>
              <a:spcAft>
                <a:spcPts val="0"/>
              </a:spcAft>
              <a:buClr>
                <a:srgbClr val="000000"/>
              </a:buClr>
              <a:buSzPts val="1200"/>
              <a:buChar char="○"/>
            </a:pPr>
            <a:r>
              <a:rPr i="1" lang="sk" sz="1200">
                <a:solidFill>
                  <a:srgbClr val="000000"/>
                </a:solidFill>
              </a:rPr>
              <a:t>ako to bolo - ako to je - ako je dobré aby to bolo - ako to bude v budúcnosti?</a:t>
            </a:r>
            <a:endParaRPr i="1" sz="1200">
              <a:solidFill>
                <a:srgbClr val="000000"/>
              </a:solidFill>
            </a:endParaRPr>
          </a:p>
          <a:p>
            <a:pPr indent="-317500" lvl="0" marL="457200" rtl="0" algn="l">
              <a:spcBef>
                <a:spcPts val="0"/>
              </a:spcBef>
              <a:spcAft>
                <a:spcPts val="0"/>
              </a:spcAft>
              <a:buClr>
                <a:srgbClr val="000000"/>
              </a:buClr>
              <a:buSzPts val="1400"/>
              <a:buChar char="●"/>
            </a:pPr>
            <a:r>
              <a:rPr lang="sk" sz="1400">
                <a:solidFill>
                  <a:srgbClr val="000000"/>
                </a:solidFill>
              </a:rPr>
              <a:t>Tvorivosť nepozná hranice alebo - čo vyplýva pre kluby ak nedodržia literu zákona “alebo mne sa nič nestane?”</a:t>
            </a:r>
            <a:endParaRPr sz="1400">
              <a:solidFill>
                <a:srgbClr val="000000"/>
              </a:solidFill>
            </a:endParaRPr>
          </a:p>
          <a:p>
            <a:pPr indent="-304800" lvl="1" marL="914400" rtl="0" algn="l">
              <a:spcBef>
                <a:spcPts val="0"/>
              </a:spcBef>
              <a:spcAft>
                <a:spcPts val="0"/>
              </a:spcAft>
              <a:buClr>
                <a:srgbClr val="000000"/>
              </a:buClr>
              <a:buSzPts val="1200"/>
              <a:buChar char="○"/>
            </a:pPr>
            <a:r>
              <a:rPr lang="sk" sz="1200">
                <a:solidFill>
                  <a:srgbClr val="000000"/>
                </a:solidFill>
              </a:rPr>
              <a:t>Občiansky zákonník (z.č. 40/1964 Zb.):</a:t>
            </a:r>
            <a:endParaRPr sz="1200">
              <a:solidFill>
                <a:srgbClr val="000000"/>
              </a:solidFill>
            </a:endParaRPr>
          </a:p>
          <a:p>
            <a:pPr indent="-304800" lvl="2" marL="1371600" rtl="0" algn="l">
              <a:spcBef>
                <a:spcPts val="0"/>
              </a:spcBef>
              <a:spcAft>
                <a:spcPts val="0"/>
              </a:spcAft>
              <a:buClr>
                <a:srgbClr val="000000"/>
              </a:buClr>
              <a:buSzPts val="1200"/>
              <a:buChar char="■"/>
            </a:pPr>
            <a:r>
              <a:rPr lang="sk" sz="1200">
                <a:solidFill>
                  <a:srgbClr val="000000"/>
                </a:solidFill>
              </a:rPr>
              <a:t>ust. § 35 ods. 2 OZ - právne úkony - preferencia skutočnej vôle</a:t>
            </a:r>
            <a:br>
              <a:rPr lang="sk" sz="1200">
                <a:solidFill>
                  <a:srgbClr val="000000"/>
                </a:solidFill>
              </a:rPr>
            </a:br>
            <a:r>
              <a:rPr lang="sk" sz="1200">
                <a:solidFill>
                  <a:srgbClr val="000000"/>
                </a:solidFill>
                <a:highlight>
                  <a:srgbClr val="FFFFFF"/>
                </a:highlight>
                <a:latin typeface="Trebuchet MS"/>
                <a:ea typeface="Trebuchet MS"/>
                <a:cs typeface="Trebuchet MS"/>
                <a:sym typeface="Trebuchet MS"/>
              </a:rPr>
              <a:t>Právne úkony vyjadrené slovami treba vykladať nielen podľa ich jazykového vyjadrenia, ale najmä </a:t>
            </a:r>
            <a:r>
              <a:rPr b="1" lang="sk" sz="1200">
                <a:solidFill>
                  <a:srgbClr val="000000"/>
                </a:solidFill>
                <a:highlight>
                  <a:srgbClr val="FFFFFF"/>
                </a:highlight>
                <a:latin typeface="Trebuchet MS"/>
                <a:ea typeface="Trebuchet MS"/>
                <a:cs typeface="Trebuchet MS"/>
                <a:sym typeface="Trebuchet MS"/>
              </a:rPr>
              <a:t>tiež podľa vôle toho,</a:t>
            </a:r>
            <a:r>
              <a:rPr lang="sk" sz="1200">
                <a:solidFill>
                  <a:srgbClr val="000000"/>
                </a:solidFill>
                <a:highlight>
                  <a:srgbClr val="FFFFFF"/>
                </a:highlight>
                <a:latin typeface="Trebuchet MS"/>
                <a:ea typeface="Trebuchet MS"/>
                <a:cs typeface="Trebuchet MS"/>
                <a:sym typeface="Trebuchet MS"/>
              </a:rPr>
              <a:t> kto právny úkon urobil, ak táto vôľa nie je v rozpore s jazykovým prejavom.</a:t>
            </a:r>
            <a:endParaRPr sz="1200">
              <a:solidFill>
                <a:srgbClr val="000000"/>
              </a:solidFill>
              <a:highlight>
                <a:srgbClr val="FFFFFF"/>
              </a:highlight>
              <a:latin typeface="Trebuchet MS"/>
              <a:ea typeface="Trebuchet MS"/>
              <a:cs typeface="Trebuchet MS"/>
              <a:sym typeface="Trebuchet MS"/>
            </a:endParaRPr>
          </a:p>
          <a:p>
            <a:pPr indent="-304800" lvl="2" marL="1371600" rtl="0" algn="l">
              <a:spcBef>
                <a:spcPts val="0"/>
              </a:spcBef>
              <a:spcAft>
                <a:spcPts val="0"/>
              </a:spcAft>
              <a:buClr>
                <a:srgbClr val="000000"/>
              </a:buClr>
              <a:buSzPts val="1200"/>
              <a:buFont typeface="Trebuchet MS"/>
              <a:buChar char="■"/>
            </a:pPr>
            <a:r>
              <a:rPr i="1" lang="sk" sz="1200">
                <a:solidFill>
                  <a:srgbClr val="000000"/>
                </a:solidFill>
                <a:highlight>
                  <a:srgbClr val="FFFFFF"/>
                </a:highlight>
                <a:latin typeface="Trebuchet MS"/>
                <a:ea typeface="Trebuchet MS"/>
                <a:cs typeface="Trebuchet MS"/>
                <a:sym typeface="Trebuchet MS"/>
              </a:rPr>
              <a:t>názov zmluvy c.a. obsah?</a:t>
            </a:r>
            <a:endParaRPr i="1" sz="1200">
              <a:solidFill>
                <a:srgbClr val="000000"/>
              </a:solidFill>
              <a:highlight>
                <a:srgbClr val="FFFFFF"/>
              </a:highlight>
              <a:latin typeface="Trebuchet MS"/>
              <a:ea typeface="Trebuchet MS"/>
              <a:cs typeface="Trebuchet MS"/>
              <a:sym typeface="Trebuchet MS"/>
            </a:endParaRPr>
          </a:p>
          <a:p>
            <a:pPr indent="-304800" lvl="2" marL="1371600" rtl="0" algn="l">
              <a:spcBef>
                <a:spcPts val="0"/>
              </a:spcBef>
              <a:spcAft>
                <a:spcPts val="0"/>
              </a:spcAft>
              <a:buClr>
                <a:srgbClr val="000000"/>
              </a:buClr>
              <a:buSzPts val="1200"/>
              <a:buFont typeface="Trebuchet MS"/>
              <a:buChar char="■"/>
            </a:pPr>
            <a:r>
              <a:rPr i="1" lang="sk" sz="1200">
                <a:solidFill>
                  <a:srgbClr val="000000"/>
                </a:solidFill>
                <a:highlight>
                  <a:srgbClr val="FFFFFF"/>
                </a:highlight>
                <a:latin typeface="Trebuchet MS"/>
                <a:ea typeface="Trebuchet MS"/>
                <a:cs typeface="Trebuchet MS"/>
                <a:sym typeface="Trebuchet MS"/>
              </a:rPr>
              <a:t>deformovaný obsah?</a:t>
            </a:r>
            <a:endParaRPr i="1" sz="1200">
              <a:solidFill>
                <a:srgbClr val="000000"/>
              </a:solidFill>
              <a:highlight>
                <a:srgbClr val="FFFFFF"/>
              </a:highlight>
              <a:latin typeface="Trebuchet MS"/>
              <a:ea typeface="Trebuchet MS"/>
              <a:cs typeface="Trebuchet MS"/>
              <a:sym typeface="Trebuchet MS"/>
            </a:endParaRPr>
          </a:p>
          <a:p>
            <a:pPr indent="-304800" lvl="2" marL="1371600" rtl="0" algn="l">
              <a:spcBef>
                <a:spcPts val="0"/>
              </a:spcBef>
              <a:spcAft>
                <a:spcPts val="0"/>
              </a:spcAft>
              <a:buClr>
                <a:srgbClr val="000000"/>
              </a:buClr>
              <a:buSzPts val="1200"/>
              <a:buFont typeface="Trebuchet MS"/>
              <a:buChar char="■"/>
            </a:pPr>
            <a:r>
              <a:rPr i="1" lang="sk" sz="1200">
                <a:solidFill>
                  <a:srgbClr val="000000"/>
                </a:solidFill>
                <a:highlight>
                  <a:srgbClr val="FFFFFF"/>
                </a:highlight>
                <a:latin typeface="Trebuchet MS"/>
                <a:ea typeface="Trebuchet MS"/>
                <a:cs typeface="Trebuchet MS"/>
                <a:sym typeface="Trebuchet MS"/>
              </a:rPr>
              <a:t>duplicita zmlúv?</a:t>
            </a:r>
            <a:endParaRPr i="1" sz="1200">
              <a:solidFill>
                <a:srgbClr val="000000"/>
              </a:solidFill>
              <a:highlight>
                <a:srgbClr val="FFFFFF"/>
              </a:highlight>
              <a:latin typeface="Trebuchet MS"/>
              <a:ea typeface="Trebuchet MS"/>
              <a:cs typeface="Trebuchet MS"/>
              <a:sym typeface="Trebuchet MS"/>
            </a:endParaRPr>
          </a:p>
          <a:p>
            <a:pPr indent="-317500" lvl="0" marL="457200" rtl="0" algn="l">
              <a:spcBef>
                <a:spcPts val="1000"/>
              </a:spcBef>
              <a:spcAft>
                <a:spcPts val="0"/>
              </a:spcAft>
              <a:buClr>
                <a:srgbClr val="FF0000"/>
              </a:buClr>
              <a:buSzPts val="1400"/>
              <a:buChar char="●"/>
            </a:pPr>
            <a:r>
              <a:rPr b="1" lang="sk" sz="1400">
                <a:solidFill>
                  <a:srgbClr val="FF0000"/>
                </a:solidFill>
              </a:rPr>
              <a:t>Prečo o tom prednášajú? Budúce riziká + prevencia vzniku existenčných problémov: </a:t>
            </a:r>
            <a:endParaRPr b="1" sz="1400">
              <a:solidFill>
                <a:srgbClr val="FF0000"/>
              </a:solidFill>
            </a:endParaRPr>
          </a:p>
          <a:p>
            <a:pPr indent="-304800" lvl="0" marL="914400" rtl="0" algn="l">
              <a:spcBef>
                <a:spcPts val="0"/>
              </a:spcBef>
              <a:spcAft>
                <a:spcPts val="0"/>
              </a:spcAft>
              <a:buClr>
                <a:srgbClr val="000000"/>
              </a:buClr>
              <a:buSzPts val="1200"/>
              <a:buAutoNum type="alphaLcParenR"/>
            </a:pPr>
            <a:r>
              <a:rPr lang="sk" sz="1200">
                <a:solidFill>
                  <a:srgbClr val="000000"/>
                </a:solidFill>
              </a:rPr>
              <a:t>dopady na </a:t>
            </a:r>
            <a:r>
              <a:rPr lang="sk" sz="1200">
                <a:solidFill>
                  <a:srgbClr val="000000"/>
                </a:solidFill>
              </a:rPr>
              <a:t>spôsobilosť prijímateľa verejných prostriedkov</a:t>
            </a:r>
            <a:endParaRPr sz="1200">
              <a:solidFill>
                <a:srgbClr val="000000"/>
              </a:solidFill>
            </a:endParaRPr>
          </a:p>
          <a:p>
            <a:pPr indent="-304800" lvl="1" marL="1371600" rtl="0" algn="l">
              <a:spcBef>
                <a:spcPts val="0"/>
              </a:spcBef>
              <a:spcAft>
                <a:spcPts val="0"/>
              </a:spcAft>
              <a:buClr>
                <a:srgbClr val="000000"/>
              </a:buClr>
              <a:buSzPts val="1200"/>
              <a:buAutoNum type="romanLcParenR"/>
            </a:pPr>
            <a:r>
              <a:rPr b="1" lang="sk" sz="1200">
                <a:solidFill>
                  <a:srgbClr val="000000"/>
                </a:solidFill>
              </a:rPr>
              <a:t>dotácie </a:t>
            </a:r>
            <a:r>
              <a:rPr lang="sk" sz="1200">
                <a:solidFill>
                  <a:srgbClr val="000000"/>
                </a:solidFill>
              </a:rPr>
              <a:t>- ohrozenie svojho vlastného rozpočtovania - prijímanie financií z verejných zdrojov (aj obce)!</a:t>
            </a:r>
            <a:endParaRPr sz="1200">
              <a:solidFill>
                <a:srgbClr val="000000"/>
              </a:solidFill>
            </a:endParaRPr>
          </a:p>
          <a:p>
            <a:pPr indent="-304800" lvl="1" marL="1371600" rtl="0" algn="l">
              <a:spcBef>
                <a:spcPts val="0"/>
              </a:spcBef>
              <a:spcAft>
                <a:spcPts val="0"/>
              </a:spcAft>
              <a:buClr>
                <a:srgbClr val="000000"/>
              </a:buClr>
              <a:buSzPts val="1200"/>
              <a:buAutoNum type="romanLcParenR"/>
            </a:pPr>
            <a:r>
              <a:rPr b="1" lang="sk" sz="1200">
                <a:solidFill>
                  <a:srgbClr val="000000"/>
                </a:solidFill>
              </a:rPr>
              <a:t>sponzorské </a:t>
            </a:r>
            <a:r>
              <a:rPr lang="sk" sz="1200">
                <a:solidFill>
                  <a:srgbClr val="000000"/>
                </a:solidFill>
              </a:rPr>
              <a:t>- strata možnosti prijímať sponzorské s uplatnením vo výdavkoch sponzora</a:t>
            </a:r>
            <a:endParaRPr sz="1200">
              <a:solidFill>
                <a:srgbClr val="000000"/>
              </a:solidFill>
            </a:endParaRPr>
          </a:p>
          <a:p>
            <a:pPr indent="-304800" lvl="0" marL="914400" rtl="0" algn="l">
              <a:spcBef>
                <a:spcPts val="0"/>
              </a:spcBef>
              <a:spcAft>
                <a:spcPts val="0"/>
              </a:spcAft>
              <a:buClr>
                <a:srgbClr val="000000"/>
              </a:buClr>
              <a:buSzPts val="1200"/>
              <a:buAutoNum type="alphaLcParenR"/>
            </a:pPr>
            <a:r>
              <a:rPr lang="sk" sz="1200">
                <a:solidFill>
                  <a:srgbClr val="000000"/>
                </a:solidFill>
              </a:rPr>
              <a:t>inšpektoráty práce - </a:t>
            </a:r>
            <a:r>
              <a:rPr i="1" lang="sk" sz="1200">
                <a:solidFill>
                  <a:srgbClr val="000000"/>
                </a:solidFill>
              </a:rPr>
              <a:t>ex post</a:t>
            </a:r>
            <a:r>
              <a:rPr lang="sk" sz="1200">
                <a:solidFill>
                  <a:srgbClr val="000000"/>
                </a:solidFill>
              </a:rPr>
              <a:t> (následné) kontroly, sankcie, pokuty</a:t>
            </a:r>
            <a:endParaRPr sz="1200">
              <a:solidFill>
                <a:srgbClr val="000000"/>
              </a:solidFill>
            </a:endParaRPr>
          </a:p>
          <a:p>
            <a:pPr indent="-304800" lvl="0" marL="914400" rtl="0" algn="l">
              <a:spcBef>
                <a:spcPts val="0"/>
              </a:spcBef>
              <a:spcAft>
                <a:spcPts val="0"/>
              </a:spcAft>
              <a:buClr>
                <a:srgbClr val="000000"/>
              </a:buClr>
              <a:buSzPts val="1200"/>
              <a:buAutoNum type="alphaLcParenR"/>
            </a:pPr>
            <a:r>
              <a:rPr lang="sk" sz="1200">
                <a:solidFill>
                  <a:srgbClr val="000000"/>
                </a:solidFill>
              </a:rPr>
              <a:t>daňové úrady - </a:t>
            </a:r>
            <a:r>
              <a:rPr i="1" lang="sk" sz="1200">
                <a:solidFill>
                  <a:srgbClr val="000000"/>
                </a:solidFill>
              </a:rPr>
              <a:t>detto</a:t>
            </a:r>
            <a:endParaRPr i="1" sz="1200">
              <a:solidFill>
                <a:srgbClr val="000000"/>
              </a:solidFill>
            </a:endParaRPr>
          </a:p>
          <a:p>
            <a:pPr indent="0" lvl="0" marL="0" rtl="0" algn="l">
              <a:spcBef>
                <a:spcPts val="1600"/>
              </a:spcBef>
              <a:spcAft>
                <a:spcPts val="1600"/>
              </a:spcAft>
              <a:buNone/>
            </a:pPr>
            <a:r>
              <a:t/>
            </a:r>
            <a:endParaRPr sz="1200"/>
          </a:p>
        </p:txBody>
      </p:sp>
      <p:sp>
        <p:nvSpPr>
          <p:cNvPr id="166" name="Google Shape;166;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74"/>
          <p:cNvSpPr txBox="1"/>
          <p:nvPr>
            <p:ph idx="1" type="body"/>
          </p:nvPr>
        </p:nvSpPr>
        <p:spPr>
          <a:xfrm>
            <a:off x="125" y="0"/>
            <a:ext cx="9144000" cy="5143500"/>
          </a:xfrm>
          <a:prstGeom prst="rect">
            <a:avLst/>
          </a:prstGeom>
        </p:spPr>
        <p:txBody>
          <a:bodyPr anchorCtr="0" anchor="t" bIns="91425" lIns="91425" spcFirstLastPara="1" rIns="91425" wrap="square" tIns="91425">
            <a:noAutofit/>
          </a:bodyPr>
          <a:lstStyle/>
          <a:p>
            <a:pPr indent="0" lvl="0" marL="0" rtl="0" algn="ctr">
              <a:lnSpc>
                <a:spcPct val="130000"/>
              </a:lnSpc>
              <a:spcBef>
                <a:spcPts val="700"/>
              </a:spcBef>
              <a:spcAft>
                <a:spcPts val="0"/>
              </a:spcAft>
              <a:buClr>
                <a:schemeClr val="dk1"/>
              </a:buClr>
              <a:buSzPts val="1100"/>
              <a:buFont typeface="Arial"/>
              <a:buNone/>
            </a:pPr>
            <a:r>
              <a:rPr b="1" lang="sk" sz="2400">
                <a:solidFill>
                  <a:schemeClr val="dk1"/>
                </a:solidFill>
                <a:latin typeface="Arial"/>
                <a:ea typeface="Arial"/>
                <a:cs typeface="Arial"/>
                <a:sym typeface="Arial"/>
              </a:rPr>
              <a:t>Dohoda o podmienkach výkonu dobrovoľníckej činnosti</a:t>
            </a:r>
            <a:endParaRPr b="1" sz="2400">
              <a:solidFill>
                <a:schemeClr val="dk1"/>
              </a:solidFill>
              <a:latin typeface="Arial"/>
              <a:ea typeface="Arial"/>
              <a:cs typeface="Arial"/>
              <a:sym typeface="Arial"/>
            </a:endParaRPr>
          </a:p>
          <a:p>
            <a:pPr indent="-323850" lvl="0" marL="457200" rtl="0" algn="l">
              <a:lnSpc>
                <a:spcPct val="111000"/>
              </a:lnSpc>
              <a:spcBef>
                <a:spcPts val="1600"/>
              </a:spcBef>
              <a:spcAft>
                <a:spcPts val="0"/>
              </a:spcAft>
              <a:buClr>
                <a:schemeClr val="dk1"/>
              </a:buClr>
              <a:buSzPts val="1500"/>
              <a:buChar char="●"/>
            </a:pPr>
            <a:r>
              <a:rPr lang="sk">
                <a:solidFill>
                  <a:schemeClr val="dk1"/>
                </a:solidFill>
                <a:latin typeface="Arial"/>
                <a:ea typeface="Arial"/>
                <a:cs typeface="Arial"/>
                <a:sym typeface="Arial"/>
              </a:rPr>
              <a:t>Obe zmluvné strany musia mať na pamäti, že </a:t>
            </a:r>
            <a:r>
              <a:rPr b="1" lang="sk">
                <a:solidFill>
                  <a:schemeClr val="dk1"/>
                </a:solidFill>
                <a:latin typeface="Arial"/>
                <a:ea typeface="Arial"/>
                <a:cs typeface="Arial"/>
                <a:sym typeface="Arial"/>
              </a:rPr>
              <a:t>táto dohoda musí byť v súlade so zmluvou o dobrovoľníckej činnosti</a:t>
            </a:r>
            <a:r>
              <a:rPr lang="sk">
                <a:solidFill>
                  <a:schemeClr val="dk1"/>
                </a:solidFill>
                <a:latin typeface="Arial"/>
                <a:ea typeface="Arial"/>
                <a:cs typeface="Arial"/>
                <a:sym typeface="Arial"/>
              </a:rPr>
              <a:t>, ktorú vysielajúca organizácia uzatvorila s dobrovoľníkom.</a:t>
            </a:r>
            <a:endParaRPr>
              <a:solidFill>
                <a:schemeClr val="dk1"/>
              </a:solidFill>
              <a:latin typeface="Arial"/>
              <a:ea typeface="Arial"/>
              <a:cs typeface="Arial"/>
              <a:sym typeface="Arial"/>
            </a:endParaRPr>
          </a:p>
          <a:p>
            <a:pPr indent="-323850" lvl="0" marL="457200" rtl="0" algn="l">
              <a:lnSpc>
                <a:spcPct val="111000"/>
              </a:lnSpc>
              <a:spcBef>
                <a:spcPts val="300"/>
              </a:spcBef>
              <a:spcAft>
                <a:spcPts val="0"/>
              </a:spcAft>
              <a:buClr>
                <a:schemeClr val="dk1"/>
              </a:buClr>
              <a:buSzPts val="1500"/>
              <a:buChar char="●"/>
            </a:pPr>
            <a:r>
              <a:rPr lang="sk">
                <a:solidFill>
                  <a:schemeClr val="dk1"/>
                </a:solidFill>
                <a:latin typeface="Arial"/>
                <a:ea typeface="Arial"/>
                <a:cs typeface="Arial"/>
                <a:sym typeface="Arial"/>
              </a:rPr>
              <a:t>Zákon o dobrovoľníctve </a:t>
            </a:r>
            <a:r>
              <a:rPr b="1" lang="sk">
                <a:solidFill>
                  <a:schemeClr val="dk1"/>
                </a:solidFill>
                <a:latin typeface="Arial"/>
                <a:ea typeface="Arial"/>
                <a:cs typeface="Arial"/>
                <a:sym typeface="Arial"/>
              </a:rPr>
              <a:t>neustanovuje obsahové náležitosti</a:t>
            </a:r>
            <a:r>
              <a:rPr lang="sk">
                <a:solidFill>
                  <a:schemeClr val="dk1"/>
                </a:solidFill>
                <a:latin typeface="Arial"/>
                <a:ea typeface="Arial"/>
                <a:cs typeface="Arial"/>
                <a:sym typeface="Arial"/>
              </a:rPr>
              <a:t> dohody o podmienkach výkonu dobrovoľníckej činnosti. </a:t>
            </a:r>
            <a:r>
              <a:rPr b="1" lang="sk">
                <a:solidFill>
                  <a:schemeClr val="dk1"/>
                </a:solidFill>
                <a:latin typeface="Arial"/>
                <a:ea typeface="Arial"/>
                <a:cs typeface="Arial"/>
                <a:sym typeface="Arial"/>
              </a:rPr>
              <a:t>Okrem spôsobu, rozsahu a obsahu výkonu dobrovoľníckej činnosti</a:t>
            </a:r>
            <a:r>
              <a:rPr lang="sk">
                <a:solidFill>
                  <a:schemeClr val="dk1"/>
                </a:solidFill>
                <a:latin typeface="Arial"/>
                <a:ea typeface="Arial"/>
                <a:cs typeface="Arial"/>
                <a:sym typeface="Arial"/>
              </a:rPr>
              <a:t> v prospech prijímateľa dobrovoľníckej činnosti v nej možno dohodnúť ďalšie, detailnejšie podmienky realizácie dobrovoľníckej činnosti, napr.:</a:t>
            </a:r>
            <a:endParaRPr>
              <a:solidFill>
                <a:schemeClr val="dk1"/>
              </a:solidFill>
              <a:latin typeface="Arial"/>
              <a:ea typeface="Arial"/>
              <a:cs typeface="Arial"/>
              <a:sym typeface="Arial"/>
            </a:endParaRPr>
          </a:p>
          <a:p>
            <a:pPr indent="-323850" lvl="0" marL="914400" rtl="0" algn="l">
              <a:lnSpc>
                <a:spcPct val="111000"/>
              </a:lnSpc>
              <a:spcBef>
                <a:spcPts val="300"/>
              </a:spcBef>
              <a:spcAft>
                <a:spcPts val="0"/>
              </a:spcAft>
              <a:buClr>
                <a:schemeClr val="dk1"/>
              </a:buClr>
              <a:buSzPts val="1500"/>
              <a:buAutoNum type="alphaLcParenR"/>
            </a:pPr>
            <a:r>
              <a:rPr lang="sk">
                <a:solidFill>
                  <a:schemeClr val="dk1"/>
                </a:solidFill>
                <a:latin typeface="Arial"/>
                <a:ea typeface="Arial"/>
                <a:cs typeface="Arial"/>
                <a:sym typeface="Arial"/>
              </a:rPr>
              <a:t>spolupodieľanie sa na úhrade časti nákladov vynaložených vysielajúcou organizáciou na dobrovoľníka</a:t>
            </a:r>
            <a:endParaRPr>
              <a:solidFill>
                <a:schemeClr val="dk1"/>
              </a:solidFill>
              <a:latin typeface="Arial"/>
              <a:ea typeface="Arial"/>
              <a:cs typeface="Arial"/>
              <a:sym typeface="Arial"/>
            </a:endParaRPr>
          </a:p>
          <a:p>
            <a:pPr indent="-323850" lvl="0" marL="914400" rtl="0" algn="l">
              <a:lnSpc>
                <a:spcPct val="111000"/>
              </a:lnSpc>
              <a:spcBef>
                <a:spcPts val="300"/>
              </a:spcBef>
              <a:spcAft>
                <a:spcPts val="0"/>
              </a:spcAft>
              <a:buClr>
                <a:schemeClr val="dk1"/>
              </a:buClr>
              <a:buSzPts val="1500"/>
              <a:buAutoNum type="alphaLcParenR"/>
            </a:pPr>
            <a:r>
              <a:rPr lang="sk">
                <a:solidFill>
                  <a:schemeClr val="dk1"/>
                </a:solidFill>
                <a:latin typeface="Arial"/>
                <a:ea typeface="Arial"/>
                <a:cs typeface="Arial"/>
                <a:sym typeface="Arial"/>
              </a:rPr>
              <a:t>otázku vedenia právnej a ekonomicko-účtovnej agendy súvisiacej s dobrovoľníkom, teda do akej miery zabezpečí tieto činnosti vysielajúca organizácia a do akej prijímateľ dobrovoľníckej činnosti,</a:t>
            </a:r>
            <a:endParaRPr>
              <a:solidFill>
                <a:schemeClr val="dk1"/>
              </a:solidFill>
              <a:latin typeface="Arial"/>
              <a:ea typeface="Arial"/>
              <a:cs typeface="Arial"/>
              <a:sym typeface="Arial"/>
            </a:endParaRPr>
          </a:p>
          <a:p>
            <a:pPr indent="-323850" lvl="0" marL="914400" rtl="0" algn="l">
              <a:lnSpc>
                <a:spcPct val="111000"/>
              </a:lnSpc>
              <a:spcBef>
                <a:spcPts val="300"/>
              </a:spcBef>
              <a:spcAft>
                <a:spcPts val="0"/>
              </a:spcAft>
              <a:buClr>
                <a:schemeClr val="dk1"/>
              </a:buClr>
              <a:buSzPts val="1500"/>
              <a:buAutoNum type="alphaLcParenR"/>
            </a:pPr>
            <a:r>
              <a:rPr lang="sk">
                <a:solidFill>
                  <a:schemeClr val="dk1"/>
                </a:solidFill>
                <a:latin typeface="Arial"/>
                <a:ea typeface="Arial"/>
                <a:cs typeface="Arial"/>
                <a:sym typeface="Arial"/>
              </a:rPr>
              <a:t>spôsob nahlasovania potreby dobrovoľníkov pre prijímateľa dobrovoľníckej činnosti a základné obsahové náležitosti takéhoto nahlásenia,</a:t>
            </a:r>
            <a:endParaRPr>
              <a:solidFill>
                <a:schemeClr val="dk1"/>
              </a:solidFill>
              <a:latin typeface="Arial"/>
              <a:ea typeface="Arial"/>
              <a:cs typeface="Arial"/>
              <a:sym typeface="Arial"/>
            </a:endParaRPr>
          </a:p>
          <a:p>
            <a:pPr indent="-323850" lvl="0" marL="914400" rtl="0" algn="l">
              <a:lnSpc>
                <a:spcPct val="111000"/>
              </a:lnSpc>
              <a:spcBef>
                <a:spcPts val="300"/>
              </a:spcBef>
              <a:spcAft>
                <a:spcPts val="300"/>
              </a:spcAft>
              <a:buClr>
                <a:schemeClr val="dk1"/>
              </a:buClr>
              <a:buSzPts val="1500"/>
              <a:buAutoNum type="alphaLcParenR"/>
            </a:pPr>
            <a:r>
              <a:rPr lang="sk">
                <a:solidFill>
                  <a:schemeClr val="dk1"/>
                </a:solidFill>
                <a:latin typeface="Arial"/>
                <a:ea typeface="Arial"/>
                <a:cs typeface="Arial"/>
                <a:sym typeface="Arial"/>
              </a:rPr>
              <a:t>kto zabezpečuje materiálne zabezpečenie dobrovoľníka - napr. stravovanie a ubytovanie, spôsob dopravy, potreba osobného vybavenia, pracovných pomôcok alebo jednotného oblečenia dobrovoľníkov.</a:t>
            </a:r>
            <a:endParaRPr>
              <a:latin typeface="Arial"/>
              <a:ea typeface="Arial"/>
              <a:cs typeface="Arial"/>
              <a:sym typeface="Arial"/>
            </a:endParaRPr>
          </a:p>
        </p:txBody>
      </p:sp>
      <p:sp>
        <p:nvSpPr>
          <p:cNvPr id="469" name="Google Shape;469;p7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75"/>
          <p:cNvSpPr txBox="1"/>
          <p:nvPr>
            <p:ph idx="1" type="body"/>
          </p:nvPr>
        </p:nvSpPr>
        <p:spPr>
          <a:xfrm>
            <a:off x="372975" y="1007825"/>
            <a:ext cx="8418900" cy="413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sk" sz="1800">
                <a:solidFill>
                  <a:schemeClr val="dk1"/>
                </a:solidFill>
                <a:latin typeface="Arial"/>
                <a:ea typeface="Arial"/>
                <a:cs typeface="Arial"/>
                <a:sym typeface="Arial"/>
              </a:rPr>
              <a:t>Právne predpisy upravujúce dobrovoľníctvo v športe:</a:t>
            </a:r>
            <a:endParaRPr b="1" sz="1800">
              <a:solidFill>
                <a:schemeClr val="dk1"/>
              </a:solidFill>
              <a:latin typeface="Arial"/>
              <a:ea typeface="Arial"/>
              <a:cs typeface="Arial"/>
              <a:sym typeface="Arial"/>
            </a:endParaRPr>
          </a:p>
          <a:p>
            <a:pPr indent="-342900" lvl="0" marL="457200" rtl="0" algn="l">
              <a:spcBef>
                <a:spcPts val="1600"/>
              </a:spcBef>
              <a:spcAft>
                <a:spcPts val="0"/>
              </a:spcAft>
              <a:buClr>
                <a:schemeClr val="dk1"/>
              </a:buClr>
              <a:buSzPts val="1800"/>
              <a:buChar char="●"/>
            </a:pPr>
            <a:r>
              <a:rPr lang="sk" sz="1800">
                <a:solidFill>
                  <a:schemeClr val="dk1"/>
                </a:solidFill>
                <a:latin typeface="Arial"/>
                <a:ea typeface="Arial"/>
                <a:cs typeface="Arial"/>
                <a:sym typeface="Arial"/>
              </a:rPr>
              <a:t>Zákon č. 406/2011 Z. z. o dobrovoľníctve a o zmene a doplnení niektorých zákonov v znení neskorších predpisov (ďalej len „</a:t>
            </a:r>
            <a:r>
              <a:rPr b="1" lang="sk" sz="1800">
                <a:solidFill>
                  <a:schemeClr val="dk1"/>
                </a:solidFill>
                <a:latin typeface="Arial"/>
                <a:ea typeface="Arial"/>
                <a:cs typeface="Arial"/>
                <a:sym typeface="Arial"/>
              </a:rPr>
              <a:t>Zákon o dobrovoľníctve</a:t>
            </a:r>
            <a:r>
              <a:rPr lang="sk" sz="1800">
                <a:solidFill>
                  <a:schemeClr val="dk1"/>
                </a:solidFill>
                <a:latin typeface="Arial"/>
                <a:ea typeface="Arial"/>
                <a:cs typeface="Arial"/>
                <a:sym typeface="Arial"/>
              </a:rPr>
              <a:t>“)</a:t>
            </a:r>
            <a:br>
              <a:rPr lang="sk"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indent="-342900" lvl="0" marL="457200" rtl="0" algn="l">
              <a:spcBef>
                <a:spcPts val="0"/>
              </a:spcBef>
              <a:spcAft>
                <a:spcPts val="0"/>
              </a:spcAft>
              <a:buClr>
                <a:schemeClr val="dk1"/>
              </a:buClr>
              <a:buSzPts val="1800"/>
              <a:buChar char="●"/>
            </a:pPr>
            <a:r>
              <a:rPr lang="sk" sz="1800">
                <a:solidFill>
                  <a:schemeClr val="dk1"/>
                </a:solidFill>
                <a:latin typeface="Arial"/>
                <a:ea typeface="Arial"/>
                <a:cs typeface="Arial"/>
                <a:sym typeface="Arial"/>
              </a:rPr>
              <a:t>Zákon č. 440/2015 Z. z. o športe a o zmene a doplnení niektorých zákonov v znení neskorších predpisov (ďalej len „</a:t>
            </a:r>
            <a:r>
              <a:rPr b="1" lang="sk" sz="1800">
                <a:solidFill>
                  <a:schemeClr val="dk1"/>
                </a:solidFill>
                <a:latin typeface="Arial"/>
                <a:ea typeface="Arial"/>
                <a:cs typeface="Arial"/>
                <a:sym typeface="Arial"/>
              </a:rPr>
              <a:t>Zákon o športe</a:t>
            </a:r>
            <a:r>
              <a:rPr lang="sk" sz="1800">
                <a:solidFill>
                  <a:schemeClr val="dk1"/>
                </a:solidFill>
                <a:latin typeface="Arial"/>
                <a:ea typeface="Arial"/>
                <a:cs typeface="Arial"/>
                <a:sym typeface="Arial"/>
              </a:rPr>
              <a:t>“)</a:t>
            </a:r>
            <a:br>
              <a:rPr lang="sk"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a:p>
            <a:pPr indent="-342900" lvl="0" marL="457200" rtl="0" algn="l">
              <a:spcBef>
                <a:spcPts val="0"/>
              </a:spcBef>
              <a:spcAft>
                <a:spcPts val="0"/>
              </a:spcAft>
              <a:buClr>
                <a:schemeClr val="dk1"/>
              </a:buClr>
              <a:buSzPts val="1800"/>
              <a:buChar char="●"/>
            </a:pPr>
            <a:r>
              <a:rPr lang="sk" sz="1800">
                <a:solidFill>
                  <a:schemeClr val="dk1"/>
                </a:solidFill>
                <a:latin typeface="Arial"/>
                <a:ea typeface="Arial"/>
                <a:cs typeface="Arial"/>
                <a:sym typeface="Arial"/>
              </a:rPr>
              <a:t>Zákon č. 595/2003 Z. z. o dani z príjmov v znení neskorších predpisov (ďalej len „</a:t>
            </a:r>
            <a:r>
              <a:rPr b="1" lang="sk" sz="1800">
                <a:solidFill>
                  <a:schemeClr val="dk1"/>
                </a:solidFill>
                <a:latin typeface="Arial"/>
                <a:ea typeface="Arial"/>
                <a:cs typeface="Arial"/>
                <a:sym typeface="Arial"/>
              </a:rPr>
              <a:t>Zákon o dani z príjmov</a:t>
            </a:r>
            <a:r>
              <a:rPr lang="sk" sz="1800">
                <a:solidFill>
                  <a:schemeClr val="dk1"/>
                </a:solidFill>
                <a:latin typeface="Arial"/>
                <a:ea typeface="Arial"/>
                <a:cs typeface="Arial"/>
                <a:sym typeface="Arial"/>
              </a:rPr>
              <a:t>”)</a:t>
            </a:r>
            <a:endParaRPr b="1" sz="2400">
              <a:solidFill>
                <a:schemeClr val="dk1"/>
              </a:solidFill>
              <a:latin typeface="Arial"/>
              <a:ea typeface="Arial"/>
              <a:cs typeface="Arial"/>
              <a:sym typeface="Arial"/>
            </a:endParaRPr>
          </a:p>
        </p:txBody>
      </p:sp>
      <p:sp>
        <p:nvSpPr>
          <p:cNvPr id="475" name="Google Shape;475;p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
        <p:nvSpPr>
          <p:cNvPr id="476" name="Google Shape;476;p75"/>
          <p:cNvSpPr txBox="1"/>
          <p:nvPr>
            <p:ph type="title"/>
          </p:nvPr>
        </p:nvSpPr>
        <p:spPr>
          <a:xfrm>
            <a:off x="372975"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Dobrovoľníctvo v praxi športových organizácií</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76"/>
          <p:cNvSpPr txBox="1"/>
          <p:nvPr>
            <p:ph idx="1" type="body"/>
          </p:nvPr>
        </p:nvSpPr>
        <p:spPr>
          <a:xfrm>
            <a:off x="372975" y="855425"/>
            <a:ext cx="8418900" cy="4135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rgbClr val="000000"/>
              </a:buClr>
              <a:buSzPts val="1100"/>
              <a:buFont typeface="Arial"/>
              <a:buNone/>
            </a:pPr>
            <a:r>
              <a:rPr b="1" lang="sk" sz="1300">
                <a:solidFill>
                  <a:schemeClr val="dk1"/>
                </a:solidFill>
                <a:latin typeface="Arial"/>
                <a:ea typeface="Arial"/>
                <a:cs typeface="Arial"/>
                <a:sym typeface="Arial"/>
              </a:rPr>
              <a:t>Čo nové priniesol zákon o športe vo vzťahu k dobrovoľníkom:</a:t>
            </a:r>
            <a:endParaRPr b="1" sz="1300">
              <a:solidFill>
                <a:schemeClr val="dk1"/>
              </a:solidFill>
              <a:latin typeface="Arial"/>
              <a:ea typeface="Arial"/>
              <a:cs typeface="Arial"/>
              <a:sym typeface="Arial"/>
            </a:endParaRPr>
          </a:p>
          <a:p>
            <a:pPr indent="0" lvl="0" marL="0" rtl="0" algn="l">
              <a:spcBef>
                <a:spcPts val="1600"/>
              </a:spcBef>
              <a:spcAft>
                <a:spcPts val="0"/>
              </a:spcAft>
              <a:buClr>
                <a:srgbClr val="000000"/>
              </a:buClr>
              <a:buSzPts val="1100"/>
              <a:buFont typeface="Arial"/>
              <a:buNone/>
            </a:pPr>
            <a:r>
              <a:rPr lang="sk" sz="1300">
                <a:solidFill>
                  <a:schemeClr val="dk1"/>
                </a:solidFill>
                <a:latin typeface="Arial"/>
                <a:ea typeface="Arial"/>
                <a:cs typeface="Arial"/>
                <a:sym typeface="Arial"/>
              </a:rPr>
              <a:t>Bola zavedená možnosť, </a:t>
            </a:r>
            <a:r>
              <a:rPr b="1" lang="sk" sz="1300">
                <a:solidFill>
                  <a:schemeClr val="dk1"/>
                </a:solidFill>
                <a:latin typeface="Arial"/>
                <a:ea typeface="Arial"/>
                <a:cs typeface="Arial"/>
                <a:sym typeface="Arial"/>
              </a:rPr>
              <a:t>aby športový odborník podľa § 6 ods. 1 písm. a) až d)</a:t>
            </a:r>
            <a:r>
              <a:rPr lang="sk" sz="1300">
                <a:solidFill>
                  <a:schemeClr val="dk1"/>
                </a:solidFill>
                <a:latin typeface="Arial"/>
                <a:ea typeface="Arial"/>
                <a:cs typeface="Arial"/>
                <a:sym typeface="Arial"/>
              </a:rPr>
              <a:t> Zákona o športe mohol </a:t>
            </a:r>
            <a:r>
              <a:rPr b="1" lang="sk" sz="1300">
                <a:solidFill>
                  <a:schemeClr val="dk1"/>
                </a:solidFill>
                <a:latin typeface="Arial"/>
                <a:ea typeface="Arial"/>
                <a:cs typeface="Arial"/>
                <a:sym typeface="Arial"/>
              </a:rPr>
              <a:t>vykonávať športovú činnosť ako dobrovoľník v zvýhodnenom režime oproti bežnému dobrovoľníkovi.</a:t>
            </a:r>
            <a:endParaRPr sz="1300">
              <a:solidFill>
                <a:schemeClr val="dk1"/>
              </a:solidFill>
              <a:latin typeface="Arial"/>
              <a:ea typeface="Arial"/>
              <a:cs typeface="Arial"/>
              <a:sym typeface="Arial"/>
            </a:endParaRPr>
          </a:p>
          <a:p>
            <a:pPr indent="0" lvl="0" marL="0" rtl="0" algn="l">
              <a:spcBef>
                <a:spcPts val="1000"/>
              </a:spcBef>
              <a:spcAft>
                <a:spcPts val="0"/>
              </a:spcAft>
              <a:buClr>
                <a:srgbClr val="000000"/>
              </a:buClr>
              <a:buSzPts val="1100"/>
              <a:buFont typeface="Arial"/>
              <a:buNone/>
            </a:pPr>
            <a:r>
              <a:rPr lang="sk" sz="1300">
                <a:solidFill>
                  <a:schemeClr val="dk1"/>
                </a:solidFill>
                <a:latin typeface="Arial"/>
                <a:ea typeface="Arial"/>
                <a:cs typeface="Arial"/>
                <a:sym typeface="Arial"/>
              </a:rPr>
              <a:t>Ide o tieto činnosti športových odborníkov vykonávané formou dobrovoľníctva:</a:t>
            </a:r>
            <a:endParaRPr sz="1300">
              <a:solidFill>
                <a:schemeClr val="dk1"/>
              </a:solidFill>
              <a:latin typeface="Arial"/>
              <a:ea typeface="Arial"/>
              <a:cs typeface="Arial"/>
              <a:sym typeface="Arial"/>
            </a:endParaRPr>
          </a:p>
          <a:p>
            <a:pPr indent="-311150" lvl="0" marL="457200" rtl="0" algn="l">
              <a:spcBef>
                <a:spcPts val="1600"/>
              </a:spcBef>
              <a:spcAft>
                <a:spcPts val="0"/>
              </a:spcAft>
              <a:buClr>
                <a:schemeClr val="dk1"/>
              </a:buClr>
              <a:buSzPts val="1300"/>
              <a:buAutoNum type="alphaLcParenR"/>
            </a:pPr>
            <a:r>
              <a:rPr lang="sk" sz="1300">
                <a:solidFill>
                  <a:schemeClr val="dk1"/>
                </a:solidFill>
                <a:latin typeface="Arial"/>
                <a:ea typeface="Arial"/>
                <a:cs typeface="Arial"/>
                <a:sym typeface="Arial"/>
              </a:rPr>
              <a:t>tréner alebo inštruktor športu,</a:t>
            </a:r>
            <a:endParaRPr sz="1300">
              <a:solidFill>
                <a:schemeClr val="dk1"/>
              </a:solidFill>
              <a:latin typeface="Arial"/>
              <a:ea typeface="Arial"/>
              <a:cs typeface="Arial"/>
              <a:sym typeface="Arial"/>
            </a:endParaRPr>
          </a:p>
          <a:p>
            <a:pPr indent="-311150" lvl="0" marL="457200" rtl="0" algn="l">
              <a:spcBef>
                <a:spcPts val="0"/>
              </a:spcBef>
              <a:spcAft>
                <a:spcPts val="0"/>
              </a:spcAft>
              <a:buClr>
                <a:schemeClr val="dk1"/>
              </a:buClr>
              <a:buSzPts val="1300"/>
              <a:buAutoNum type="alphaLcParenR"/>
            </a:pPr>
            <a:r>
              <a:rPr lang="sk" sz="1300">
                <a:solidFill>
                  <a:schemeClr val="dk1"/>
                </a:solidFill>
                <a:latin typeface="Arial"/>
                <a:ea typeface="Arial"/>
                <a:cs typeface="Arial"/>
                <a:sym typeface="Arial"/>
              </a:rPr>
              <a:t>fyzická osoba vykonávajúca odbornú činnosť v športe na základe odbornej spôsobilosti získanej podľa osobitného predpisu (lekár, masér, psychológ, fyzioterapeut, výživový poradca),</a:t>
            </a:r>
            <a:endParaRPr sz="1300">
              <a:solidFill>
                <a:schemeClr val="dk1"/>
              </a:solidFill>
              <a:latin typeface="Arial"/>
              <a:ea typeface="Arial"/>
              <a:cs typeface="Arial"/>
              <a:sym typeface="Arial"/>
            </a:endParaRPr>
          </a:p>
          <a:p>
            <a:pPr indent="-311150" lvl="0" marL="457200" rtl="0" algn="l">
              <a:spcBef>
                <a:spcPts val="0"/>
              </a:spcBef>
              <a:spcAft>
                <a:spcPts val="0"/>
              </a:spcAft>
              <a:buClr>
                <a:schemeClr val="dk1"/>
              </a:buClr>
              <a:buSzPts val="1300"/>
              <a:buAutoNum type="alphaLcParenR"/>
            </a:pPr>
            <a:r>
              <a:rPr lang="sk" sz="1300">
                <a:solidFill>
                  <a:schemeClr val="dk1"/>
                </a:solidFill>
                <a:latin typeface="Arial"/>
                <a:ea typeface="Arial"/>
                <a:cs typeface="Arial"/>
                <a:sym typeface="Arial"/>
              </a:rPr>
              <a:t>fyzická osoba vykonávajúca odbornú činnosť v športe na základe odbornej spôsobilosti určenej predpismi športového zväzu, (napr. rozhodca, delegát)</a:t>
            </a:r>
            <a:endParaRPr sz="1300">
              <a:solidFill>
                <a:schemeClr val="dk1"/>
              </a:solidFill>
              <a:latin typeface="Arial"/>
              <a:ea typeface="Arial"/>
              <a:cs typeface="Arial"/>
              <a:sym typeface="Arial"/>
            </a:endParaRPr>
          </a:p>
          <a:p>
            <a:pPr indent="-311150" lvl="0" marL="457200" rtl="0" algn="l">
              <a:spcBef>
                <a:spcPts val="0"/>
              </a:spcBef>
              <a:spcAft>
                <a:spcPts val="0"/>
              </a:spcAft>
              <a:buClr>
                <a:schemeClr val="dk1"/>
              </a:buClr>
              <a:buSzPts val="1300"/>
              <a:buAutoNum type="alphaLcParenR"/>
            </a:pPr>
            <a:r>
              <a:rPr lang="sk" sz="1300">
                <a:solidFill>
                  <a:schemeClr val="dk1"/>
                </a:solidFill>
                <a:latin typeface="Arial"/>
                <a:ea typeface="Arial"/>
                <a:cs typeface="Arial"/>
                <a:sym typeface="Arial"/>
              </a:rPr>
              <a:t>fyzická osoba vykonávajúca činnosť v športe, na ktorú sa v </a:t>
            </a:r>
            <a:r>
              <a:rPr b="1" lang="sk" sz="1300">
                <a:solidFill>
                  <a:schemeClr val="dk1"/>
                </a:solidFill>
                <a:latin typeface="Arial"/>
                <a:ea typeface="Arial"/>
                <a:cs typeface="Arial"/>
                <a:sym typeface="Arial"/>
              </a:rPr>
              <a:t>súlade s pravidlami súťaže</a:t>
            </a:r>
            <a:r>
              <a:rPr lang="sk" sz="1300">
                <a:solidFill>
                  <a:schemeClr val="dk1"/>
                </a:solidFill>
                <a:latin typeface="Arial"/>
                <a:ea typeface="Arial"/>
                <a:cs typeface="Arial"/>
                <a:sym typeface="Arial"/>
              </a:rPr>
              <a:t> a </a:t>
            </a:r>
            <a:r>
              <a:rPr b="1" lang="sk" sz="1300">
                <a:solidFill>
                  <a:schemeClr val="dk1"/>
                </a:solidFill>
                <a:latin typeface="Arial"/>
                <a:ea typeface="Arial"/>
                <a:cs typeface="Arial"/>
                <a:sym typeface="Arial"/>
              </a:rPr>
              <a:t>predpismi športového zväzu nevyžaduje odborná spôsobilosť</a:t>
            </a:r>
            <a:r>
              <a:rPr lang="sk" sz="1300">
                <a:solidFill>
                  <a:schemeClr val="dk1"/>
                </a:solidFill>
                <a:latin typeface="Arial"/>
                <a:ea typeface="Arial"/>
                <a:cs typeface="Arial"/>
                <a:sym typeface="Arial"/>
              </a:rPr>
              <a:t> (vedúci družstva, traťový komisár, hlásateľ, člen usporiadateľskej služby, zberač lôpt či iná osoba podieľajúca sa na zabezpečovaní organizácie súťaže, na výkon činnosti ktorej sa nevyžaduje odborná spôsobilosť).</a:t>
            </a:r>
            <a:endParaRPr sz="1300">
              <a:solidFill>
                <a:schemeClr val="dk1"/>
              </a:solidFill>
              <a:latin typeface="Arial"/>
              <a:ea typeface="Arial"/>
              <a:cs typeface="Arial"/>
              <a:sym typeface="Arial"/>
            </a:endParaRPr>
          </a:p>
          <a:p>
            <a:pPr indent="0" lvl="0" marL="0" rtl="0" algn="l">
              <a:spcBef>
                <a:spcPts val="1000"/>
              </a:spcBef>
              <a:spcAft>
                <a:spcPts val="1600"/>
              </a:spcAft>
              <a:buClr>
                <a:srgbClr val="000000"/>
              </a:buClr>
              <a:buNone/>
            </a:pPr>
            <a:r>
              <a:rPr b="1" lang="sk" sz="1300">
                <a:solidFill>
                  <a:schemeClr val="dk1"/>
                </a:solidFill>
                <a:latin typeface="Arial"/>
                <a:ea typeface="Arial"/>
                <a:cs typeface="Arial"/>
                <a:sym typeface="Arial"/>
              </a:rPr>
              <a:t>Samozrejme, dobrovoľníkmi môžu byť aj iné osoby ako len športoví odborníci (napr. bežní členovia športového klubu).</a:t>
            </a:r>
            <a:endParaRPr b="1" sz="1300">
              <a:solidFill>
                <a:schemeClr val="dk1"/>
              </a:solidFill>
              <a:latin typeface="Arial"/>
              <a:ea typeface="Arial"/>
              <a:cs typeface="Arial"/>
              <a:sym typeface="Arial"/>
            </a:endParaRPr>
          </a:p>
        </p:txBody>
      </p:sp>
      <p:sp>
        <p:nvSpPr>
          <p:cNvPr id="482" name="Google Shape;482;p7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
        <p:nvSpPr>
          <p:cNvPr id="483" name="Google Shape;483;p76"/>
          <p:cNvSpPr txBox="1"/>
          <p:nvPr>
            <p:ph type="title"/>
          </p:nvPr>
        </p:nvSpPr>
        <p:spPr>
          <a:xfrm>
            <a:off x="372975"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Dobrovoľníctvo v praxi športových organizácií</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77"/>
          <p:cNvSpPr txBox="1"/>
          <p:nvPr>
            <p:ph idx="1" type="body"/>
          </p:nvPr>
        </p:nvSpPr>
        <p:spPr>
          <a:xfrm>
            <a:off x="199125" y="855425"/>
            <a:ext cx="8592600" cy="413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sk">
                <a:solidFill>
                  <a:schemeClr val="dk1"/>
                </a:solidFill>
                <a:latin typeface="Arial"/>
                <a:ea typeface="Arial"/>
                <a:cs typeface="Arial"/>
                <a:sym typeface="Arial"/>
              </a:rPr>
              <a:t>Ak športový odborník vykonáva svoju činnosť ako dobrovoľník, v zmysle </a:t>
            </a:r>
            <a:r>
              <a:rPr b="1" lang="sk">
                <a:solidFill>
                  <a:schemeClr val="dk1"/>
                </a:solidFill>
                <a:latin typeface="Arial"/>
                <a:ea typeface="Arial"/>
                <a:cs typeface="Arial"/>
                <a:sym typeface="Arial"/>
              </a:rPr>
              <a:t>§ 80 ods. 7</a:t>
            </a:r>
            <a:r>
              <a:rPr lang="sk">
                <a:solidFill>
                  <a:schemeClr val="dk1"/>
                </a:solidFill>
                <a:latin typeface="Arial"/>
                <a:ea typeface="Arial"/>
                <a:cs typeface="Arial"/>
                <a:sym typeface="Arial"/>
              </a:rPr>
              <a:t> Zákona o športe sa </a:t>
            </a:r>
            <a:r>
              <a:rPr b="1" lang="sk">
                <a:solidFill>
                  <a:schemeClr val="dk1"/>
                </a:solidFill>
                <a:latin typeface="Arial"/>
                <a:ea typeface="Arial"/>
                <a:cs typeface="Arial"/>
                <a:sym typeface="Arial"/>
              </a:rPr>
              <a:t>do registra fyzických osôb v športe sa zapisujú aj tieto údaje</a:t>
            </a:r>
            <a:r>
              <a:rPr lang="sk">
                <a:solidFill>
                  <a:schemeClr val="dk1"/>
                </a:solidFill>
                <a:latin typeface="Arial"/>
                <a:ea typeface="Arial"/>
                <a:cs typeface="Arial"/>
                <a:sym typeface="Arial"/>
              </a:rPr>
              <a:t>:</a:t>
            </a:r>
            <a:endParaRPr>
              <a:solidFill>
                <a:schemeClr val="dk1"/>
              </a:solidFill>
              <a:latin typeface="Arial"/>
              <a:ea typeface="Arial"/>
              <a:cs typeface="Arial"/>
              <a:sym typeface="Arial"/>
            </a:endParaRPr>
          </a:p>
          <a:p>
            <a:pPr indent="-330200" lvl="0" marL="457200" rtl="0" algn="l">
              <a:spcBef>
                <a:spcPts val="1000"/>
              </a:spcBef>
              <a:spcAft>
                <a:spcPts val="0"/>
              </a:spcAft>
              <a:buClr>
                <a:schemeClr val="dk1"/>
              </a:buClr>
              <a:buSzPts val="1600"/>
              <a:buAutoNum type="alphaLcParenR"/>
            </a:pPr>
            <a:r>
              <a:rPr b="1" lang="sk" sz="1600">
                <a:solidFill>
                  <a:schemeClr val="dk1"/>
                </a:solidFill>
                <a:latin typeface="Arial"/>
                <a:ea typeface="Arial"/>
                <a:cs typeface="Arial"/>
                <a:sym typeface="Arial"/>
              </a:rPr>
              <a:t>označenie prijímateľa dobrovoľníckej činnosti</a:t>
            </a:r>
            <a:r>
              <a:rPr lang="sk" sz="1600">
                <a:solidFill>
                  <a:schemeClr val="dk1"/>
                </a:solidFill>
                <a:latin typeface="Arial"/>
                <a:ea typeface="Arial"/>
                <a:cs typeface="Arial"/>
                <a:sym typeface="Arial"/>
              </a:rPr>
              <a:t> (spravidla športový klub ako organizátor podujatia)</a:t>
            </a:r>
            <a:endParaRPr sz="1600">
              <a:solidFill>
                <a:schemeClr val="dk1"/>
              </a:solidFill>
              <a:latin typeface="Arial"/>
              <a:ea typeface="Arial"/>
              <a:cs typeface="Arial"/>
              <a:sym typeface="Arial"/>
            </a:endParaRPr>
          </a:p>
          <a:p>
            <a:pPr indent="-330200" lvl="0" marL="457200" rtl="0" algn="l">
              <a:spcBef>
                <a:spcPts val="0"/>
              </a:spcBef>
              <a:spcAft>
                <a:spcPts val="0"/>
              </a:spcAft>
              <a:buClr>
                <a:schemeClr val="dk1"/>
              </a:buClr>
              <a:buSzPts val="1600"/>
              <a:buAutoNum type="alphaLcParenR"/>
            </a:pPr>
            <a:r>
              <a:rPr b="1" lang="sk" sz="1600">
                <a:solidFill>
                  <a:schemeClr val="dk1"/>
                </a:solidFill>
                <a:latin typeface="Arial"/>
                <a:ea typeface="Arial"/>
                <a:cs typeface="Arial"/>
                <a:sym typeface="Arial"/>
              </a:rPr>
              <a:t>označenie vysielajúcej organizácie </a:t>
            </a:r>
            <a:r>
              <a:rPr lang="sk" sz="1600">
                <a:solidFill>
                  <a:schemeClr val="dk1"/>
                </a:solidFill>
                <a:latin typeface="Arial"/>
                <a:ea typeface="Arial"/>
                <a:cs typeface="Arial"/>
                <a:sym typeface="Arial"/>
              </a:rPr>
              <a:t>(mohol by to byť športový zväz, ktorý robí servis pre kluby)</a:t>
            </a:r>
            <a:endParaRPr sz="1600">
              <a:solidFill>
                <a:schemeClr val="dk1"/>
              </a:solidFill>
              <a:latin typeface="Arial"/>
              <a:ea typeface="Arial"/>
              <a:cs typeface="Arial"/>
              <a:sym typeface="Arial"/>
            </a:endParaRPr>
          </a:p>
          <a:p>
            <a:pPr indent="-330200" lvl="0" marL="457200" rtl="0" algn="l">
              <a:spcBef>
                <a:spcPts val="0"/>
              </a:spcBef>
              <a:spcAft>
                <a:spcPts val="0"/>
              </a:spcAft>
              <a:buClr>
                <a:schemeClr val="dk1"/>
              </a:buClr>
              <a:buSzPts val="1600"/>
              <a:buAutoNum type="alphaLcParenR"/>
            </a:pPr>
            <a:r>
              <a:rPr b="1" lang="sk" sz="1600">
                <a:solidFill>
                  <a:schemeClr val="dk1"/>
                </a:solidFill>
                <a:latin typeface="Arial"/>
                <a:ea typeface="Arial"/>
                <a:cs typeface="Arial"/>
                <a:sym typeface="Arial"/>
              </a:rPr>
              <a:t>miesto, obsah a trvanie dobrovoľníckej činnosti </a:t>
            </a:r>
            <a:r>
              <a:rPr lang="sk" sz="1600">
                <a:solidFill>
                  <a:schemeClr val="dk1"/>
                </a:solidFill>
                <a:latin typeface="Arial"/>
                <a:ea typeface="Arial"/>
                <a:cs typeface="Arial"/>
                <a:sym typeface="Arial"/>
              </a:rPr>
              <a:t>(údaje o činnosti podľa konkrétneho podujatia)</a:t>
            </a:r>
            <a:endParaRPr sz="1600">
              <a:solidFill>
                <a:schemeClr val="dk1"/>
              </a:solidFill>
              <a:latin typeface="Arial"/>
              <a:ea typeface="Arial"/>
              <a:cs typeface="Arial"/>
              <a:sym typeface="Arial"/>
            </a:endParaRPr>
          </a:p>
          <a:p>
            <a:pPr indent="-330200" lvl="0" marL="457200" rtl="0" algn="l">
              <a:spcBef>
                <a:spcPts val="0"/>
              </a:spcBef>
              <a:spcAft>
                <a:spcPts val="0"/>
              </a:spcAft>
              <a:buClr>
                <a:schemeClr val="dk1"/>
              </a:buClr>
              <a:buSzPts val="1600"/>
              <a:buAutoNum type="alphaLcParenR"/>
            </a:pPr>
            <a:r>
              <a:rPr b="1" lang="sk" sz="1600">
                <a:solidFill>
                  <a:schemeClr val="dk1"/>
                </a:solidFill>
                <a:latin typeface="Arial"/>
                <a:ea typeface="Arial"/>
                <a:cs typeface="Arial"/>
                <a:sym typeface="Arial"/>
              </a:rPr>
              <a:t>súťaž alebo projekt, v súvislosti s ktorým bola vykonávaná dobrovoľnícka činnosť </a:t>
            </a:r>
            <a:r>
              <a:rPr lang="sk" sz="1600">
                <a:solidFill>
                  <a:schemeClr val="dk1"/>
                </a:solidFill>
                <a:latin typeface="Arial"/>
                <a:ea typeface="Arial"/>
                <a:cs typeface="Arial"/>
                <a:sym typeface="Arial"/>
              </a:rPr>
              <a:t>(špecifikácia podujatia, na ktorom sa vykonáva dobrovoľnícka činnosť)</a:t>
            </a:r>
            <a:endParaRPr sz="1600">
              <a:solidFill>
                <a:schemeClr val="dk1"/>
              </a:solidFill>
              <a:latin typeface="Arial"/>
              <a:ea typeface="Arial"/>
              <a:cs typeface="Arial"/>
              <a:sym typeface="Arial"/>
            </a:endParaRPr>
          </a:p>
          <a:p>
            <a:pPr indent="-330200" lvl="0" marL="457200" rtl="0" algn="l">
              <a:spcBef>
                <a:spcPts val="0"/>
              </a:spcBef>
              <a:spcAft>
                <a:spcPts val="0"/>
              </a:spcAft>
              <a:buClr>
                <a:schemeClr val="dk1"/>
              </a:buClr>
              <a:buSzPts val="1600"/>
              <a:buAutoNum type="alphaLcParenR"/>
            </a:pPr>
            <a:r>
              <a:rPr b="1" lang="sk" sz="1600">
                <a:solidFill>
                  <a:schemeClr val="dk1"/>
                </a:solidFill>
                <a:latin typeface="Arial"/>
                <a:ea typeface="Arial"/>
                <a:cs typeface="Arial"/>
                <a:sym typeface="Arial"/>
              </a:rPr>
              <a:t>poskytnuté materiálne zabezpečenie a náhrady </a:t>
            </a:r>
            <a:r>
              <a:rPr lang="sk" sz="1600">
                <a:solidFill>
                  <a:schemeClr val="dk1"/>
                </a:solidFill>
                <a:latin typeface="Arial"/>
                <a:ea typeface="Arial"/>
                <a:cs typeface="Arial"/>
                <a:sym typeface="Arial"/>
              </a:rPr>
              <a:t>(náklady na telefonovanie, internet, pomôcky, oblečenie + náhrady (cestovné, stravné, ubytovanie) a </a:t>
            </a:r>
            <a:r>
              <a:rPr b="1" lang="sk" sz="1600" u="sng">
                <a:solidFill>
                  <a:schemeClr val="dk1"/>
                </a:solidFill>
                <a:latin typeface="Arial"/>
                <a:ea typeface="Arial"/>
                <a:cs typeface="Arial"/>
                <a:sym typeface="Arial"/>
              </a:rPr>
              <a:t>náhrada za stratu času</a:t>
            </a:r>
            <a:endParaRPr b="1" sz="1600">
              <a:solidFill>
                <a:schemeClr val="dk1"/>
              </a:solidFill>
              <a:latin typeface="Arial"/>
              <a:ea typeface="Arial"/>
              <a:cs typeface="Arial"/>
              <a:sym typeface="Arial"/>
            </a:endParaRPr>
          </a:p>
        </p:txBody>
      </p:sp>
      <p:sp>
        <p:nvSpPr>
          <p:cNvPr id="489" name="Google Shape;489;p7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
        <p:nvSpPr>
          <p:cNvPr id="490" name="Google Shape;490;p77"/>
          <p:cNvSpPr txBox="1"/>
          <p:nvPr>
            <p:ph type="title"/>
          </p:nvPr>
        </p:nvSpPr>
        <p:spPr>
          <a:xfrm>
            <a:off x="372975"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Dobrovoľníctvo v praxi športových organizácií</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Google Shape;495;p78"/>
          <p:cNvSpPr txBox="1"/>
          <p:nvPr>
            <p:ph idx="1" type="body"/>
          </p:nvPr>
        </p:nvSpPr>
        <p:spPr>
          <a:xfrm>
            <a:off x="372975" y="931625"/>
            <a:ext cx="8311500" cy="413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k" sz="1600">
                <a:solidFill>
                  <a:schemeClr val="dk1"/>
                </a:solidFill>
                <a:latin typeface="Arial"/>
                <a:ea typeface="Arial"/>
                <a:cs typeface="Arial"/>
                <a:sym typeface="Arial"/>
              </a:rPr>
              <a:t>Zákon o športe v § 99 ods. 2 ustanovuje, že ak úkon, ktorý má byť vykonaný prostredníctvom informačného systému športu nemožno takto vykonať, povinná osoba (príslušná športová organizácia) ho vykoná v listinnej forme. </a:t>
            </a:r>
            <a:r>
              <a:rPr b="1" lang="sk" sz="1600">
                <a:solidFill>
                  <a:schemeClr val="dk1"/>
                </a:solidFill>
                <a:latin typeface="Arial"/>
                <a:ea typeface="Arial"/>
                <a:cs typeface="Arial"/>
                <a:sym typeface="Arial"/>
              </a:rPr>
              <a:t>Ak nie je možné zverejnenie v informačnom systéme športu, povinná osoba (príslušná športová organizácia) informáciu zverejní na svojom webovom sídle</a:t>
            </a:r>
            <a:r>
              <a:rPr lang="sk" sz="1600">
                <a:solidFill>
                  <a:schemeClr val="dk1"/>
                </a:solidFill>
                <a:latin typeface="Arial"/>
                <a:ea typeface="Arial"/>
                <a:cs typeface="Arial"/>
                <a:sym typeface="Arial"/>
              </a:rPr>
              <a:t> [napr. zverejnenie vyššie uvedených údajov pod písm. a) až e)].</a:t>
            </a:r>
            <a:endParaRPr sz="1600">
              <a:solidFill>
                <a:schemeClr val="dk1"/>
              </a:solidFill>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b="1" lang="sk" sz="1600">
                <a:solidFill>
                  <a:schemeClr val="dk1"/>
                </a:solidFill>
                <a:latin typeface="Arial"/>
                <a:ea typeface="Arial"/>
                <a:cs typeface="Arial"/>
                <a:sym typeface="Arial"/>
              </a:rPr>
              <a:t>Za webové sídlo je možné považovať</a:t>
            </a:r>
            <a:r>
              <a:rPr lang="sk" sz="1600">
                <a:solidFill>
                  <a:schemeClr val="dk1"/>
                </a:solidFill>
                <a:latin typeface="Arial"/>
                <a:ea typeface="Arial"/>
                <a:cs typeface="Arial"/>
                <a:sym typeface="Arial"/>
              </a:rPr>
              <a:t> aj stránku na webovom sídle </a:t>
            </a:r>
            <a:r>
              <a:rPr b="1" lang="sk" sz="1600">
                <a:solidFill>
                  <a:schemeClr val="dk1"/>
                </a:solidFill>
                <a:latin typeface="Arial"/>
                <a:ea typeface="Arial"/>
                <a:cs typeface="Arial"/>
                <a:sym typeface="Arial"/>
              </a:rPr>
              <a:t>www.facebook.com</a:t>
            </a:r>
            <a:r>
              <a:rPr lang="sk" sz="1600">
                <a:solidFill>
                  <a:schemeClr val="dk1"/>
                </a:solidFill>
                <a:latin typeface="Arial"/>
                <a:ea typeface="Arial"/>
                <a:cs typeface="Arial"/>
                <a:sym typeface="Arial"/>
              </a:rPr>
              <a:t>, avšak len za predpokladu, že je táto stránka a informácie na nej prístupné verejnosti. </a:t>
            </a:r>
            <a:endParaRPr sz="800">
              <a:solidFill>
                <a:schemeClr val="dk1"/>
              </a:solidFill>
              <a:latin typeface="Arial"/>
              <a:ea typeface="Arial"/>
              <a:cs typeface="Arial"/>
              <a:sym typeface="Arial"/>
            </a:endParaRPr>
          </a:p>
          <a:p>
            <a:pPr indent="0" lvl="0" marL="0" rtl="0" algn="l">
              <a:spcBef>
                <a:spcPts val="1600"/>
              </a:spcBef>
              <a:spcAft>
                <a:spcPts val="1600"/>
              </a:spcAft>
              <a:buNone/>
            </a:pPr>
            <a:r>
              <a:rPr lang="sk" sz="1600">
                <a:solidFill>
                  <a:schemeClr val="dk1"/>
                </a:solidFill>
                <a:latin typeface="Arial"/>
                <a:ea typeface="Arial"/>
                <a:cs typeface="Arial"/>
                <a:sym typeface="Arial"/>
              </a:rPr>
              <a:t>Ďalšia možnosť je zriadiť si emailový účet na G-maile </a:t>
            </a:r>
            <a:r>
              <a:rPr lang="sk" sz="1600" u="sng">
                <a:solidFill>
                  <a:schemeClr val="accent5"/>
                </a:solidFill>
                <a:latin typeface="Arial"/>
                <a:ea typeface="Arial"/>
                <a:cs typeface="Arial"/>
                <a:sym typeface="Arial"/>
                <a:hlinkClick r:id="rId3"/>
              </a:rPr>
              <a:t>xxx.yyy@gmail.com</a:t>
            </a:r>
            <a:r>
              <a:rPr lang="sk" sz="1600">
                <a:solidFill>
                  <a:schemeClr val="dk1"/>
                </a:solidFill>
                <a:latin typeface="Arial"/>
                <a:ea typeface="Arial"/>
                <a:cs typeface="Arial"/>
                <a:sym typeface="Arial"/>
              </a:rPr>
              <a:t> a pod týmto účtom si vytvoriť v aplikácii </a:t>
            </a:r>
            <a:r>
              <a:rPr b="1" lang="sk" sz="1600">
                <a:solidFill>
                  <a:schemeClr val="dk1"/>
                </a:solidFill>
                <a:latin typeface="Arial"/>
                <a:ea typeface="Arial"/>
                <a:cs typeface="Arial"/>
                <a:sym typeface="Arial"/>
              </a:rPr>
              <a:t>Google Drive</a:t>
            </a:r>
            <a:r>
              <a:rPr lang="sk" sz="1600">
                <a:solidFill>
                  <a:schemeClr val="dk1"/>
                </a:solidFill>
                <a:latin typeface="Arial"/>
                <a:ea typeface="Arial"/>
                <a:cs typeface="Arial"/>
                <a:sym typeface="Arial"/>
              </a:rPr>
              <a:t> stránku, ktorá bude nastavená ako verejne prístupná prostredníctvom internetu.</a:t>
            </a:r>
            <a:endParaRPr b="1" sz="1600">
              <a:solidFill>
                <a:schemeClr val="dk1"/>
              </a:solidFill>
              <a:latin typeface="Arial"/>
              <a:ea typeface="Arial"/>
              <a:cs typeface="Arial"/>
              <a:sym typeface="Arial"/>
            </a:endParaRPr>
          </a:p>
        </p:txBody>
      </p:sp>
      <p:sp>
        <p:nvSpPr>
          <p:cNvPr id="496" name="Google Shape;496;p7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
        <p:nvSpPr>
          <p:cNvPr id="497" name="Google Shape;497;p78"/>
          <p:cNvSpPr txBox="1"/>
          <p:nvPr>
            <p:ph type="title"/>
          </p:nvPr>
        </p:nvSpPr>
        <p:spPr>
          <a:xfrm>
            <a:off x="449175"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Dobrovoľníctvo v praxi športových organizácií</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Google Shape;502;p79"/>
          <p:cNvSpPr txBox="1"/>
          <p:nvPr>
            <p:ph idx="1" type="body"/>
          </p:nvPr>
        </p:nvSpPr>
        <p:spPr>
          <a:xfrm>
            <a:off x="444175" y="1007825"/>
            <a:ext cx="8163900" cy="4135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sk" sz="2400">
                <a:solidFill>
                  <a:schemeClr val="dk1"/>
                </a:solidFill>
                <a:latin typeface="Arial"/>
                <a:ea typeface="Arial"/>
                <a:cs typeface="Arial"/>
                <a:sym typeface="Arial"/>
              </a:rPr>
              <a:t>Zákon o dobrovoľníctve:</a:t>
            </a:r>
            <a:endParaRPr b="1" sz="1800">
              <a:solidFill>
                <a:schemeClr val="dk1"/>
              </a:solidFill>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sk" sz="1800">
                <a:solidFill>
                  <a:schemeClr val="dk1"/>
                </a:solidFill>
                <a:latin typeface="Arial"/>
                <a:ea typeface="Arial"/>
                <a:cs typeface="Arial"/>
                <a:sym typeface="Arial"/>
              </a:rPr>
              <a:t>Zákon o dobrovoľníctve rozlišuje tri základné druhy vzťahov pri vykonávaní dobrovoľníckej činnosti, a to vzťah medzi:</a:t>
            </a:r>
            <a:endParaRPr sz="1800">
              <a:solidFill>
                <a:schemeClr val="dk1"/>
              </a:solidFill>
              <a:latin typeface="Arial"/>
              <a:ea typeface="Arial"/>
              <a:cs typeface="Arial"/>
              <a:sym typeface="Arial"/>
            </a:endParaRPr>
          </a:p>
          <a:p>
            <a:pPr indent="-342900" lvl="0" marL="457200" rtl="0" algn="l">
              <a:spcBef>
                <a:spcPts val="1600"/>
              </a:spcBef>
              <a:spcAft>
                <a:spcPts val="0"/>
              </a:spcAft>
              <a:buClr>
                <a:schemeClr val="dk1"/>
              </a:buClr>
              <a:buSzPts val="1800"/>
              <a:buAutoNum type="alphaLcParenR"/>
            </a:pPr>
            <a:r>
              <a:rPr lang="sk" sz="1800">
                <a:solidFill>
                  <a:schemeClr val="dk1"/>
                </a:solidFill>
                <a:latin typeface="Arial"/>
                <a:ea typeface="Arial"/>
                <a:cs typeface="Arial"/>
                <a:sym typeface="Arial"/>
              </a:rPr>
              <a:t>dobrovoľníkom a prijímateľom dobrovoľníckej činnosti</a:t>
            </a:r>
            <a:r>
              <a:rPr b="1" baseline="30000" lang="sk" sz="1800">
                <a:solidFill>
                  <a:schemeClr val="dk1"/>
                </a:solidFill>
                <a:latin typeface="Arial"/>
                <a:ea typeface="Arial"/>
                <a:cs typeface="Arial"/>
                <a:sym typeface="Arial"/>
              </a:rPr>
              <a:t>[1]</a:t>
            </a:r>
            <a:r>
              <a:rPr lang="sk"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342900" lvl="0" marL="457200" rtl="0" algn="l">
              <a:spcBef>
                <a:spcPts val="0"/>
              </a:spcBef>
              <a:spcAft>
                <a:spcPts val="0"/>
              </a:spcAft>
              <a:buClr>
                <a:schemeClr val="dk1"/>
              </a:buClr>
              <a:buSzPts val="1800"/>
              <a:buAutoNum type="alphaLcParenR"/>
            </a:pPr>
            <a:r>
              <a:rPr lang="sk" sz="1800">
                <a:solidFill>
                  <a:schemeClr val="dk1"/>
                </a:solidFill>
                <a:latin typeface="Arial"/>
                <a:ea typeface="Arial"/>
                <a:cs typeface="Arial"/>
                <a:sym typeface="Arial"/>
              </a:rPr>
              <a:t>dobrovoľníkom a vysielajúcou organizáciou</a:t>
            </a:r>
            <a:r>
              <a:rPr b="1" baseline="30000" lang="sk" sz="1800">
                <a:solidFill>
                  <a:schemeClr val="dk1"/>
                </a:solidFill>
                <a:latin typeface="Arial"/>
                <a:ea typeface="Arial"/>
                <a:cs typeface="Arial"/>
                <a:sym typeface="Arial"/>
              </a:rPr>
              <a:t>[2] </a:t>
            </a:r>
            <a:r>
              <a:rPr lang="sk" sz="1800">
                <a:solidFill>
                  <a:schemeClr val="dk1"/>
                </a:solidFill>
                <a:latin typeface="Arial"/>
                <a:ea typeface="Arial"/>
                <a:cs typeface="Arial"/>
                <a:sym typeface="Arial"/>
              </a:rPr>
              <a:t>a</a:t>
            </a:r>
            <a:endParaRPr sz="1800">
              <a:solidFill>
                <a:schemeClr val="dk1"/>
              </a:solidFill>
              <a:latin typeface="Arial"/>
              <a:ea typeface="Arial"/>
              <a:cs typeface="Arial"/>
              <a:sym typeface="Arial"/>
            </a:endParaRPr>
          </a:p>
          <a:p>
            <a:pPr indent="-342900" lvl="0" marL="457200" rtl="0" algn="l">
              <a:spcBef>
                <a:spcPts val="0"/>
              </a:spcBef>
              <a:spcAft>
                <a:spcPts val="0"/>
              </a:spcAft>
              <a:buClr>
                <a:schemeClr val="dk1"/>
              </a:buClr>
              <a:buSzPts val="1800"/>
              <a:buAutoNum type="alphaLcParenR"/>
            </a:pPr>
            <a:r>
              <a:rPr lang="sk" sz="1800">
                <a:solidFill>
                  <a:schemeClr val="dk1"/>
                </a:solidFill>
                <a:latin typeface="Arial"/>
                <a:ea typeface="Arial"/>
                <a:cs typeface="Arial"/>
                <a:sym typeface="Arial"/>
              </a:rPr>
              <a:t>prijímateľom dobrovoľníckej činnosti a vysielajúcou organizáciou</a:t>
            </a:r>
            <a:r>
              <a:rPr b="1" baseline="30000" lang="sk" sz="1800">
                <a:solidFill>
                  <a:schemeClr val="dk1"/>
                </a:solidFill>
                <a:latin typeface="Arial"/>
                <a:ea typeface="Arial"/>
                <a:cs typeface="Arial"/>
                <a:sym typeface="Arial"/>
              </a:rPr>
              <a:t>[3]</a:t>
            </a:r>
            <a:r>
              <a:rPr lang="sk"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b="1" baseline="30000" i="1" lang="sk" sz="1400">
                <a:solidFill>
                  <a:schemeClr val="dk1"/>
                </a:solidFill>
                <a:latin typeface="Arial"/>
                <a:ea typeface="Arial"/>
                <a:cs typeface="Arial"/>
                <a:sym typeface="Arial"/>
              </a:rPr>
              <a:t>[1]</a:t>
            </a:r>
            <a:r>
              <a:rPr i="1" lang="sk" sz="1400">
                <a:solidFill>
                  <a:schemeClr val="dk1"/>
                </a:solidFill>
                <a:latin typeface="Arial"/>
                <a:ea typeface="Arial"/>
                <a:cs typeface="Arial"/>
                <a:sym typeface="Arial"/>
              </a:rPr>
              <a:t> § 5 Zákona o dobrovoľníctve</a:t>
            </a:r>
            <a:endParaRPr i="1" sz="1400">
              <a:solidFill>
                <a:schemeClr val="dk1"/>
              </a:solidFill>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b="1" baseline="30000" i="1" lang="sk" sz="1400">
                <a:solidFill>
                  <a:schemeClr val="dk1"/>
                </a:solidFill>
                <a:latin typeface="Arial"/>
                <a:ea typeface="Arial"/>
                <a:cs typeface="Arial"/>
                <a:sym typeface="Arial"/>
              </a:rPr>
              <a:t>[2]</a:t>
            </a:r>
            <a:r>
              <a:rPr i="1" lang="sk" sz="1400">
                <a:solidFill>
                  <a:schemeClr val="dk1"/>
                </a:solidFill>
                <a:latin typeface="Arial"/>
                <a:ea typeface="Arial"/>
                <a:cs typeface="Arial"/>
                <a:sym typeface="Arial"/>
              </a:rPr>
              <a:t> § 4 Zákona o dobrovoľníctve</a:t>
            </a:r>
            <a:endParaRPr i="1" sz="1400">
              <a:solidFill>
                <a:schemeClr val="dk1"/>
              </a:solidFill>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b="1" baseline="30000" i="1" lang="sk" sz="1400">
                <a:solidFill>
                  <a:schemeClr val="dk1"/>
                </a:solidFill>
                <a:latin typeface="Arial"/>
                <a:ea typeface="Arial"/>
                <a:cs typeface="Arial"/>
                <a:sym typeface="Arial"/>
              </a:rPr>
              <a:t>[3]</a:t>
            </a:r>
            <a:r>
              <a:rPr i="1" lang="sk" sz="1400">
                <a:solidFill>
                  <a:schemeClr val="dk1"/>
                </a:solidFill>
                <a:latin typeface="Arial"/>
                <a:ea typeface="Arial"/>
                <a:cs typeface="Arial"/>
                <a:sym typeface="Arial"/>
              </a:rPr>
              <a:t> § 5 ods. 11 Zákona o dobrovoľníctve</a:t>
            </a:r>
            <a:endParaRPr i="1" sz="1400">
              <a:solidFill>
                <a:schemeClr val="dk1"/>
              </a:solidFill>
              <a:latin typeface="Arial"/>
              <a:ea typeface="Arial"/>
              <a:cs typeface="Arial"/>
              <a:sym typeface="Arial"/>
            </a:endParaRPr>
          </a:p>
          <a:p>
            <a:pPr indent="0" lvl="0" marL="0" rtl="0" algn="l">
              <a:spcBef>
                <a:spcPts val="1600"/>
              </a:spcBef>
              <a:spcAft>
                <a:spcPts val="0"/>
              </a:spcAft>
              <a:buClr>
                <a:schemeClr val="dk1"/>
              </a:buClr>
              <a:buSzPts val="1100"/>
              <a:buFont typeface="Arial"/>
              <a:buNone/>
            </a:pPr>
            <a:r>
              <a:t/>
            </a:r>
            <a:endParaRPr sz="1100">
              <a:solidFill>
                <a:schemeClr val="dk1"/>
              </a:solidFill>
            </a:endParaRPr>
          </a:p>
          <a:p>
            <a:pPr indent="0" lvl="0" marL="0" rtl="0" algn="l">
              <a:spcBef>
                <a:spcPts val="1600"/>
              </a:spcBef>
              <a:spcAft>
                <a:spcPts val="1600"/>
              </a:spcAft>
              <a:buNone/>
            </a:pPr>
            <a:r>
              <a:t/>
            </a:r>
            <a:endParaRPr b="1" sz="1800">
              <a:solidFill>
                <a:schemeClr val="dk1"/>
              </a:solidFill>
              <a:latin typeface="Arial"/>
              <a:ea typeface="Arial"/>
              <a:cs typeface="Arial"/>
              <a:sym typeface="Arial"/>
            </a:endParaRPr>
          </a:p>
        </p:txBody>
      </p:sp>
      <p:sp>
        <p:nvSpPr>
          <p:cNvPr id="503" name="Google Shape;503;p7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
        <p:nvSpPr>
          <p:cNvPr id="504" name="Google Shape;504;p79"/>
          <p:cNvSpPr txBox="1"/>
          <p:nvPr>
            <p:ph type="title"/>
          </p:nvPr>
        </p:nvSpPr>
        <p:spPr>
          <a:xfrm>
            <a:off x="372975"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Dobrovoľníctvo v praxi športových organizácií</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p80"/>
          <p:cNvSpPr txBox="1"/>
          <p:nvPr>
            <p:ph type="title"/>
          </p:nvPr>
        </p:nvSpPr>
        <p:spPr>
          <a:xfrm>
            <a:off x="3879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Dobrovoľníctvo v praxi športových organizácií</a:t>
            </a:r>
            <a:endParaRPr/>
          </a:p>
          <a:p>
            <a:pPr indent="0" lvl="0" marL="0" rtl="0" algn="l">
              <a:spcBef>
                <a:spcPts val="0"/>
              </a:spcBef>
              <a:spcAft>
                <a:spcPts val="0"/>
              </a:spcAft>
              <a:buNone/>
            </a:pPr>
            <a:r>
              <a:t/>
            </a:r>
            <a:endParaRPr/>
          </a:p>
        </p:txBody>
      </p:sp>
      <p:sp>
        <p:nvSpPr>
          <p:cNvPr id="510" name="Google Shape;510;p80"/>
          <p:cNvSpPr txBox="1"/>
          <p:nvPr>
            <p:ph idx="1" type="body"/>
          </p:nvPr>
        </p:nvSpPr>
        <p:spPr>
          <a:xfrm>
            <a:off x="311700" y="695275"/>
            <a:ext cx="8440800" cy="444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k" sz="1200">
                <a:solidFill>
                  <a:schemeClr val="dk1"/>
                </a:solidFill>
                <a:latin typeface="Arial"/>
                <a:ea typeface="Arial"/>
                <a:cs typeface="Arial"/>
                <a:sym typeface="Arial"/>
              </a:rPr>
              <a:t>VZŤAH: DOBROVOĽNÍK - PRIJÍMATEĽ DOBROVOĽNÍCKEJ ČINNOSTI</a:t>
            </a:r>
            <a:endParaRPr i="1" sz="1200">
              <a:solidFill>
                <a:srgbClr val="000000"/>
              </a:solidFill>
              <a:latin typeface="Arial"/>
              <a:ea typeface="Arial"/>
              <a:cs typeface="Arial"/>
              <a:sym typeface="Arial"/>
            </a:endParaRPr>
          </a:p>
          <a:p>
            <a:pPr indent="0" lvl="0" marL="0" rtl="0" algn="just">
              <a:spcBef>
                <a:spcPts val="0"/>
              </a:spcBef>
              <a:spcAft>
                <a:spcPts val="0"/>
              </a:spcAft>
              <a:buNone/>
            </a:pPr>
            <a:r>
              <a:rPr lang="sk" sz="1200">
                <a:solidFill>
                  <a:schemeClr val="dk1"/>
                </a:solidFill>
                <a:latin typeface="Arial"/>
                <a:ea typeface="Arial"/>
                <a:cs typeface="Arial"/>
                <a:sym typeface="Arial"/>
              </a:rPr>
              <a:t>Za predpokladu, že má športový klub záujem o pomoc zo strany dobrovoľníka, je povinný splniť viaceré zákonné povinnosti uložené Zákonom o dobrovoľníctve, napríklad:</a:t>
            </a:r>
            <a:endParaRPr sz="1200">
              <a:solidFill>
                <a:schemeClr val="dk1"/>
              </a:solidFill>
              <a:latin typeface="Arial"/>
              <a:ea typeface="Arial"/>
              <a:cs typeface="Arial"/>
              <a:sym typeface="Arial"/>
            </a:endParaRPr>
          </a:p>
          <a:p>
            <a:pPr indent="-304800" lvl="0" marL="457200" rtl="0" algn="just">
              <a:spcBef>
                <a:spcPts val="0"/>
              </a:spcBef>
              <a:spcAft>
                <a:spcPts val="0"/>
              </a:spcAft>
              <a:buClr>
                <a:schemeClr val="dk1"/>
              </a:buClr>
              <a:buSzPts val="1200"/>
              <a:buAutoNum type="arabicPeriod"/>
            </a:pPr>
            <a:r>
              <a:rPr b="1" lang="sk" sz="1200">
                <a:solidFill>
                  <a:schemeClr val="dk1"/>
                </a:solidFill>
                <a:latin typeface="Arial"/>
                <a:ea typeface="Arial"/>
                <a:cs typeface="Arial"/>
                <a:sym typeface="Arial"/>
              </a:rPr>
              <a:t>uzatvoriť zmluvu s dobrovoľníkom,</a:t>
            </a:r>
            <a:endParaRPr b="1" sz="1200">
              <a:solidFill>
                <a:schemeClr val="dk1"/>
              </a:solidFill>
              <a:latin typeface="Arial"/>
              <a:ea typeface="Arial"/>
              <a:cs typeface="Arial"/>
              <a:sym typeface="Arial"/>
            </a:endParaRPr>
          </a:p>
          <a:p>
            <a:pPr indent="-304800" lvl="0" marL="457200" rtl="0" algn="just">
              <a:spcBef>
                <a:spcPts val="0"/>
              </a:spcBef>
              <a:spcAft>
                <a:spcPts val="0"/>
              </a:spcAft>
              <a:buClr>
                <a:schemeClr val="dk1"/>
              </a:buClr>
              <a:buSzPts val="1200"/>
              <a:buAutoNum type="arabicPeriod"/>
            </a:pPr>
            <a:r>
              <a:rPr b="1" lang="sk" sz="1200">
                <a:solidFill>
                  <a:schemeClr val="dk1"/>
                </a:solidFill>
                <a:latin typeface="Arial"/>
                <a:ea typeface="Arial"/>
                <a:cs typeface="Arial"/>
                <a:sym typeface="Arial"/>
              </a:rPr>
              <a:t>zabezpečiť plnenie povinností a opatrení podľa </a:t>
            </a:r>
            <a:r>
              <a:rPr lang="sk" sz="1200">
                <a:solidFill>
                  <a:schemeClr val="dk1"/>
                </a:solidFill>
                <a:latin typeface="Arial"/>
                <a:ea typeface="Arial"/>
                <a:cs typeface="Arial"/>
                <a:sym typeface="Arial"/>
              </a:rPr>
              <a:t>zákona č. 124/2006 Z. z. o bezpečnosti a ochrane zdravia pri práci a o zmene a doplnení niektorých zákonov v znení neskorších predpisov v rozsahu nevyhnutnom na zaistenie bezpečnosti a ochrany zdravia dobrovoľníka pri výkone dobrovoľníckej činnosti tak, aby dobrovoľnícku činnosť dobrovoľník vykonával v podmienkach neohrozujúcich jeho život a zdravie vzhľadom na druh a povahu dobrovoľníckej činnosti,</a:t>
            </a:r>
            <a:endParaRPr sz="1200">
              <a:solidFill>
                <a:schemeClr val="dk1"/>
              </a:solidFill>
              <a:latin typeface="Arial"/>
              <a:ea typeface="Arial"/>
              <a:cs typeface="Arial"/>
              <a:sym typeface="Arial"/>
            </a:endParaRPr>
          </a:p>
          <a:p>
            <a:pPr indent="-304800" lvl="0" marL="457200" rtl="0" algn="just">
              <a:spcBef>
                <a:spcPts val="0"/>
              </a:spcBef>
              <a:spcAft>
                <a:spcPts val="0"/>
              </a:spcAft>
              <a:buClr>
                <a:schemeClr val="dk1"/>
              </a:buClr>
              <a:buSzPts val="1200"/>
              <a:buAutoNum type="arabicPeriod"/>
            </a:pPr>
            <a:r>
              <a:rPr b="1" lang="sk" sz="1200">
                <a:solidFill>
                  <a:schemeClr val="dk1"/>
                </a:solidFill>
                <a:latin typeface="Arial"/>
                <a:ea typeface="Arial"/>
                <a:cs typeface="Arial"/>
                <a:sym typeface="Arial"/>
              </a:rPr>
              <a:t>zabezpečiť oblečenie, najmä pracovný odev a iné osobné ochranné pracovné prostriedky a pracovné pomôcky</a:t>
            </a:r>
            <a:r>
              <a:rPr lang="sk" sz="1200">
                <a:solidFill>
                  <a:schemeClr val="dk1"/>
                </a:solidFill>
                <a:latin typeface="Arial"/>
                <a:ea typeface="Arial"/>
                <a:cs typeface="Arial"/>
                <a:sym typeface="Arial"/>
              </a:rPr>
              <a:t> pred začatím vykonávania dobrovoľníckej činnosti,</a:t>
            </a:r>
            <a:endParaRPr sz="1200">
              <a:solidFill>
                <a:schemeClr val="dk1"/>
              </a:solidFill>
              <a:latin typeface="Arial"/>
              <a:ea typeface="Arial"/>
              <a:cs typeface="Arial"/>
              <a:sym typeface="Arial"/>
            </a:endParaRPr>
          </a:p>
          <a:p>
            <a:pPr indent="-304800" lvl="0" marL="457200" rtl="0" algn="just">
              <a:spcBef>
                <a:spcPts val="0"/>
              </a:spcBef>
              <a:spcAft>
                <a:spcPts val="0"/>
              </a:spcAft>
              <a:buClr>
                <a:schemeClr val="dk1"/>
              </a:buClr>
              <a:buSzPts val="1200"/>
              <a:buAutoNum type="arabicPeriod"/>
            </a:pPr>
            <a:r>
              <a:rPr b="1" lang="sk" sz="1200">
                <a:solidFill>
                  <a:schemeClr val="dk1"/>
                </a:solidFill>
                <a:latin typeface="Arial"/>
                <a:ea typeface="Arial"/>
                <a:cs typeface="Arial"/>
                <a:sym typeface="Arial"/>
              </a:rPr>
              <a:t>vydať písomné potvrdenie o trvaní, rozsahu a obsahu dobrovoľníckej činnosti a písomné hodnotenie </a:t>
            </a:r>
            <a:r>
              <a:rPr lang="sk" sz="1200">
                <a:solidFill>
                  <a:schemeClr val="dk1"/>
                </a:solidFill>
                <a:latin typeface="Arial"/>
                <a:ea typeface="Arial"/>
                <a:cs typeface="Arial"/>
                <a:sym typeface="Arial"/>
              </a:rPr>
              <a:t>jeho dobrovoľníckej činnosti,</a:t>
            </a:r>
            <a:endParaRPr sz="1200">
              <a:solidFill>
                <a:schemeClr val="dk1"/>
              </a:solidFill>
              <a:latin typeface="Arial"/>
              <a:ea typeface="Arial"/>
              <a:cs typeface="Arial"/>
              <a:sym typeface="Arial"/>
            </a:endParaRPr>
          </a:p>
          <a:p>
            <a:pPr indent="-304800" lvl="0" marL="457200" rtl="0" algn="just">
              <a:spcBef>
                <a:spcPts val="0"/>
              </a:spcBef>
              <a:spcAft>
                <a:spcPts val="0"/>
              </a:spcAft>
              <a:buClr>
                <a:schemeClr val="dk1"/>
              </a:buClr>
              <a:buSzPts val="1200"/>
              <a:buAutoNum type="arabicPeriod"/>
            </a:pPr>
            <a:r>
              <a:rPr b="1" lang="sk" sz="1200">
                <a:solidFill>
                  <a:schemeClr val="dk1"/>
                </a:solidFill>
                <a:latin typeface="Arial"/>
                <a:ea typeface="Arial"/>
                <a:cs typeface="Arial"/>
                <a:sym typeface="Arial"/>
              </a:rPr>
              <a:t>poučiť dobrovoľníka</a:t>
            </a:r>
            <a:r>
              <a:rPr lang="sk" sz="1200">
                <a:solidFill>
                  <a:schemeClr val="dk1"/>
                </a:solidFill>
                <a:latin typeface="Arial"/>
                <a:ea typeface="Arial"/>
                <a:cs typeface="Arial"/>
                <a:sym typeface="Arial"/>
              </a:rPr>
              <a:t>, a ak ide o dobrovoľníka mladšieho ako 18 rokov aj jeho zákonného zástupcu, </a:t>
            </a:r>
            <a:r>
              <a:rPr b="1" lang="sk" sz="1200">
                <a:solidFill>
                  <a:schemeClr val="dk1"/>
                </a:solidFill>
                <a:latin typeface="Arial"/>
                <a:ea typeface="Arial"/>
                <a:cs typeface="Arial"/>
                <a:sym typeface="Arial"/>
              </a:rPr>
              <a:t>o rizikách spojených s výkonom dobrovoľníckej činnosti, ktorá by mohla ohroziť jeho zdravie alebo život</a:t>
            </a:r>
            <a:r>
              <a:rPr lang="sk"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p>
            <a:pPr indent="-304800" lvl="0" marL="457200" rtl="0" algn="just">
              <a:spcBef>
                <a:spcPts val="0"/>
              </a:spcBef>
              <a:spcAft>
                <a:spcPts val="0"/>
              </a:spcAft>
              <a:buClr>
                <a:schemeClr val="dk1"/>
              </a:buClr>
              <a:buSzPts val="1200"/>
              <a:buAutoNum type="arabicPeriod"/>
            </a:pPr>
            <a:r>
              <a:rPr b="1" lang="sk" sz="1200">
                <a:solidFill>
                  <a:schemeClr val="dk1"/>
                </a:solidFill>
                <a:latin typeface="Arial"/>
                <a:ea typeface="Arial"/>
                <a:cs typeface="Arial"/>
                <a:sym typeface="Arial"/>
              </a:rPr>
              <a:t>(po dohode s dobrovoľníkom) uzavrieť poistenie zodpovednosti za ním spôsobenú škodu</a:t>
            </a:r>
            <a:r>
              <a:rPr lang="sk" sz="1200">
                <a:solidFill>
                  <a:schemeClr val="dk1"/>
                </a:solidFill>
                <a:latin typeface="Arial"/>
                <a:ea typeface="Arial"/>
                <a:cs typeface="Arial"/>
                <a:sym typeface="Arial"/>
              </a:rPr>
              <a:t>,</a:t>
            </a:r>
            <a:endParaRPr sz="1200">
              <a:solidFill>
                <a:schemeClr val="dk1"/>
              </a:solidFill>
              <a:latin typeface="Arial"/>
              <a:ea typeface="Arial"/>
              <a:cs typeface="Arial"/>
              <a:sym typeface="Arial"/>
            </a:endParaRPr>
          </a:p>
          <a:p>
            <a:pPr indent="-304800" lvl="0" marL="457200" rtl="0" algn="just">
              <a:spcBef>
                <a:spcPts val="0"/>
              </a:spcBef>
              <a:spcAft>
                <a:spcPts val="0"/>
              </a:spcAft>
              <a:buClr>
                <a:schemeClr val="dk1"/>
              </a:buClr>
              <a:buSzPts val="1200"/>
              <a:buAutoNum type="arabicPeriod"/>
            </a:pPr>
            <a:r>
              <a:rPr b="1" lang="sk" sz="1200">
                <a:solidFill>
                  <a:schemeClr val="dk1"/>
                </a:solidFill>
                <a:latin typeface="Arial"/>
                <a:ea typeface="Arial"/>
                <a:cs typeface="Arial"/>
                <a:sym typeface="Arial"/>
              </a:rPr>
              <a:t>(po dohode s dobrovoľníkom) uzavrieť v prospech dobrovoľníka poistenie pre prípad jeho úrazu,</a:t>
            </a:r>
            <a:endParaRPr b="1" sz="1200">
              <a:solidFill>
                <a:schemeClr val="dk1"/>
              </a:solidFill>
              <a:latin typeface="Arial"/>
              <a:ea typeface="Arial"/>
              <a:cs typeface="Arial"/>
              <a:sym typeface="Arial"/>
            </a:endParaRPr>
          </a:p>
          <a:p>
            <a:pPr indent="-304800" lvl="0" marL="457200" rtl="0" algn="just">
              <a:spcBef>
                <a:spcPts val="0"/>
              </a:spcBef>
              <a:spcAft>
                <a:spcPts val="0"/>
              </a:spcAft>
              <a:buClr>
                <a:schemeClr val="dk1"/>
              </a:buClr>
              <a:buSzPts val="1200"/>
              <a:buAutoNum type="arabicPeriod"/>
            </a:pPr>
            <a:r>
              <a:rPr b="1" lang="sk" sz="1200">
                <a:solidFill>
                  <a:schemeClr val="dk1"/>
                </a:solidFill>
                <a:latin typeface="Arial"/>
                <a:ea typeface="Arial"/>
                <a:cs typeface="Arial"/>
                <a:sym typeface="Arial"/>
              </a:rPr>
              <a:t>uhradiť náhradu za stratu času</a:t>
            </a:r>
            <a:r>
              <a:rPr lang="sk" sz="1200">
                <a:solidFill>
                  <a:schemeClr val="dk1"/>
                </a:solidFill>
                <a:latin typeface="Arial"/>
                <a:ea typeface="Arial"/>
                <a:cs typeface="Arial"/>
                <a:sym typeface="Arial"/>
              </a:rPr>
              <a:t> dobrovoľníka zapísaného v informačnom systéme športu, ak tak bolo dohodnuté v zmluve o dobrovoľníckej činnosti.</a:t>
            </a:r>
            <a:endParaRPr sz="1200">
              <a:solidFill>
                <a:schemeClr val="dk1"/>
              </a:solidFill>
              <a:latin typeface="Arial"/>
              <a:ea typeface="Arial"/>
              <a:cs typeface="Arial"/>
              <a:sym typeface="Arial"/>
            </a:endParaRPr>
          </a:p>
          <a:p>
            <a:pPr indent="0" lvl="0" marL="0" rtl="0" algn="just">
              <a:spcBef>
                <a:spcPts val="0"/>
              </a:spcBef>
              <a:spcAft>
                <a:spcPts val="0"/>
              </a:spcAft>
              <a:buNone/>
            </a:pPr>
            <a:r>
              <a:t/>
            </a:r>
            <a:endParaRPr sz="1200">
              <a:solidFill>
                <a:schemeClr val="dk1"/>
              </a:solidFill>
              <a:latin typeface="Arial"/>
              <a:ea typeface="Arial"/>
              <a:cs typeface="Arial"/>
              <a:sym typeface="Arial"/>
            </a:endParaRPr>
          </a:p>
        </p:txBody>
      </p:sp>
      <p:sp>
        <p:nvSpPr>
          <p:cNvPr id="511" name="Google Shape;511;p8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Google Shape;516;p81"/>
          <p:cNvSpPr txBox="1"/>
          <p:nvPr>
            <p:ph idx="1" type="body"/>
          </p:nvPr>
        </p:nvSpPr>
        <p:spPr>
          <a:xfrm>
            <a:off x="98400" y="0"/>
            <a:ext cx="8850600" cy="5143500"/>
          </a:xfrm>
          <a:prstGeom prst="rect">
            <a:avLst/>
          </a:prstGeom>
        </p:spPr>
        <p:txBody>
          <a:bodyPr anchorCtr="0" anchor="t" bIns="91425" lIns="91425" spcFirstLastPara="1" rIns="91425" wrap="square" tIns="91425">
            <a:noAutofit/>
          </a:bodyPr>
          <a:lstStyle/>
          <a:p>
            <a:pPr indent="0" lvl="0" marL="0" rtl="0" algn="ctr">
              <a:lnSpc>
                <a:spcPct val="150000"/>
              </a:lnSpc>
              <a:spcBef>
                <a:spcPts val="700"/>
              </a:spcBef>
              <a:spcAft>
                <a:spcPts val="0"/>
              </a:spcAft>
              <a:buClr>
                <a:schemeClr val="dk1"/>
              </a:buClr>
              <a:buSzPts val="1100"/>
              <a:buFont typeface="Arial"/>
              <a:buNone/>
            </a:pPr>
            <a:r>
              <a:rPr b="1" lang="sk" sz="3000">
                <a:solidFill>
                  <a:schemeClr val="dk1"/>
                </a:solidFill>
                <a:latin typeface="Arial"/>
                <a:ea typeface="Arial"/>
                <a:cs typeface="Arial"/>
                <a:sym typeface="Arial"/>
              </a:rPr>
              <a:t>Zmluva o dobrovoľníckej činnosti</a:t>
            </a:r>
            <a:endParaRPr b="1" sz="3000">
              <a:solidFill>
                <a:schemeClr val="dk1"/>
              </a:solidFill>
              <a:latin typeface="Arial"/>
              <a:ea typeface="Arial"/>
              <a:cs typeface="Arial"/>
              <a:sym typeface="Arial"/>
            </a:endParaRPr>
          </a:p>
          <a:p>
            <a:pPr indent="0" lvl="0" marL="0" rtl="0" algn="just">
              <a:spcBef>
                <a:spcPts val="500"/>
              </a:spcBef>
              <a:spcAft>
                <a:spcPts val="0"/>
              </a:spcAft>
              <a:buClr>
                <a:schemeClr val="dk1"/>
              </a:buClr>
              <a:buSzPts val="1100"/>
              <a:buFont typeface="Arial"/>
              <a:buNone/>
            </a:pPr>
            <a:r>
              <a:rPr b="1" lang="sk" sz="2000">
                <a:solidFill>
                  <a:schemeClr val="dk1"/>
                </a:solidFill>
                <a:latin typeface="Arial"/>
                <a:ea typeface="Arial"/>
                <a:cs typeface="Arial"/>
                <a:sym typeface="Arial"/>
              </a:rPr>
              <a:t>OBSAHOVÉ NÁLEŽITOSTI:</a:t>
            </a:r>
            <a:endParaRPr b="1" sz="2000">
              <a:solidFill>
                <a:schemeClr val="dk1"/>
              </a:solidFill>
              <a:latin typeface="Arial"/>
              <a:ea typeface="Arial"/>
              <a:cs typeface="Arial"/>
              <a:sym typeface="Arial"/>
            </a:endParaRPr>
          </a:p>
          <a:p>
            <a:pPr indent="-330200" lvl="0" marL="457200" rtl="0" algn="just">
              <a:spcBef>
                <a:spcPts val="400"/>
              </a:spcBef>
              <a:spcAft>
                <a:spcPts val="0"/>
              </a:spcAft>
              <a:buClr>
                <a:schemeClr val="dk1"/>
              </a:buClr>
              <a:buSzPts val="1600"/>
              <a:buFont typeface="Calibri"/>
              <a:buChar char="●"/>
            </a:pPr>
            <a:r>
              <a:rPr lang="sk" sz="1600">
                <a:solidFill>
                  <a:schemeClr val="dk1"/>
                </a:solidFill>
                <a:latin typeface="Arial"/>
                <a:ea typeface="Arial"/>
                <a:cs typeface="Arial"/>
                <a:sym typeface="Arial"/>
              </a:rPr>
              <a:t>meno, priezvisko, dátum narodenia, adresu trvalého pobytu alebo pobytu </a:t>
            </a:r>
            <a:r>
              <a:rPr b="1" lang="sk" sz="1600">
                <a:solidFill>
                  <a:schemeClr val="dk1"/>
                </a:solidFill>
                <a:latin typeface="Arial"/>
                <a:ea typeface="Arial"/>
                <a:cs typeface="Arial"/>
                <a:sym typeface="Arial"/>
              </a:rPr>
              <a:t>a adresu bydliska dobrovoľníka, ak sa odlišuje </a:t>
            </a:r>
            <a:r>
              <a:rPr lang="sk" sz="1600">
                <a:solidFill>
                  <a:schemeClr val="dk1"/>
                </a:solidFill>
                <a:latin typeface="Arial"/>
                <a:ea typeface="Arial"/>
                <a:cs typeface="Arial"/>
                <a:sym typeface="Arial"/>
              </a:rPr>
              <a:t>od adresy trvalého pobytu alebo pobytu,</a:t>
            </a:r>
            <a:endParaRPr sz="1600">
              <a:solidFill>
                <a:schemeClr val="dk1"/>
              </a:solidFill>
              <a:latin typeface="Arial"/>
              <a:ea typeface="Arial"/>
              <a:cs typeface="Arial"/>
              <a:sym typeface="Arial"/>
            </a:endParaRPr>
          </a:p>
          <a:p>
            <a:pPr indent="-330200" lvl="0" marL="457200" rtl="0" algn="just">
              <a:spcBef>
                <a:spcPts val="0"/>
              </a:spcBef>
              <a:spcAft>
                <a:spcPts val="0"/>
              </a:spcAft>
              <a:buClr>
                <a:schemeClr val="dk1"/>
              </a:buClr>
              <a:buSzPts val="1600"/>
              <a:buChar char="●"/>
            </a:pPr>
            <a:r>
              <a:rPr lang="sk" sz="1600">
                <a:solidFill>
                  <a:schemeClr val="dk1"/>
                </a:solidFill>
                <a:latin typeface="Arial"/>
                <a:ea typeface="Arial"/>
                <a:cs typeface="Arial"/>
                <a:sym typeface="Arial"/>
              </a:rPr>
              <a:t>označenie vysielajúcej organizácie alebo prijímateľa dobrovoľníckej činnosti s uvedením názvu, sídla, identifikačného čísla a fyzickej osoby oprávnenej konať za právnickú osobu alebo mena, priezviska, dátumu narodenia a adresy trvalého pobytu, ak je prijímateľom dobrovoľníckej činnosti fyzická osoba,</a:t>
            </a:r>
            <a:endParaRPr sz="1600">
              <a:solidFill>
                <a:schemeClr val="dk1"/>
              </a:solidFill>
              <a:latin typeface="Arial"/>
              <a:ea typeface="Arial"/>
              <a:cs typeface="Arial"/>
              <a:sym typeface="Arial"/>
            </a:endParaRPr>
          </a:p>
          <a:p>
            <a:pPr indent="-330200" lvl="0" marL="457200" rtl="0" algn="just">
              <a:spcBef>
                <a:spcPts val="0"/>
              </a:spcBef>
              <a:spcAft>
                <a:spcPts val="0"/>
              </a:spcAft>
              <a:buClr>
                <a:schemeClr val="dk1"/>
              </a:buClr>
              <a:buSzPts val="1600"/>
              <a:buChar char="●"/>
            </a:pPr>
            <a:r>
              <a:rPr i="1" lang="sk" sz="1600" u="sng">
                <a:solidFill>
                  <a:schemeClr val="dk1"/>
                </a:solidFill>
                <a:latin typeface="Arial"/>
                <a:ea typeface="Arial"/>
                <a:cs typeface="Arial"/>
                <a:sym typeface="Arial"/>
              </a:rPr>
              <a:t>miesto, obsah a trvanie dobrovoľníckej činnosti </a:t>
            </a:r>
            <a:r>
              <a:rPr lang="sk" sz="1600">
                <a:solidFill>
                  <a:schemeClr val="dk1"/>
                </a:solidFill>
                <a:latin typeface="Arial"/>
                <a:ea typeface="Arial"/>
                <a:cs typeface="Arial"/>
                <a:sym typeface="Arial"/>
              </a:rPr>
              <a:t>a označenie prijímateľa dobrovoľníckej činnosti podľa písmena b), ak je zmluva uzatvorená s vysielajúcou organizáciou,</a:t>
            </a:r>
            <a:endParaRPr sz="1600">
              <a:solidFill>
                <a:schemeClr val="dk1"/>
              </a:solidFill>
              <a:latin typeface="Arial"/>
              <a:ea typeface="Arial"/>
              <a:cs typeface="Arial"/>
              <a:sym typeface="Arial"/>
            </a:endParaRPr>
          </a:p>
          <a:p>
            <a:pPr indent="-330200" lvl="0" marL="457200" rtl="0" algn="just">
              <a:spcBef>
                <a:spcPts val="0"/>
              </a:spcBef>
              <a:spcAft>
                <a:spcPts val="0"/>
              </a:spcAft>
              <a:buClr>
                <a:schemeClr val="dk1"/>
              </a:buClr>
              <a:buSzPts val="1600"/>
              <a:buFont typeface="Calibri"/>
              <a:buChar char="●"/>
            </a:pPr>
            <a:r>
              <a:rPr b="1" lang="sk" sz="1600">
                <a:solidFill>
                  <a:schemeClr val="dk1"/>
                </a:solidFill>
                <a:latin typeface="Arial"/>
                <a:ea typeface="Arial"/>
                <a:cs typeface="Arial"/>
                <a:sym typeface="Arial"/>
              </a:rPr>
              <a:t>materiálne zabezpečenie dobrovoľníka, ak bolo dohodnuté</a:t>
            </a:r>
            <a:r>
              <a:rPr lang="sk" sz="1600">
                <a:solidFill>
                  <a:schemeClr val="dk1"/>
                </a:solidFill>
                <a:latin typeface="Arial"/>
                <a:ea typeface="Arial"/>
                <a:cs typeface="Arial"/>
                <a:sym typeface="Arial"/>
              </a:rPr>
              <a:t>, najmä spôsob stravovania a ubytovania dobrovoľníka, spôsob dopravy alebo úhradu cestovných náhrad spojených s cestou na miesto výkonu dobrovoľníckej činnosti, príspevok na úhradu nevyhnutných výdavkov na miesto vykonávania dobrovoľníckej činnosti, alebo poskytnutie jednotného oblečenia alebo iného osobného vybavenia,</a:t>
            </a:r>
            <a:endParaRPr sz="1600">
              <a:latin typeface="Arial"/>
              <a:ea typeface="Arial"/>
              <a:cs typeface="Arial"/>
              <a:sym typeface="Arial"/>
            </a:endParaRPr>
          </a:p>
        </p:txBody>
      </p:sp>
      <p:sp>
        <p:nvSpPr>
          <p:cNvPr id="517" name="Google Shape;517;p8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1" name="Shape 521"/>
        <p:cNvGrpSpPr/>
        <p:nvPr/>
      </p:nvGrpSpPr>
      <p:grpSpPr>
        <a:xfrm>
          <a:off x="0" y="0"/>
          <a:ext cx="0" cy="0"/>
          <a:chOff x="0" y="0"/>
          <a:chExt cx="0" cy="0"/>
        </a:xfrm>
      </p:grpSpPr>
      <p:sp>
        <p:nvSpPr>
          <p:cNvPr id="522" name="Google Shape;522;p82"/>
          <p:cNvSpPr txBox="1"/>
          <p:nvPr>
            <p:ph idx="1" type="body"/>
          </p:nvPr>
        </p:nvSpPr>
        <p:spPr>
          <a:xfrm>
            <a:off x="311700" y="525400"/>
            <a:ext cx="8520600" cy="4043700"/>
          </a:xfrm>
          <a:prstGeom prst="rect">
            <a:avLst/>
          </a:prstGeom>
        </p:spPr>
        <p:txBody>
          <a:bodyPr anchorCtr="0" anchor="t" bIns="91425" lIns="91425" spcFirstLastPara="1" rIns="91425" wrap="square" tIns="91425">
            <a:noAutofit/>
          </a:bodyPr>
          <a:lstStyle/>
          <a:p>
            <a:pPr indent="-336550" lvl="0" marL="457200" rtl="0" algn="just">
              <a:spcBef>
                <a:spcPts val="400"/>
              </a:spcBef>
              <a:spcAft>
                <a:spcPts val="0"/>
              </a:spcAft>
              <a:buClr>
                <a:schemeClr val="dk1"/>
              </a:buClr>
              <a:buSzPts val="1700"/>
              <a:buFont typeface="Calibri"/>
              <a:buChar char="●"/>
            </a:pPr>
            <a:r>
              <a:rPr b="1" lang="sk" sz="1700">
                <a:solidFill>
                  <a:schemeClr val="dk1"/>
                </a:solidFill>
                <a:latin typeface="Calibri"/>
                <a:ea typeface="Calibri"/>
                <a:cs typeface="Calibri"/>
                <a:sym typeface="Calibri"/>
              </a:rPr>
              <a:t>náhrada za stratu času dobrovoľníka zapísaného v informačnom systéme športu za každú hodinu vykonávania dobrovoľníckej činnosti v športe najviac vo výške hodinovej minimálnej mzdy </a:t>
            </a:r>
            <a:r>
              <a:rPr lang="sk" sz="1700">
                <a:solidFill>
                  <a:schemeClr val="dk1"/>
                </a:solidFill>
                <a:latin typeface="Calibri"/>
                <a:ea typeface="Calibri"/>
                <a:cs typeface="Calibri"/>
                <a:sym typeface="Calibri"/>
              </a:rPr>
              <a:t>(pre rok 2018 - 2,759 €/1 hod, </a:t>
            </a:r>
            <a:r>
              <a:rPr lang="sk" sz="1700">
                <a:solidFill>
                  <a:srgbClr val="FF0000"/>
                </a:solidFill>
                <a:latin typeface="Calibri"/>
                <a:ea typeface="Calibri"/>
                <a:cs typeface="Calibri"/>
                <a:sym typeface="Calibri"/>
              </a:rPr>
              <a:t>pre rok 2019 - </a:t>
            </a:r>
            <a:r>
              <a:rPr b="1" lang="sk" sz="1700">
                <a:solidFill>
                  <a:srgbClr val="FF0000"/>
                </a:solidFill>
                <a:latin typeface="Calibri"/>
                <a:ea typeface="Calibri"/>
                <a:cs typeface="Calibri"/>
                <a:sym typeface="Calibri"/>
              </a:rPr>
              <a:t>2,989 € / 1 hod</a:t>
            </a:r>
            <a:r>
              <a:rPr lang="sk" sz="1700">
                <a:solidFill>
                  <a:schemeClr val="dk1"/>
                </a:solidFill>
                <a:latin typeface="Calibri"/>
                <a:ea typeface="Calibri"/>
                <a:cs typeface="Calibri"/>
                <a:sym typeface="Calibri"/>
              </a:rPr>
              <a:t>)</a:t>
            </a:r>
            <a:r>
              <a:rPr b="1" lang="sk" sz="1700">
                <a:solidFill>
                  <a:schemeClr val="dk1"/>
                </a:solidFill>
                <a:latin typeface="Calibri"/>
                <a:ea typeface="Calibri"/>
                <a:cs typeface="Calibri"/>
                <a:sym typeface="Calibri"/>
              </a:rPr>
              <a:t>,</a:t>
            </a:r>
            <a:endParaRPr b="1" sz="1700">
              <a:solidFill>
                <a:schemeClr val="dk1"/>
              </a:solidFill>
              <a:latin typeface="Calibri"/>
              <a:ea typeface="Calibri"/>
              <a:cs typeface="Calibri"/>
              <a:sym typeface="Calibri"/>
            </a:endParaRPr>
          </a:p>
          <a:p>
            <a:pPr indent="-336550" lvl="0" marL="457200" rtl="0" algn="just">
              <a:spcBef>
                <a:spcPts val="0"/>
              </a:spcBef>
              <a:spcAft>
                <a:spcPts val="0"/>
              </a:spcAft>
              <a:buClr>
                <a:schemeClr val="dk1"/>
              </a:buClr>
              <a:buSzPts val="1700"/>
              <a:buFont typeface="Calibri"/>
              <a:buChar char="●"/>
            </a:pPr>
            <a:r>
              <a:rPr b="1" lang="sk" sz="1700">
                <a:solidFill>
                  <a:schemeClr val="dk1"/>
                </a:solidFill>
                <a:latin typeface="Calibri"/>
                <a:ea typeface="Calibri"/>
                <a:cs typeface="Calibri"/>
                <a:sym typeface="Calibri"/>
              </a:rPr>
              <a:t>dôvody a spôsob predčasného skončenia dobrovoľníckej činnosti</a:t>
            </a:r>
            <a:r>
              <a:rPr lang="sk" sz="1700">
                <a:solidFill>
                  <a:schemeClr val="dk1"/>
                </a:solidFill>
                <a:latin typeface="Calibri"/>
                <a:ea typeface="Calibri"/>
                <a:cs typeface="Calibri"/>
                <a:sym typeface="Calibri"/>
              </a:rPr>
              <a:t>,</a:t>
            </a:r>
            <a:endParaRPr sz="1700">
              <a:solidFill>
                <a:schemeClr val="dk1"/>
              </a:solidFill>
              <a:latin typeface="Calibri"/>
              <a:ea typeface="Calibri"/>
              <a:cs typeface="Calibri"/>
              <a:sym typeface="Calibri"/>
            </a:endParaRPr>
          </a:p>
          <a:p>
            <a:pPr indent="-336550" lvl="0" marL="457200" rtl="0" algn="just">
              <a:spcBef>
                <a:spcPts val="0"/>
              </a:spcBef>
              <a:spcAft>
                <a:spcPts val="0"/>
              </a:spcAft>
              <a:buClr>
                <a:schemeClr val="dk1"/>
              </a:buClr>
              <a:buSzPts val="1700"/>
              <a:buFont typeface="Calibri"/>
              <a:buChar char="●"/>
            </a:pPr>
            <a:r>
              <a:rPr lang="sk" sz="1700">
                <a:solidFill>
                  <a:schemeClr val="dk1"/>
                </a:solidFill>
                <a:latin typeface="Calibri"/>
                <a:ea typeface="Calibri"/>
                <a:cs typeface="Calibri"/>
                <a:sym typeface="Calibri"/>
              </a:rPr>
              <a:t>iné údaje o dôležitých skutočnostiach, ktoré sú pre vykonávanie dobrovoľníckej činnosti nevyhnutné, a ktoré sú preventívne z hľadiska ochrany života alebo zdravia dobrovoľníka, </a:t>
            </a:r>
            <a:r>
              <a:rPr b="1" lang="sk" sz="1700">
                <a:solidFill>
                  <a:schemeClr val="dk1"/>
                </a:solidFill>
                <a:latin typeface="Calibri"/>
                <a:ea typeface="Calibri"/>
                <a:cs typeface="Calibri"/>
                <a:sym typeface="Calibri"/>
              </a:rPr>
              <a:t>najmä vykonanie inštruktáže, výcviku, školenia alebo inej odbornej prípravy, umožnenie styku s kontaktnou osobou vysielajúcej organizácie alebo prijímateľa dobrovoľníckej činnosti.</a:t>
            </a:r>
            <a:endParaRPr/>
          </a:p>
        </p:txBody>
      </p:sp>
      <p:sp>
        <p:nvSpPr>
          <p:cNvPr id="523" name="Google Shape;523;p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83"/>
          <p:cNvSpPr txBox="1"/>
          <p:nvPr>
            <p:ph idx="1" type="body"/>
          </p:nvPr>
        </p:nvSpPr>
        <p:spPr>
          <a:xfrm>
            <a:off x="311700" y="0"/>
            <a:ext cx="8520600" cy="5056800"/>
          </a:xfrm>
          <a:prstGeom prst="rect">
            <a:avLst/>
          </a:prstGeom>
        </p:spPr>
        <p:txBody>
          <a:bodyPr anchorCtr="0" anchor="t" bIns="91425" lIns="91425" spcFirstLastPara="1" rIns="91425" wrap="square" tIns="91425">
            <a:noAutofit/>
          </a:bodyPr>
          <a:lstStyle/>
          <a:p>
            <a:pPr indent="0" lvl="0" marL="0" rtl="0" algn="ctr">
              <a:spcBef>
                <a:spcPts val="700"/>
              </a:spcBef>
              <a:spcAft>
                <a:spcPts val="0"/>
              </a:spcAft>
              <a:buClr>
                <a:schemeClr val="dk1"/>
              </a:buClr>
              <a:buSzPts val="1100"/>
              <a:buFont typeface="Arial"/>
              <a:buNone/>
            </a:pPr>
            <a:r>
              <a:rPr b="1" lang="sk" sz="3000">
                <a:solidFill>
                  <a:schemeClr val="dk1"/>
                </a:solidFill>
                <a:latin typeface="Arial"/>
                <a:ea typeface="Arial"/>
                <a:cs typeface="Arial"/>
                <a:sym typeface="Arial"/>
              </a:rPr>
              <a:t>Zmluva o dobrovoľníckej činnosti</a:t>
            </a:r>
            <a:endParaRPr b="1" sz="3000">
              <a:solidFill>
                <a:schemeClr val="dk1"/>
              </a:solidFill>
              <a:latin typeface="Arial"/>
              <a:ea typeface="Arial"/>
              <a:cs typeface="Arial"/>
              <a:sym typeface="Arial"/>
            </a:endParaRPr>
          </a:p>
          <a:p>
            <a:pPr indent="0" lvl="0" marL="0" rtl="0" algn="just">
              <a:lnSpc>
                <a:spcPct val="114000"/>
              </a:lnSpc>
              <a:spcBef>
                <a:spcPts val="300"/>
              </a:spcBef>
              <a:spcAft>
                <a:spcPts val="0"/>
              </a:spcAft>
              <a:buClr>
                <a:schemeClr val="dk1"/>
              </a:buClr>
              <a:buSzPts val="1100"/>
              <a:buFont typeface="Arial"/>
              <a:buNone/>
            </a:pPr>
            <a:r>
              <a:rPr lang="sk" sz="1600">
                <a:solidFill>
                  <a:schemeClr val="dk1"/>
                </a:solidFill>
                <a:latin typeface="Arial"/>
                <a:ea typeface="Arial"/>
                <a:cs typeface="Arial"/>
                <a:sym typeface="Arial"/>
              </a:rPr>
              <a:t>Ak sa dobrovoľnícka činnosť vykonáva </a:t>
            </a:r>
            <a:r>
              <a:rPr b="1" lang="sk" sz="1600">
                <a:solidFill>
                  <a:schemeClr val="dk1"/>
                </a:solidFill>
                <a:latin typeface="Arial"/>
                <a:ea typeface="Arial"/>
                <a:cs typeface="Arial"/>
                <a:sym typeface="Arial"/>
              </a:rPr>
              <a:t>v cudzine:</a:t>
            </a:r>
            <a:endParaRPr b="1" sz="1600">
              <a:solidFill>
                <a:schemeClr val="dk1"/>
              </a:solidFill>
              <a:latin typeface="Arial"/>
              <a:ea typeface="Arial"/>
              <a:cs typeface="Arial"/>
              <a:sym typeface="Arial"/>
            </a:endParaRPr>
          </a:p>
          <a:p>
            <a:pPr indent="-317500" lvl="0" marL="457200" rtl="0" algn="just">
              <a:lnSpc>
                <a:spcPct val="114000"/>
              </a:lnSpc>
              <a:spcBef>
                <a:spcPts val="300"/>
              </a:spcBef>
              <a:spcAft>
                <a:spcPts val="0"/>
              </a:spcAft>
              <a:buClr>
                <a:schemeClr val="dk1"/>
              </a:buClr>
              <a:buSzPts val="1400"/>
              <a:buAutoNum type="arabicPeriod"/>
            </a:pPr>
            <a:r>
              <a:rPr b="1" lang="sk" sz="1400">
                <a:solidFill>
                  <a:schemeClr val="dk1"/>
                </a:solidFill>
                <a:latin typeface="Arial"/>
                <a:ea typeface="Arial"/>
                <a:cs typeface="Arial"/>
                <a:sym typeface="Arial"/>
              </a:rPr>
              <a:t>musí byť zmluva písomná,</a:t>
            </a:r>
            <a:endParaRPr b="1" sz="1400">
              <a:solidFill>
                <a:schemeClr val="dk1"/>
              </a:solidFill>
              <a:latin typeface="Arial"/>
              <a:ea typeface="Arial"/>
              <a:cs typeface="Arial"/>
              <a:sym typeface="Arial"/>
            </a:endParaRPr>
          </a:p>
          <a:p>
            <a:pPr indent="-317500" lvl="0" marL="457200" rtl="0" algn="just">
              <a:lnSpc>
                <a:spcPct val="114000"/>
              </a:lnSpc>
              <a:spcBef>
                <a:spcPts val="300"/>
              </a:spcBef>
              <a:spcAft>
                <a:spcPts val="0"/>
              </a:spcAft>
              <a:buClr>
                <a:schemeClr val="dk1"/>
              </a:buClr>
              <a:buSzPts val="1400"/>
              <a:buFont typeface="Calibri"/>
              <a:buAutoNum type="arabicPeriod"/>
            </a:pPr>
            <a:r>
              <a:rPr b="1" lang="sk" sz="1400">
                <a:solidFill>
                  <a:schemeClr val="dk1"/>
                </a:solidFill>
                <a:latin typeface="Arial"/>
                <a:ea typeface="Arial"/>
                <a:cs typeface="Arial"/>
                <a:sym typeface="Arial"/>
              </a:rPr>
              <a:t>pred jej uzavretím dobrovoľník predloží potvrdenie o svojom zdravotnom stave alebo čestným vyhlásením potvrdí,</a:t>
            </a:r>
            <a:r>
              <a:rPr lang="sk" sz="1400">
                <a:solidFill>
                  <a:schemeClr val="dk1"/>
                </a:solidFill>
                <a:latin typeface="Arial"/>
                <a:ea typeface="Arial"/>
                <a:cs typeface="Arial"/>
                <a:sym typeface="Arial"/>
              </a:rPr>
              <a:t> že mu nie sú známe zdravotné prekážky výkonu dobrovoľníckej činnosti vzhľadom na povahu a druh vykonávanej dobrovoľníckej činnosti uvedenej v návrhu zmluvy.</a:t>
            </a:r>
            <a:endParaRPr sz="1400">
              <a:solidFill>
                <a:schemeClr val="dk1"/>
              </a:solidFill>
              <a:latin typeface="Arial"/>
              <a:ea typeface="Arial"/>
              <a:cs typeface="Arial"/>
              <a:sym typeface="Arial"/>
            </a:endParaRPr>
          </a:p>
          <a:p>
            <a:pPr indent="0" lvl="0" marL="0" rtl="0" algn="just">
              <a:lnSpc>
                <a:spcPct val="114000"/>
              </a:lnSpc>
              <a:spcBef>
                <a:spcPts val="300"/>
              </a:spcBef>
              <a:spcAft>
                <a:spcPts val="0"/>
              </a:spcAft>
              <a:buClr>
                <a:schemeClr val="dk1"/>
              </a:buClr>
              <a:buSzPts val="1100"/>
              <a:buFont typeface="Arial"/>
              <a:buNone/>
            </a:pPr>
            <a:r>
              <a:rPr b="1" lang="sk" sz="1500">
                <a:solidFill>
                  <a:schemeClr val="dk1"/>
                </a:solidFill>
                <a:latin typeface="Arial"/>
                <a:ea typeface="Arial"/>
                <a:cs typeface="Arial"/>
                <a:sym typeface="Arial"/>
              </a:rPr>
              <a:t>Ak </a:t>
            </a:r>
            <a:r>
              <a:rPr b="1" lang="sk" sz="1600">
                <a:solidFill>
                  <a:schemeClr val="dk1"/>
                </a:solidFill>
                <a:latin typeface="Arial"/>
                <a:ea typeface="Arial"/>
                <a:cs typeface="Arial"/>
                <a:sym typeface="Arial"/>
              </a:rPr>
              <a:t>dobrovoľnícku činnosť</a:t>
            </a:r>
            <a:r>
              <a:rPr b="1" lang="sk" sz="1500">
                <a:solidFill>
                  <a:schemeClr val="dk1"/>
                </a:solidFill>
                <a:latin typeface="Arial"/>
                <a:ea typeface="Arial"/>
                <a:cs typeface="Arial"/>
                <a:sym typeface="Arial"/>
              </a:rPr>
              <a:t> vykonáva dobrovoľník 15 – 18 rokov:</a:t>
            </a:r>
            <a:endParaRPr b="1" sz="1500">
              <a:solidFill>
                <a:schemeClr val="dk1"/>
              </a:solidFill>
              <a:latin typeface="Arial"/>
              <a:ea typeface="Arial"/>
              <a:cs typeface="Arial"/>
              <a:sym typeface="Arial"/>
            </a:endParaRPr>
          </a:p>
          <a:p>
            <a:pPr indent="-317500" lvl="0" marL="457200" rtl="0" algn="just">
              <a:lnSpc>
                <a:spcPct val="114000"/>
              </a:lnSpc>
              <a:spcBef>
                <a:spcPts val="300"/>
              </a:spcBef>
              <a:spcAft>
                <a:spcPts val="0"/>
              </a:spcAft>
              <a:buClr>
                <a:schemeClr val="dk1"/>
              </a:buClr>
              <a:buSzPts val="1400"/>
              <a:buAutoNum type="arabicPeriod"/>
            </a:pPr>
            <a:r>
              <a:rPr lang="sk" sz="1400">
                <a:solidFill>
                  <a:schemeClr val="dk1"/>
                </a:solidFill>
                <a:latin typeface="Arial"/>
                <a:ea typeface="Arial"/>
                <a:cs typeface="Arial"/>
                <a:sym typeface="Arial"/>
              </a:rPr>
              <a:t>za neho uzatvára dobrovoľnícku zmluvu jeho zákonný zástupca,</a:t>
            </a:r>
            <a:endParaRPr sz="1400">
              <a:solidFill>
                <a:schemeClr val="dk1"/>
              </a:solidFill>
              <a:latin typeface="Arial"/>
              <a:ea typeface="Arial"/>
              <a:cs typeface="Arial"/>
              <a:sym typeface="Arial"/>
            </a:endParaRPr>
          </a:p>
          <a:p>
            <a:pPr indent="-317500" lvl="0" marL="457200" rtl="0" algn="just">
              <a:lnSpc>
                <a:spcPct val="114000"/>
              </a:lnSpc>
              <a:spcBef>
                <a:spcPts val="300"/>
              </a:spcBef>
              <a:spcAft>
                <a:spcPts val="0"/>
              </a:spcAft>
              <a:buClr>
                <a:schemeClr val="dk1"/>
              </a:buClr>
              <a:buSzPts val="1400"/>
              <a:buAutoNum type="arabicPeriod"/>
            </a:pPr>
            <a:r>
              <a:rPr lang="sk" sz="1400">
                <a:solidFill>
                  <a:schemeClr val="dk1"/>
                </a:solidFill>
                <a:latin typeface="Arial"/>
                <a:ea typeface="Arial"/>
                <a:cs typeface="Arial"/>
                <a:sym typeface="Arial"/>
              </a:rPr>
              <a:t>môže dobrovoľnícku činnosť vykonávať len so súhlasom svojho zákonného zástupcu a len pod dohľadom zodpovednej plnoletej fyzickej osoby,</a:t>
            </a:r>
            <a:endParaRPr sz="1400">
              <a:solidFill>
                <a:schemeClr val="dk1"/>
              </a:solidFill>
              <a:latin typeface="Arial"/>
              <a:ea typeface="Arial"/>
              <a:cs typeface="Arial"/>
              <a:sym typeface="Arial"/>
            </a:endParaRPr>
          </a:p>
          <a:p>
            <a:pPr indent="-317500" lvl="0" marL="457200" rtl="0" algn="just">
              <a:lnSpc>
                <a:spcPct val="114000"/>
              </a:lnSpc>
              <a:spcBef>
                <a:spcPts val="300"/>
              </a:spcBef>
              <a:spcAft>
                <a:spcPts val="0"/>
              </a:spcAft>
              <a:buClr>
                <a:schemeClr val="dk1"/>
              </a:buClr>
              <a:buSzPts val="1400"/>
              <a:buAutoNum type="arabicPeriod"/>
            </a:pPr>
            <a:r>
              <a:rPr lang="sk" sz="1400">
                <a:solidFill>
                  <a:schemeClr val="dk1"/>
                </a:solidFill>
                <a:latin typeface="Arial"/>
                <a:ea typeface="Arial"/>
                <a:cs typeface="Arial"/>
                <a:sym typeface="Arial"/>
              </a:rPr>
              <a:t>nesmie sa dohodnúť vykonávanie dobrovoľníckej činnosti, ktorá je neprimeraná anatomickým, fyziologickým a psychologickým osobitostiam jeho veku, alebo pri ktorej by bol vystavený zvýšenému nebezpečenstvu úrazu alebo iného poškodenia zdravia,</a:t>
            </a:r>
            <a:endParaRPr sz="1400">
              <a:solidFill>
                <a:schemeClr val="dk1"/>
              </a:solidFill>
              <a:latin typeface="Arial"/>
              <a:ea typeface="Arial"/>
              <a:cs typeface="Arial"/>
              <a:sym typeface="Arial"/>
            </a:endParaRPr>
          </a:p>
          <a:p>
            <a:pPr indent="-317500" lvl="0" marL="457200" rtl="0" algn="just">
              <a:lnSpc>
                <a:spcPct val="114000"/>
              </a:lnSpc>
              <a:spcBef>
                <a:spcPts val="300"/>
              </a:spcBef>
              <a:spcAft>
                <a:spcPts val="0"/>
              </a:spcAft>
              <a:buClr>
                <a:schemeClr val="dk1"/>
              </a:buClr>
              <a:buSzPts val="1400"/>
              <a:buAutoNum type="arabicPeriod"/>
            </a:pPr>
            <a:r>
              <a:rPr lang="sk" sz="1400">
                <a:solidFill>
                  <a:schemeClr val="dk1"/>
                </a:solidFill>
                <a:latin typeface="Arial"/>
                <a:ea typeface="Arial"/>
                <a:cs typeface="Arial"/>
                <a:sym typeface="Arial"/>
              </a:rPr>
              <a:t>podľa povahy a druhu dobrovoľníckej činnosti poučiť dobrovoľníka a jeho zákonného zástupcu, o rizikách spojených s výkonom dobrovoľníckej činnosti, ktorá by mohla ohroziť jeho zdravie / život.</a:t>
            </a:r>
            <a:endParaRPr sz="1400">
              <a:latin typeface="Arial"/>
              <a:ea typeface="Arial"/>
              <a:cs typeface="Arial"/>
              <a:sym typeface="Arial"/>
            </a:endParaRPr>
          </a:p>
        </p:txBody>
      </p:sp>
      <p:sp>
        <p:nvSpPr>
          <p:cNvPr id="529" name="Google Shape;529;p8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376350" y="262800"/>
            <a:ext cx="8455800" cy="5727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sk" sz="2300"/>
              <a:t>PREDPOROZUMENIE č. 1: ako sa elegantne obrať o peniaze</a:t>
            </a:r>
            <a:endParaRPr sz="2300"/>
          </a:p>
          <a:p>
            <a:pPr indent="0" lvl="0" marL="0" rtl="0" algn="just">
              <a:lnSpc>
                <a:spcPct val="115000"/>
              </a:lnSpc>
              <a:spcBef>
                <a:spcPts val="0"/>
              </a:spcBef>
              <a:spcAft>
                <a:spcPts val="0"/>
              </a:spcAft>
              <a:buClr>
                <a:schemeClr val="dk1"/>
              </a:buClr>
              <a:buSzPts val="1100"/>
              <a:buFont typeface="Arial"/>
              <a:buNone/>
            </a:pPr>
            <a:r>
              <a:t/>
            </a:r>
            <a:endParaRPr sz="2400">
              <a:latin typeface="Times New Roman"/>
              <a:ea typeface="Times New Roman"/>
              <a:cs typeface="Times New Roman"/>
              <a:sym typeface="Times New Roman"/>
            </a:endParaRPr>
          </a:p>
        </p:txBody>
      </p:sp>
      <p:sp>
        <p:nvSpPr>
          <p:cNvPr id="172" name="Google Shape;172;p30"/>
          <p:cNvSpPr txBox="1"/>
          <p:nvPr>
            <p:ph idx="1" type="body"/>
          </p:nvPr>
        </p:nvSpPr>
        <p:spPr>
          <a:xfrm>
            <a:off x="311700" y="820950"/>
            <a:ext cx="8520600" cy="3501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sk" sz="1400">
                <a:solidFill>
                  <a:schemeClr val="dk1"/>
                </a:solidFill>
              </a:rPr>
              <a:t>Financovanie športu z verejných prostriedkov / povinnosti prijímateľa prostriedkov z verejných zdrojov a zmluvné typy podľa ZoŠ:</a:t>
            </a:r>
            <a:endParaRPr b="1" sz="1200">
              <a:solidFill>
                <a:srgbClr val="FF0000"/>
              </a:solidFill>
            </a:endParaRPr>
          </a:p>
          <a:p>
            <a:pPr indent="-304800" lvl="0" marL="457200" rtl="0" algn="just">
              <a:spcBef>
                <a:spcPts val="0"/>
              </a:spcBef>
              <a:spcAft>
                <a:spcPts val="0"/>
              </a:spcAft>
              <a:buClr>
                <a:srgbClr val="FF0000"/>
              </a:buClr>
              <a:buSzPts val="1200"/>
              <a:buChar char="●"/>
            </a:pPr>
            <a:r>
              <a:rPr b="1" lang="sk" sz="1200">
                <a:solidFill>
                  <a:srgbClr val="FF0000"/>
                </a:solidFill>
              </a:rPr>
              <a:t>P</a:t>
            </a:r>
            <a:r>
              <a:rPr b="1" lang="sk" sz="1200">
                <a:solidFill>
                  <a:srgbClr val="FF0000"/>
                </a:solidFill>
              </a:rPr>
              <a:t>rečo je potrebné dodržiavať zmluvné typy podľa zákona o športe?</a:t>
            </a:r>
            <a:endParaRPr b="1" sz="1200">
              <a:solidFill>
                <a:srgbClr val="FF0000"/>
              </a:solidFill>
              <a:latin typeface="Times New Roman"/>
              <a:ea typeface="Times New Roman"/>
              <a:cs typeface="Times New Roman"/>
              <a:sym typeface="Times New Roman"/>
            </a:endParaRPr>
          </a:p>
          <a:p>
            <a:pPr indent="-304800" lvl="0" marL="457200" rtl="0" algn="just">
              <a:spcBef>
                <a:spcPts val="0"/>
              </a:spcBef>
              <a:spcAft>
                <a:spcPts val="0"/>
              </a:spcAft>
              <a:buSzPts val="1200"/>
              <a:buChar char="●"/>
            </a:pPr>
            <a:r>
              <a:rPr b="1" lang="sk" sz="1200">
                <a:solidFill>
                  <a:srgbClr val="363636"/>
                </a:solidFill>
              </a:rPr>
              <a:t>Nelegálne zamestnávanie:</a:t>
            </a:r>
            <a:endParaRPr b="1" sz="1200">
              <a:solidFill>
                <a:srgbClr val="363636"/>
              </a:solidFill>
            </a:endParaRPr>
          </a:p>
          <a:p>
            <a:pPr indent="-304800" lvl="1" marL="914400" rtl="0" algn="just">
              <a:spcBef>
                <a:spcPts val="0"/>
              </a:spcBef>
              <a:spcAft>
                <a:spcPts val="0"/>
              </a:spcAft>
              <a:buSzPts val="1200"/>
              <a:buChar char="○"/>
            </a:pPr>
            <a:r>
              <a:rPr lang="sk" sz="1200">
                <a:solidFill>
                  <a:srgbClr val="363636"/>
                </a:solidFill>
              </a:rPr>
              <a:t>Následok takéhoto konania okrem zrejmého (i) rozporu so zákonom o športe, a (ii) Zákonníkom práce je ustanovený v zákone č. 82/2005 Z.z. o </a:t>
            </a:r>
            <a:r>
              <a:rPr b="1" lang="sk" sz="1200">
                <a:solidFill>
                  <a:srgbClr val="363636"/>
                </a:solidFill>
              </a:rPr>
              <a:t>nelegálnej práci </a:t>
            </a:r>
            <a:r>
              <a:rPr lang="sk" sz="1200">
                <a:solidFill>
                  <a:srgbClr val="363636"/>
                </a:solidFill>
              </a:rPr>
              <a:t>a </a:t>
            </a:r>
            <a:r>
              <a:rPr b="1" lang="sk" sz="1200">
                <a:solidFill>
                  <a:srgbClr val="363636"/>
                </a:solidFill>
              </a:rPr>
              <a:t>nelegálnom zamestnávaní</a:t>
            </a:r>
            <a:r>
              <a:rPr lang="sk" sz="1200">
                <a:solidFill>
                  <a:srgbClr val="363636"/>
                </a:solidFill>
              </a:rPr>
              <a:t>. (§ 2 vymedzenie pojmov)</a:t>
            </a:r>
            <a:endParaRPr sz="1200">
              <a:solidFill>
                <a:srgbClr val="363636"/>
              </a:solidFill>
            </a:endParaRPr>
          </a:p>
          <a:p>
            <a:pPr indent="-304800" lvl="1" marL="914400" rtl="0" algn="just">
              <a:spcBef>
                <a:spcPts val="0"/>
              </a:spcBef>
              <a:spcAft>
                <a:spcPts val="0"/>
              </a:spcAft>
              <a:buSzPts val="1200"/>
              <a:buChar char="○"/>
            </a:pPr>
            <a:r>
              <a:rPr b="1" i="1" lang="sk" sz="1200" u="sng">
                <a:solidFill>
                  <a:srgbClr val="FF0000"/>
                </a:solidFill>
              </a:rPr>
              <a:t>Nelegálna práca</a:t>
            </a:r>
            <a:r>
              <a:rPr i="1" lang="sk" sz="1200">
                <a:solidFill>
                  <a:srgbClr val="363636"/>
                </a:solidFill>
              </a:rPr>
              <a:t> je závislá práca, ktorú vykonáva fyzická osoba pre právnickú osobu alebo fyzickú osobu, ktorá je podnikateľom1) a </a:t>
            </a:r>
            <a:r>
              <a:rPr b="1" i="1" lang="sk" sz="1200">
                <a:solidFill>
                  <a:srgbClr val="FF0000"/>
                </a:solidFill>
              </a:rPr>
              <a:t>nemá s právnickou osobou alebo s fyzickou osobou, ktorá je podnikateľom, založený pracovnoprávny vzťah alebo štátnozamestnanecký pomer podľa osobitného predpisu.</a:t>
            </a:r>
            <a:endParaRPr b="1" i="1" sz="1200">
              <a:solidFill>
                <a:srgbClr val="363636"/>
              </a:solidFill>
            </a:endParaRPr>
          </a:p>
          <a:p>
            <a:pPr indent="-304800" lvl="1" marL="914400" rtl="0" algn="just">
              <a:spcBef>
                <a:spcPts val="0"/>
              </a:spcBef>
              <a:spcAft>
                <a:spcPts val="0"/>
              </a:spcAft>
              <a:buSzPts val="1200"/>
              <a:buChar char="○"/>
            </a:pPr>
            <a:r>
              <a:rPr b="1" i="1" lang="sk" sz="1200" u="sng">
                <a:solidFill>
                  <a:srgbClr val="FF0000"/>
                </a:solidFill>
              </a:rPr>
              <a:t>Nelegálne zamestnávanie</a:t>
            </a:r>
            <a:r>
              <a:rPr i="1" lang="sk" sz="1200">
                <a:solidFill>
                  <a:srgbClr val="363636"/>
                </a:solidFill>
              </a:rPr>
              <a:t> je zamestnávanie právnickou osobou alebo fyzickou osobou, ktorá je podnikateľom,1) ak využíva závislú prácu </a:t>
            </a:r>
            <a:r>
              <a:rPr b="1" i="1" lang="sk" sz="1200">
                <a:solidFill>
                  <a:srgbClr val="FF0000"/>
                </a:solidFill>
              </a:rPr>
              <a:t>fyzickej osoby a nemá s ňou založený pracovnoprávny vzťah alebo štátnozamestnanecký pomer podľa osobitného predpisu,</a:t>
            </a:r>
            <a:endParaRPr i="1" sz="1200">
              <a:solidFill>
                <a:srgbClr val="363636"/>
              </a:solidFill>
            </a:endParaRPr>
          </a:p>
          <a:p>
            <a:pPr indent="-304800" lvl="0" marL="457200" rtl="0" algn="just">
              <a:spcBef>
                <a:spcPts val="0"/>
              </a:spcBef>
              <a:spcAft>
                <a:spcPts val="0"/>
              </a:spcAft>
              <a:buSzPts val="1200"/>
              <a:buChar char="●"/>
            </a:pPr>
            <a:r>
              <a:rPr b="1" lang="sk" sz="1200">
                <a:solidFill>
                  <a:srgbClr val="363636"/>
                </a:solidFill>
              </a:rPr>
              <a:t>Ustanovenie § 66 </a:t>
            </a:r>
            <a:r>
              <a:rPr b="1" lang="sk" sz="1200">
                <a:solidFill>
                  <a:srgbClr val="363636"/>
                </a:solidFill>
              </a:rPr>
              <a:t>Zákona o športe</a:t>
            </a:r>
            <a:r>
              <a:rPr b="1" lang="sk" sz="1200">
                <a:solidFill>
                  <a:srgbClr val="363636"/>
                </a:solidFill>
              </a:rPr>
              <a:t> (strata spôsobilosti prijímateľa verejných prostriedkov):</a:t>
            </a:r>
            <a:endParaRPr b="1" sz="1200">
              <a:solidFill>
                <a:srgbClr val="363636"/>
              </a:solidFill>
            </a:endParaRPr>
          </a:p>
          <a:p>
            <a:pPr indent="-304800" lvl="1" marL="914400" rtl="0" algn="just">
              <a:spcBef>
                <a:spcPts val="0"/>
              </a:spcBef>
              <a:spcAft>
                <a:spcPts val="0"/>
              </a:spcAft>
              <a:buSzPts val="1200"/>
              <a:buChar char="○"/>
            </a:pPr>
            <a:r>
              <a:rPr i="1" lang="sk" sz="1200">
                <a:solidFill>
                  <a:srgbClr val="363636"/>
                </a:solidFill>
              </a:rPr>
              <a:t>Fyzická osoba </a:t>
            </a:r>
            <a:r>
              <a:rPr b="1" i="1" lang="sk" sz="1200">
                <a:solidFill>
                  <a:srgbClr val="363636"/>
                </a:solidFill>
              </a:rPr>
              <a:t>stratí spôsobilosť prijímateľa verejných prostriedkov</a:t>
            </a:r>
            <a:r>
              <a:rPr i="1" lang="sk" sz="1200">
                <a:solidFill>
                  <a:srgbClr val="363636"/>
                </a:solidFill>
              </a:rPr>
              <a:t>, ak prestane spĺňať podmienky podľa odseku 2 </a:t>
            </a:r>
            <a:r>
              <a:rPr b="1" i="1" lang="sk" sz="1200">
                <a:solidFill>
                  <a:srgbClr val="363636"/>
                </a:solidFill>
              </a:rPr>
              <a:t>alebo podmienky podľa osobitného predpisu </a:t>
            </a:r>
            <a:r>
              <a:rPr b="1" baseline="30000" i="1" lang="sk" sz="1200">
                <a:solidFill>
                  <a:srgbClr val="363636"/>
                </a:solidFill>
              </a:rPr>
              <a:t>(29)</a:t>
            </a:r>
            <a:endParaRPr b="1" baseline="30000" i="1" sz="1200">
              <a:solidFill>
                <a:srgbClr val="363636"/>
              </a:solidFill>
            </a:endParaRPr>
          </a:p>
          <a:p>
            <a:pPr indent="-304800" lvl="1" marL="914400" rtl="0" algn="just">
              <a:spcBef>
                <a:spcPts val="0"/>
              </a:spcBef>
              <a:spcAft>
                <a:spcPts val="0"/>
              </a:spcAft>
              <a:buSzPts val="1200"/>
              <a:buChar char="○"/>
            </a:pPr>
            <a:r>
              <a:rPr i="1" lang="sk" sz="1200">
                <a:solidFill>
                  <a:srgbClr val="363636"/>
                </a:solidFill>
              </a:rPr>
              <a:t>Športová organizácia </a:t>
            </a:r>
            <a:r>
              <a:rPr b="1" i="1" lang="sk" sz="1200">
                <a:solidFill>
                  <a:srgbClr val="363636"/>
                </a:solidFill>
              </a:rPr>
              <a:t>stratí spôsobilosť prijímateľa </a:t>
            </a:r>
            <a:r>
              <a:rPr b="1" i="1" lang="sk" sz="1200">
                <a:solidFill>
                  <a:srgbClr val="363636"/>
                </a:solidFill>
              </a:rPr>
              <a:t>prijímateľa verejných prostriedkov</a:t>
            </a:r>
            <a:r>
              <a:rPr i="1" lang="sk" sz="1200">
                <a:solidFill>
                  <a:srgbClr val="363636"/>
                </a:solidFill>
              </a:rPr>
              <a:t>, ak prestane spĺňať podmienky podľa odseku 3 </a:t>
            </a:r>
            <a:r>
              <a:rPr b="1" i="1" lang="sk" sz="1200">
                <a:solidFill>
                  <a:srgbClr val="363636"/>
                </a:solidFill>
              </a:rPr>
              <a:t>alebo podľa osobitného predpisu.</a:t>
            </a:r>
            <a:r>
              <a:rPr b="1" baseline="30000" i="1" lang="sk" sz="1200">
                <a:solidFill>
                  <a:srgbClr val="363636"/>
                </a:solidFill>
              </a:rPr>
              <a:t>(29)</a:t>
            </a:r>
            <a:endParaRPr i="1" sz="1200">
              <a:solidFill>
                <a:srgbClr val="363636"/>
              </a:solidFill>
            </a:endParaRPr>
          </a:p>
        </p:txBody>
      </p:sp>
      <p:sp>
        <p:nvSpPr>
          <p:cNvPr id="173" name="Google Shape;173;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3" name="Shape 533"/>
        <p:cNvGrpSpPr/>
        <p:nvPr/>
      </p:nvGrpSpPr>
      <p:grpSpPr>
        <a:xfrm>
          <a:off x="0" y="0"/>
          <a:ext cx="0" cy="0"/>
          <a:chOff x="0" y="0"/>
          <a:chExt cx="0" cy="0"/>
        </a:xfrm>
      </p:grpSpPr>
      <p:sp>
        <p:nvSpPr>
          <p:cNvPr id="534" name="Google Shape;534;p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Dobrovoľníctvo v praxi športových organizácií</a:t>
            </a:r>
            <a:endParaRPr/>
          </a:p>
          <a:p>
            <a:pPr indent="0" lvl="0" marL="0" rtl="0" algn="l">
              <a:spcBef>
                <a:spcPts val="0"/>
              </a:spcBef>
              <a:spcAft>
                <a:spcPts val="0"/>
              </a:spcAft>
              <a:buNone/>
            </a:pPr>
            <a:r>
              <a:t/>
            </a:r>
            <a:endParaRPr/>
          </a:p>
        </p:txBody>
      </p:sp>
      <p:sp>
        <p:nvSpPr>
          <p:cNvPr id="535" name="Google Shape;535;p84"/>
          <p:cNvSpPr txBox="1"/>
          <p:nvPr>
            <p:ph idx="1" type="body"/>
          </p:nvPr>
        </p:nvSpPr>
        <p:spPr>
          <a:xfrm>
            <a:off x="311700" y="1170925"/>
            <a:ext cx="8417700" cy="3733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sk" sz="1600">
                <a:solidFill>
                  <a:srgbClr val="000000"/>
                </a:solidFill>
                <a:latin typeface="Arial"/>
                <a:ea typeface="Arial"/>
                <a:cs typeface="Arial"/>
                <a:sym typeface="Arial"/>
              </a:rPr>
              <a:t>NÁVRH RIEŠENIA:</a:t>
            </a:r>
            <a:endParaRPr b="1" sz="1600">
              <a:solidFill>
                <a:srgbClr val="000000"/>
              </a:solidFill>
              <a:latin typeface="Arial"/>
              <a:ea typeface="Arial"/>
              <a:cs typeface="Arial"/>
              <a:sym typeface="Arial"/>
            </a:endParaRPr>
          </a:p>
          <a:p>
            <a:pPr indent="0" lvl="0" marL="0" rtl="0" algn="just">
              <a:spcBef>
                <a:spcPts val="0"/>
              </a:spcBef>
              <a:spcAft>
                <a:spcPts val="0"/>
              </a:spcAft>
              <a:buNone/>
            </a:pPr>
            <a:r>
              <a:rPr lang="sk" sz="1600">
                <a:solidFill>
                  <a:srgbClr val="000000"/>
                </a:solidFill>
                <a:latin typeface="Arial"/>
                <a:ea typeface="Arial"/>
                <a:cs typeface="Arial"/>
                <a:sym typeface="Arial"/>
              </a:rPr>
              <a:t>Nie všetky z vyššie uvedených povinností sú malé športové kluby schopné vo vlastnej réžii zabezpečiť. Prekážkou sú predovšetkým už súvisiace ekonomické náklady, prípadne personálne možnosti športových klubov spočívajúce v nedostatku odborných zamestnancov z príslušných oblastí, ktorí by zabezpečili potrebné odborné školenia dobrovoľníkov, resp. pripravili a spravovali právnu a ekonomickú (účtovnú) dokumentáciu súvisiacu s dobrovoľníkmi (napr. spísanie zmluvy o výkone dobrovoľníckej činnosti).</a:t>
            </a:r>
            <a:endParaRPr sz="1600">
              <a:solidFill>
                <a:srgbClr val="000000"/>
              </a:solidFill>
              <a:latin typeface="Arial"/>
              <a:ea typeface="Arial"/>
              <a:cs typeface="Arial"/>
              <a:sym typeface="Arial"/>
            </a:endParaRPr>
          </a:p>
          <a:p>
            <a:pPr indent="0" lvl="0" marL="0" rtl="0" algn="just">
              <a:spcBef>
                <a:spcPts val="0"/>
              </a:spcBef>
              <a:spcAft>
                <a:spcPts val="0"/>
              </a:spcAft>
              <a:buNone/>
            </a:pPr>
            <a:r>
              <a:t/>
            </a:r>
            <a:endParaRPr b="1" sz="1400">
              <a:solidFill>
                <a:srgbClr val="000000"/>
              </a:solidFill>
              <a:latin typeface="Arial"/>
              <a:ea typeface="Arial"/>
              <a:cs typeface="Arial"/>
              <a:sym typeface="Arial"/>
            </a:endParaRPr>
          </a:p>
          <a:p>
            <a:pPr indent="0" lvl="0" marL="0" rtl="0" algn="just">
              <a:spcBef>
                <a:spcPts val="0"/>
              </a:spcBef>
              <a:spcAft>
                <a:spcPts val="0"/>
              </a:spcAft>
              <a:buNone/>
            </a:pPr>
            <a:r>
              <a:rPr b="1" lang="sk" sz="1400">
                <a:solidFill>
                  <a:schemeClr val="dk1"/>
                </a:solidFill>
                <a:latin typeface="Arial"/>
                <a:ea typeface="Arial"/>
                <a:cs typeface="Arial"/>
                <a:sym typeface="Arial"/>
              </a:rPr>
              <a:t>UPLATŇOVANIE VZŤAHU:</a:t>
            </a:r>
            <a:endParaRPr b="1" sz="1400">
              <a:solidFill>
                <a:schemeClr val="dk1"/>
              </a:solidFill>
              <a:latin typeface="Arial"/>
              <a:ea typeface="Arial"/>
              <a:cs typeface="Arial"/>
              <a:sym typeface="Arial"/>
            </a:endParaRPr>
          </a:p>
          <a:p>
            <a:pPr indent="0" lvl="0" marL="0" rtl="0" algn="just">
              <a:spcBef>
                <a:spcPts val="0"/>
              </a:spcBef>
              <a:spcAft>
                <a:spcPts val="0"/>
              </a:spcAft>
              <a:buNone/>
            </a:pPr>
            <a:r>
              <a:t/>
            </a:r>
            <a:endParaRPr sz="1400">
              <a:solidFill>
                <a:schemeClr val="dk1"/>
              </a:solidFill>
              <a:latin typeface="Arial"/>
              <a:ea typeface="Arial"/>
              <a:cs typeface="Arial"/>
              <a:sym typeface="Arial"/>
            </a:endParaRPr>
          </a:p>
          <a:p>
            <a:pPr indent="0" lvl="0" marL="0" rtl="0" algn="ctr">
              <a:spcBef>
                <a:spcPts val="0"/>
              </a:spcBef>
              <a:spcAft>
                <a:spcPts val="0"/>
              </a:spcAft>
              <a:buNone/>
            </a:pPr>
            <a:r>
              <a:rPr b="1" lang="sk" sz="1400">
                <a:solidFill>
                  <a:schemeClr val="dk1"/>
                </a:solidFill>
                <a:latin typeface="Arial"/>
                <a:ea typeface="Arial"/>
                <a:cs typeface="Arial"/>
                <a:sym typeface="Arial"/>
              </a:rPr>
              <a:t>DOBROVOĽNÍK - VYSIELAJÚCA ORGANIZÁCIA - PRIJÍMATEĽ DOBROVOĽNÍCKEJ ČINNOSTI</a:t>
            </a:r>
            <a:endParaRPr b="1" sz="1400">
              <a:solidFill>
                <a:schemeClr val="dk1"/>
              </a:solidFill>
              <a:latin typeface="Arial"/>
              <a:ea typeface="Arial"/>
              <a:cs typeface="Arial"/>
              <a:sym typeface="Arial"/>
            </a:endParaRPr>
          </a:p>
        </p:txBody>
      </p:sp>
      <p:sp>
        <p:nvSpPr>
          <p:cNvPr id="536" name="Google Shape;536;p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6"/>
        </a:solidFill>
      </p:bgPr>
    </p:bg>
    <p:spTree>
      <p:nvGrpSpPr>
        <p:cNvPr id="540" name="Shape 540"/>
        <p:cNvGrpSpPr/>
        <p:nvPr/>
      </p:nvGrpSpPr>
      <p:grpSpPr>
        <a:xfrm>
          <a:off x="0" y="0"/>
          <a:ext cx="0" cy="0"/>
          <a:chOff x="0" y="0"/>
          <a:chExt cx="0" cy="0"/>
        </a:xfrm>
      </p:grpSpPr>
      <p:sp>
        <p:nvSpPr>
          <p:cNvPr id="541" name="Google Shape;541;p8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sk" sz="4800"/>
              <a:t>Zmluva </a:t>
            </a:r>
            <a:endParaRPr b="1" sz="4800"/>
          </a:p>
          <a:p>
            <a:pPr indent="0" lvl="0" marL="0" rtl="0" algn="ctr">
              <a:spcBef>
                <a:spcPts val="0"/>
              </a:spcBef>
              <a:spcAft>
                <a:spcPts val="0"/>
              </a:spcAft>
              <a:buNone/>
            </a:pPr>
            <a:r>
              <a:rPr b="1" lang="sk" sz="4800"/>
              <a:t>o sponzorstve v športe</a:t>
            </a:r>
            <a:endParaRPr b="1" sz="4800"/>
          </a:p>
        </p:txBody>
      </p:sp>
      <p:sp>
        <p:nvSpPr>
          <p:cNvPr id="542" name="Google Shape;542;p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6" name="Shape 546"/>
        <p:cNvGrpSpPr/>
        <p:nvPr/>
      </p:nvGrpSpPr>
      <p:grpSpPr>
        <a:xfrm>
          <a:off x="0" y="0"/>
          <a:ext cx="0" cy="0"/>
          <a:chOff x="0" y="0"/>
          <a:chExt cx="0" cy="0"/>
        </a:xfrm>
      </p:grpSpPr>
      <p:sp>
        <p:nvSpPr>
          <p:cNvPr id="547" name="Google Shape;547;p86"/>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Zmluva o sponzorstve v športe</a:t>
            </a:r>
            <a:endParaRPr/>
          </a:p>
        </p:txBody>
      </p:sp>
      <p:sp>
        <p:nvSpPr>
          <p:cNvPr id="548" name="Google Shape;548;p86"/>
          <p:cNvSpPr txBox="1"/>
          <p:nvPr>
            <p:ph idx="1" type="body"/>
          </p:nvPr>
        </p:nvSpPr>
        <p:spPr>
          <a:xfrm>
            <a:off x="311700" y="847675"/>
            <a:ext cx="8520600" cy="408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sk" sz="1600">
                <a:solidFill>
                  <a:schemeClr val="dk1"/>
                </a:solidFill>
                <a:latin typeface="Arial"/>
                <a:ea typeface="Arial"/>
                <a:cs typeface="Arial"/>
                <a:sym typeface="Arial"/>
              </a:rPr>
              <a:t>Čo možno poskytnúť ako sponzorské:	</a:t>
            </a:r>
            <a:endParaRPr b="1" sz="1600">
              <a:solidFill>
                <a:schemeClr val="dk1"/>
              </a:solidFill>
              <a:latin typeface="Arial"/>
              <a:ea typeface="Arial"/>
              <a:cs typeface="Arial"/>
              <a:sym typeface="Arial"/>
            </a:endParaRPr>
          </a:p>
          <a:p>
            <a:pPr indent="-330200" lvl="0" marL="457200" rtl="0" algn="l">
              <a:lnSpc>
                <a:spcPct val="100000"/>
              </a:lnSpc>
              <a:spcBef>
                <a:spcPts val="0"/>
              </a:spcBef>
              <a:spcAft>
                <a:spcPts val="0"/>
              </a:spcAft>
              <a:buClr>
                <a:schemeClr val="dk1"/>
              </a:buClr>
              <a:buSzPts val="1600"/>
              <a:buAutoNum type="alphaLcParenR"/>
            </a:pPr>
            <a:r>
              <a:rPr lang="sk" sz="1600">
                <a:solidFill>
                  <a:schemeClr val="dk1"/>
                </a:solidFill>
                <a:latin typeface="Arial"/>
                <a:ea typeface="Arial"/>
                <a:cs typeface="Arial"/>
                <a:sym typeface="Arial"/>
              </a:rPr>
              <a:t>priame peňažné plnenie</a:t>
            </a:r>
            <a:endParaRPr sz="1600">
              <a:solidFill>
                <a:schemeClr val="dk1"/>
              </a:solidFill>
              <a:latin typeface="Arial"/>
              <a:ea typeface="Arial"/>
              <a:cs typeface="Arial"/>
              <a:sym typeface="Arial"/>
            </a:endParaRPr>
          </a:p>
          <a:p>
            <a:pPr indent="-330200" lvl="0" marL="457200" rtl="0" algn="l">
              <a:lnSpc>
                <a:spcPct val="100000"/>
              </a:lnSpc>
              <a:spcBef>
                <a:spcPts val="0"/>
              </a:spcBef>
              <a:spcAft>
                <a:spcPts val="0"/>
              </a:spcAft>
              <a:buClr>
                <a:schemeClr val="dk1"/>
              </a:buClr>
              <a:buSzPts val="1600"/>
              <a:buAutoNum type="alphaLcParenR"/>
            </a:pPr>
            <a:r>
              <a:rPr lang="sk" sz="1600">
                <a:solidFill>
                  <a:schemeClr val="dk1"/>
                </a:solidFill>
                <a:latin typeface="Arial"/>
                <a:ea typeface="Arial"/>
                <a:cs typeface="Arial"/>
                <a:sym typeface="Arial"/>
              </a:rPr>
              <a:t>nepriame peňažné plnenie</a:t>
            </a:r>
            <a:endParaRPr sz="1600">
              <a:solidFill>
                <a:schemeClr val="dk1"/>
              </a:solidFill>
              <a:latin typeface="Arial"/>
              <a:ea typeface="Arial"/>
              <a:cs typeface="Arial"/>
              <a:sym typeface="Arial"/>
            </a:endParaRPr>
          </a:p>
          <a:p>
            <a:pPr indent="-330200" lvl="0" marL="457200" rtl="0" algn="l">
              <a:lnSpc>
                <a:spcPct val="100000"/>
              </a:lnSpc>
              <a:spcBef>
                <a:spcPts val="0"/>
              </a:spcBef>
              <a:spcAft>
                <a:spcPts val="0"/>
              </a:spcAft>
              <a:buClr>
                <a:schemeClr val="dk1"/>
              </a:buClr>
              <a:buSzPts val="1600"/>
              <a:buAutoNum type="alphaLcParenR"/>
            </a:pPr>
            <a:r>
              <a:rPr lang="sk" sz="1600">
                <a:solidFill>
                  <a:schemeClr val="dk1"/>
                </a:solidFill>
                <a:latin typeface="Arial"/>
                <a:ea typeface="Arial"/>
                <a:cs typeface="Arial"/>
                <a:sym typeface="Arial"/>
              </a:rPr>
              <a:t>priame nepeňažné plnenie</a:t>
            </a:r>
            <a:endParaRPr sz="1600">
              <a:solidFill>
                <a:schemeClr val="dk1"/>
              </a:solidFill>
              <a:latin typeface="Arial"/>
              <a:ea typeface="Arial"/>
              <a:cs typeface="Arial"/>
              <a:sym typeface="Arial"/>
            </a:endParaRPr>
          </a:p>
          <a:p>
            <a:pPr indent="-330200" lvl="0" marL="457200" rtl="0" algn="l">
              <a:lnSpc>
                <a:spcPct val="100000"/>
              </a:lnSpc>
              <a:spcBef>
                <a:spcPts val="0"/>
              </a:spcBef>
              <a:spcAft>
                <a:spcPts val="0"/>
              </a:spcAft>
              <a:buClr>
                <a:schemeClr val="dk1"/>
              </a:buClr>
              <a:buSzPts val="1600"/>
              <a:buAutoNum type="alphaLcParenR"/>
            </a:pPr>
            <a:r>
              <a:rPr lang="sk" sz="1600">
                <a:solidFill>
                  <a:schemeClr val="dk1"/>
                </a:solidFill>
                <a:latin typeface="Arial"/>
                <a:ea typeface="Arial"/>
                <a:cs typeface="Arial"/>
                <a:sym typeface="Arial"/>
              </a:rPr>
              <a:t>nepriame nepeňažné plnenie</a:t>
            </a:r>
            <a:endParaRPr sz="1600">
              <a:solidFill>
                <a:schemeClr val="dk1"/>
              </a:solidFill>
              <a:latin typeface="Arial"/>
              <a:ea typeface="Arial"/>
              <a:cs typeface="Arial"/>
              <a:sym typeface="Arial"/>
            </a:endParaRPr>
          </a:p>
          <a:p>
            <a:pPr indent="0" lvl="0" marL="0" marR="0" rtl="0" algn="l">
              <a:lnSpc>
                <a:spcPct val="115000"/>
              </a:lnSpc>
              <a:spcBef>
                <a:spcPts val="1000"/>
              </a:spcBef>
              <a:spcAft>
                <a:spcPts val="0"/>
              </a:spcAft>
              <a:buClr>
                <a:schemeClr val="dk1"/>
              </a:buClr>
              <a:buSzPts val="1100"/>
              <a:buFont typeface="Arial"/>
              <a:buNone/>
            </a:pPr>
            <a:r>
              <a:rPr b="1" lang="sk" sz="1600">
                <a:solidFill>
                  <a:schemeClr val="dk1"/>
                </a:solidFill>
                <a:latin typeface="Arial"/>
                <a:ea typeface="Arial"/>
                <a:cs typeface="Arial"/>
                <a:sym typeface="Arial"/>
              </a:rPr>
              <a:t>Komu možno poskytnúť sponzorské:	</a:t>
            </a:r>
            <a:endParaRPr b="1" sz="1600">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AutoNum type="alphaLcParenR"/>
            </a:pPr>
            <a:r>
              <a:rPr lang="sk" sz="1600">
                <a:solidFill>
                  <a:schemeClr val="dk1"/>
                </a:solidFill>
                <a:latin typeface="Arial"/>
                <a:ea typeface="Arial"/>
                <a:cs typeface="Arial"/>
                <a:sym typeface="Arial"/>
              </a:rPr>
              <a:t>športovcovi, </a:t>
            </a:r>
            <a:r>
              <a:rPr b="1" i="1" lang="sk" sz="1200">
                <a:solidFill>
                  <a:srgbClr val="0000FF"/>
                </a:solidFill>
                <a:latin typeface="Arial"/>
                <a:ea typeface="Arial"/>
                <a:cs typeface="Arial"/>
                <a:sym typeface="Arial"/>
              </a:rPr>
              <a:t>(1. </a:t>
            </a:r>
            <a:r>
              <a:rPr b="1" i="1" lang="sk" sz="1200" u="sng">
                <a:solidFill>
                  <a:srgbClr val="0000FF"/>
                </a:solidFill>
                <a:latin typeface="Arial"/>
                <a:ea typeface="Arial"/>
                <a:cs typeface="Arial"/>
                <a:sym typeface="Arial"/>
              </a:rPr>
              <a:t>P</a:t>
            </a:r>
            <a:r>
              <a:rPr b="1" i="1" lang="sk" sz="1200" u="sng">
                <a:solidFill>
                  <a:srgbClr val="0000FF"/>
                </a:solidFill>
              </a:rPr>
              <a:t>rofesionálny</a:t>
            </a:r>
            <a:r>
              <a:rPr b="1" i="1" lang="sk" sz="1200">
                <a:solidFill>
                  <a:srgbClr val="0000FF"/>
                </a:solidFill>
              </a:rPr>
              <a:t> športovec; 2. </a:t>
            </a:r>
            <a:r>
              <a:rPr b="1" i="1" lang="sk" sz="1200" u="sng">
                <a:solidFill>
                  <a:srgbClr val="0000FF"/>
                </a:solidFill>
              </a:rPr>
              <a:t>T</a:t>
            </a:r>
            <a:r>
              <a:rPr b="1" i="1" lang="sk" sz="1200" u="sng">
                <a:solidFill>
                  <a:srgbClr val="0000FF"/>
                </a:solidFill>
                <a:latin typeface="Arial"/>
                <a:ea typeface="Arial"/>
                <a:cs typeface="Arial"/>
                <a:sym typeface="Arial"/>
              </a:rPr>
              <a:t>alentovaný</a:t>
            </a:r>
            <a:r>
              <a:rPr b="1" i="1" lang="sk" sz="1200">
                <a:solidFill>
                  <a:srgbClr val="0000FF"/>
                </a:solidFill>
                <a:latin typeface="Arial"/>
                <a:ea typeface="Arial"/>
                <a:cs typeface="Arial"/>
                <a:sym typeface="Arial"/>
              </a:rPr>
              <a:t> športovec s uzavretou zmluvou o príprave talentovaného športovca s NŠZ, klubom, šport. organizáciou; 3. </a:t>
            </a:r>
            <a:r>
              <a:rPr b="1" i="1" lang="sk" sz="1200" u="sng">
                <a:solidFill>
                  <a:srgbClr val="0000FF"/>
                </a:solidFill>
              </a:rPr>
              <a:t>R</a:t>
            </a:r>
            <a:r>
              <a:rPr b="1" i="1" lang="sk" sz="1200" u="sng">
                <a:solidFill>
                  <a:srgbClr val="0000FF"/>
                </a:solidFill>
                <a:latin typeface="Arial"/>
                <a:ea typeface="Arial"/>
                <a:cs typeface="Arial"/>
                <a:sym typeface="Arial"/>
              </a:rPr>
              <a:t>eprezentant</a:t>
            </a:r>
            <a:r>
              <a:rPr b="1" i="1" lang="sk" sz="1200">
                <a:solidFill>
                  <a:srgbClr val="0000FF"/>
                </a:solidFill>
                <a:latin typeface="Arial"/>
                <a:ea typeface="Arial"/>
                <a:cs typeface="Arial"/>
                <a:sym typeface="Arial"/>
              </a:rPr>
              <a:t> SR)</a:t>
            </a:r>
            <a:endParaRPr b="1" i="1" sz="1200">
              <a:solidFill>
                <a:srgbClr val="0000FF"/>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AutoNum type="alphaLcParenR"/>
            </a:pPr>
            <a:r>
              <a:rPr lang="sk" sz="1600">
                <a:solidFill>
                  <a:schemeClr val="dk1"/>
                </a:solidFill>
                <a:latin typeface="Arial"/>
                <a:ea typeface="Arial"/>
                <a:cs typeface="Arial"/>
                <a:sym typeface="Arial"/>
              </a:rPr>
              <a:t>športovému odborníkovi podľa § 6 ods. 1 písm. a) [tréner a inštruktor športu] alebo</a:t>
            </a:r>
            <a:endParaRPr sz="1600">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AutoNum type="alphaLcParenR"/>
            </a:pPr>
            <a:r>
              <a:rPr lang="sk" sz="1600">
                <a:solidFill>
                  <a:schemeClr val="dk1"/>
                </a:solidFill>
                <a:latin typeface="Arial"/>
                <a:ea typeface="Arial"/>
                <a:cs typeface="Arial"/>
                <a:sym typeface="Arial"/>
              </a:rPr>
              <a:t>športovej organizácii,</a:t>
            </a:r>
            <a:endParaRPr sz="1600">
              <a:solidFill>
                <a:schemeClr val="dk1"/>
              </a:solidFill>
              <a:latin typeface="Arial"/>
              <a:ea typeface="Arial"/>
              <a:cs typeface="Arial"/>
              <a:sym typeface="Arial"/>
            </a:endParaRPr>
          </a:p>
          <a:p>
            <a:pPr indent="0" lvl="0" marL="0" rtl="0" algn="just">
              <a:lnSpc>
                <a:spcPct val="115000"/>
              </a:lnSpc>
              <a:spcBef>
                <a:spcPts val="1600"/>
              </a:spcBef>
              <a:spcAft>
                <a:spcPts val="0"/>
              </a:spcAft>
              <a:buClr>
                <a:srgbClr val="000000"/>
              </a:buClr>
              <a:buSzPts val="1100"/>
              <a:buFont typeface="Arial"/>
              <a:buNone/>
            </a:pPr>
            <a:r>
              <a:rPr b="1" lang="sk" sz="1600">
                <a:solidFill>
                  <a:schemeClr val="dk1"/>
                </a:solidFill>
                <a:latin typeface="Arial"/>
                <a:ea typeface="Arial"/>
                <a:cs typeface="Arial"/>
                <a:sym typeface="Arial"/>
              </a:rPr>
              <a:t>PODMIENKA pre </a:t>
            </a:r>
            <a:r>
              <a:rPr b="1" lang="sk" sz="1600">
                <a:solidFill>
                  <a:schemeClr val="dk1"/>
                </a:solidFill>
              </a:rPr>
              <a:t>priznanie</a:t>
            </a:r>
            <a:r>
              <a:rPr b="1" lang="sk" sz="1600">
                <a:solidFill>
                  <a:schemeClr val="dk1"/>
                </a:solidFill>
                <a:latin typeface="Arial"/>
                <a:ea typeface="Arial"/>
                <a:cs typeface="Arial"/>
                <a:sym typeface="Arial"/>
              </a:rPr>
              <a:t> daňového benefitu SPONZOR</a:t>
            </a:r>
            <a:r>
              <a:rPr b="1" lang="sk" sz="1600">
                <a:solidFill>
                  <a:schemeClr val="dk1"/>
                </a:solidFill>
              </a:rPr>
              <a:t>A</a:t>
            </a:r>
            <a:r>
              <a:rPr b="1" lang="sk" sz="1600">
                <a:solidFill>
                  <a:schemeClr val="dk1"/>
                </a:solidFill>
                <a:latin typeface="Arial"/>
                <a:ea typeface="Arial"/>
                <a:cs typeface="Arial"/>
                <a:sym typeface="Arial"/>
              </a:rPr>
              <a:t>:</a:t>
            </a:r>
            <a:r>
              <a:rPr lang="sk" sz="1600">
                <a:solidFill>
                  <a:schemeClr val="dk1"/>
                </a:solidFill>
                <a:latin typeface="Arial"/>
                <a:ea typeface="Arial"/>
                <a:cs typeface="Arial"/>
                <a:sym typeface="Arial"/>
              </a:rPr>
              <a:t> 	</a:t>
            </a:r>
            <a:br>
              <a:rPr lang="sk" sz="1600">
                <a:solidFill>
                  <a:schemeClr val="dk1"/>
                </a:solidFill>
                <a:latin typeface="Arial"/>
                <a:ea typeface="Arial"/>
                <a:cs typeface="Arial"/>
                <a:sym typeface="Arial"/>
              </a:rPr>
            </a:br>
            <a:r>
              <a:rPr lang="sk" sz="1600">
                <a:solidFill>
                  <a:schemeClr val="dk1"/>
                </a:solidFill>
                <a:latin typeface="Arial"/>
                <a:ea typeface="Arial"/>
                <a:cs typeface="Arial"/>
                <a:sym typeface="Arial"/>
              </a:rPr>
              <a:t>Sponzorovaný je členom národného športového zväzu (napr. klub), národnej športovej organizácie (napr. klub) alebo medzinárodnej športovej organizácie (napr. N</a:t>
            </a:r>
            <a:r>
              <a:rPr lang="sk" sz="1600">
                <a:solidFill>
                  <a:schemeClr val="dk1"/>
                </a:solidFill>
              </a:rPr>
              <a:t>ŠZ alebo NŠO)</a:t>
            </a:r>
            <a:endParaRPr b="1" sz="1600">
              <a:solidFill>
                <a:schemeClr val="dk1"/>
              </a:solidFill>
              <a:latin typeface="Arial"/>
              <a:ea typeface="Arial"/>
              <a:cs typeface="Arial"/>
              <a:sym typeface="Arial"/>
            </a:endParaRPr>
          </a:p>
          <a:p>
            <a:pPr indent="0" lvl="0" marL="0" rtl="0" algn="l">
              <a:spcBef>
                <a:spcPts val="0"/>
              </a:spcBef>
              <a:spcAft>
                <a:spcPts val="1600"/>
              </a:spcAft>
              <a:buNone/>
            </a:pPr>
            <a:r>
              <a:t/>
            </a:r>
            <a:endParaRPr sz="1600">
              <a:latin typeface="Arial"/>
              <a:ea typeface="Arial"/>
              <a:cs typeface="Arial"/>
              <a:sym typeface="Arial"/>
            </a:endParaRPr>
          </a:p>
        </p:txBody>
      </p:sp>
      <p:sp>
        <p:nvSpPr>
          <p:cNvPr id="549" name="Google Shape;549;p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3" name="Shape 553"/>
        <p:cNvGrpSpPr/>
        <p:nvPr/>
      </p:nvGrpSpPr>
      <p:grpSpPr>
        <a:xfrm>
          <a:off x="0" y="0"/>
          <a:ext cx="0" cy="0"/>
          <a:chOff x="0" y="0"/>
          <a:chExt cx="0" cy="0"/>
        </a:xfrm>
      </p:grpSpPr>
      <p:sp>
        <p:nvSpPr>
          <p:cNvPr id="554" name="Google Shape;554;p87"/>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k"/>
              <a:t>Zmluva o sponzorstve v športe</a:t>
            </a:r>
            <a:endParaRPr/>
          </a:p>
        </p:txBody>
      </p:sp>
      <p:sp>
        <p:nvSpPr>
          <p:cNvPr id="555" name="Google Shape;555;p87"/>
          <p:cNvSpPr txBox="1"/>
          <p:nvPr>
            <p:ph idx="1" type="body"/>
          </p:nvPr>
        </p:nvSpPr>
        <p:spPr>
          <a:xfrm>
            <a:off x="311700" y="1017725"/>
            <a:ext cx="8520600" cy="3531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sk">
                <a:solidFill>
                  <a:schemeClr val="dk1"/>
                </a:solidFill>
              </a:rPr>
              <a:t>Podstatné náležitosti zmluvy:</a:t>
            </a:r>
            <a:endParaRPr b="1">
              <a:solidFill>
                <a:schemeClr val="dk1"/>
              </a:solidFill>
            </a:endParaRPr>
          </a:p>
          <a:p>
            <a:pPr indent="-323850" lvl="0" marL="457200" rtl="0" algn="l">
              <a:spcBef>
                <a:spcPts val="0"/>
              </a:spcBef>
              <a:spcAft>
                <a:spcPts val="0"/>
              </a:spcAft>
              <a:buClr>
                <a:schemeClr val="dk1"/>
              </a:buClr>
              <a:buSzPts val="1500"/>
              <a:buAutoNum type="alphaLcParenR"/>
            </a:pPr>
            <a:r>
              <a:rPr lang="sk">
                <a:solidFill>
                  <a:schemeClr val="dk1"/>
                </a:solidFill>
              </a:rPr>
              <a:t>identifikačné údaje zmluvných strán,</a:t>
            </a:r>
            <a:endParaRPr>
              <a:solidFill>
                <a:schemeClr val="dk1"/>
              </a:solidFill>
            </a:endParaRPr>
          </a:p>
          <a:p>
            <a:pPr indent="-323850" lvl="0" marL="457200" rtl="0" algn="l">
              <a:spcBef>
                <a:spcPts val="0"/>
              </a:spcBef>
              <a:spcAft>
                <a:spcPts val="0"/>
              </a:spcAft>
              <a:buClr>
                <a:schemeClr val="dk1"/>
              </a:buClr>
              <a:buSzPts val="1500"/>
              <a:buAutoNum type="alphaLcParenR"/>
            </a:pPr>
            <a:r>
              <a:rPr lang="sk">
                <a:solidFill>
                  <a:schemeClr val="dk1"/>
                </a:solidFill>
              </a:rPr>
              <a:t>obdobie trvania zmluvy, najviac do konca štvrtého roku nasledujúceho po roku, v ktorom bola sponzorovanému poskytnutá prvá časť sponzorského,</a:t>
            </a:r>
            <a:endParaRPr>
              <a:solidFill>
                <a:schemeClr val="dk1"/>
              </a:solidFill>
            </a:endParaRPr>
          </a:p>
          <a:p>
            <a:pPr indent="-323850" lvl="0" marL="457200" rtl="0" algn="l">
              <a:spcBef>
                <a:spcPts val="0"/>
              </a:spcBef>
              <a:spcAft>
                <a:spcPts val="0"/>
              </a:spcAft>
              <a:buClr>
                <a:schemeClr val="dk1"/>
              </a:buClr>
              <a:buSzPts val="1500"/>
              <a:buAutoNum type="alphaLcParenR"/>
            </a:pPr>
            <a:r>
              <a:rPr lang="sk">
                <a:solidFill>
                  <a:schemeClr val="dk1"/>
                </a:solidFill>
              </a:rPr>
              <a:t>spôsob zániku zmluvy,</a:t>
            </a:r>
            <a:endParaRPr>
              <a:solidFill>
                <a:schemeClr val="dk1"/>
              </a:solidFill>
            </a:endParaRPr>
          </a:p>
          <a:p>
            <a:pPr indent="-323850" lvl="0" marL="457200" rtl="0" algn="l">
              <a:spcBef>
                <a:spcPts val="0"/>
              </a:spcBef>
              <a:spcAft>
                <a:spcPts val="0"/>
              </a:spcAft>
              <a:buClr>
                <a:schemeClr val="dk1"/>
              </a:buClr>
              <a:buSzPts val="1500"/>
              <a:buAutoNum type="alphaLcParenR"/>
            </a:pPr>
            <a:r>
              <a:rPr b="1" lang="sk">
                <a:solidFill>
                  <a:schemeClr val="dk1"/>
                </a:solidFill>
              </a:rPr>
              <a:t>účel a rozsah</a:t>
            </a:r>
            <a:r>
              <a:rPr lang="sk">
                <a:solidFill>
                  <a:schemeClr val="dk1"/>
                </a:solidFill>
              </a:rPr>
              <a:t> </a:t>
            </a:r>
            <a:r>
              <a:rPr b="1" lang="sk">
                <a:solidFill>
                  <a:schemeClr val="dk1"/>
                </a:solidFill>
              </a:rPr>
              <a:t>sponzorského</a:t>
            </a:r>
            <a:r>
              <a:rPr lang="sk">
                <a:solidFill>
                  <a:schemeClr val="dk1"/>
                </a:solidFill>
              </a:rPr>
              <a:t> vrátane časového rozvrhu a </a:t>
            </a:r>
            <a:r>
              <a:rPr b="1" lang="sk">
                <a:solidFill>
                  <a:schemeClr val="dk1"/>
                </a:solidFill>
              </a:rPr>
              <a:t>spôsobu</a:t>
            </a:r>
            <a:r>
              <a:rPr lang="sk">
                <a:solidFill>
                  <a:schemeClr val="dk1"/>
                </a:solidFill>
              </a:rPr>
              <a:t> (napr. jednorazovo, v splátkach + v hotovosti</a:t>
            </a:r>
            <a:r>
              <a:rPr b="1" baseline="30000" lang="sk">
                <a:solidFill>
                  <a:srgbClr val="000000"/>
                </a:solidFill>
                <a:highlight>
                  <a:srgbClr val="FFFF00"/>
                </a:highlight>
                <a:latin typeface="Calibri"/>
                <a:ea typeface="Calibri"/>
                <a:cs typeface="Calibri"/>
                <a:sym typeface="Calibri"/>
              </a:rPr>
              <a:t>[1]</a:t>
            </a:r>
            <a:r>
              <a:rPr lang="sk">
                <a:solidFill>
                  <a:schemeClr val="dk1"/>
                </a:solidFill>
              </a:rPr>
              <a:t> resp. bankovým prevodom) jeho </a:t>
            </a:r>
            <a:r>
              <a:rPr b="1" lang="sk">
                <a:solidFill>
                  <a:schemeClr val="dk1"/>
                </a:solidFill>
              </a:rPr>
              <a:t>poskytnutia </a:t>
            </a:r>
            <a:r>
              <a:rPr lang="sk">
                <a:solidFill>
                  <a:schemeClr val="dk1"/>
                </a:solidFill>
              </a:rPr>
              <a:t>a použitia,</a:t>
            </a:r>
            <a:endParaRPr>
              <a:solidFill>
                <a:schemeClr val="dk1"/>
              </a:solidFill>
            </a:endParaRPr>
          </a:p>
          <a:p>
            <a:pPr indent="-323850" lvl="0" marL="457200" rtl="0" algn="l">
              <a:spcBef>
                <a:spcPts val="0"/>
              </a:spcBef>
              <a:spcAft>
                <a:spcPts val="0"/>
              </a:spcAft>
              <a:buClr>
                <a:schemeClr val="dk1"/>
              </a:buClr>
              <a:buSzPts val="1500"/>
              <a:buAutoNum type="alphaLcParenR"/>
            </a:pPr>
            <a:r>
              <a:rPr lang="sk">
                <a:solidFill>
                  <a:schemeClr val="dk1"/>
                </a:solidFill>
              </a:rPr>
              <a:t>podmienky, ktoré musí sponzorovaný splniť na poskytnutie sponzorského vrátane lehoty na oznámenie ich splnenia.</a:t>
            </a:r>
            <a:endParaRPr>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1600"/>
              </a:spcAft>
              <a:buClr>
                <a:schemeClr val="dk1"/>
              </a:buClr>
              <a:buSzPts val="1100"/>
              <a:buFont typeface="Arial"/>
              <a:buNone/>
            </a:pPr>
            <a:r>
              <a:rPr baseline="30000" i="1" lang="sk">
                <a:solidFill>
                  <a:schemeClr val="dk1"/>
                </a:solidFill>
                <a:highlight>
                  <a:srgbClr val="FFFF00"/>
                </a:highlight>
              </a:rPr>
              <a:t>[1] </a:t>
            </a:r>
            <a:r>
              <a:rPr i="1" lang="sk" sz="1600">
                <a:solidFill>
                  <a:schemeClr val="dk1"/>
                </a:solidFill>
              </a:rPr>
              <a:t>Zákon č. 394/2012 Z. z. o obmedzení platieb v hotovosti v znení neskorších predpisov</a:t>
            </a:r>
            <a:r>
              <a:rPr lang="sk" sz="1600">
                <a:solidFill>
                  <a:schemeClr val="dk1"/>
                </a:solidFill>
              </a:rPr>
              <a:t>.</a:t>
            </a:r>
            <a:endParaRPr b="1" sz="1600">
              <a:solidFill>
                <a:schemeClr val="dk1"/>
              </a:solidFill>
            </a:endParaRPr>
          </a:p>
        </p:txBody>
      </p:sp>
      <p:sp>
        <p:nvSpPr>
          <p:cNvPr id="556" name="Google Shape;556;p8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sp>
        <p:nvSpPr>
          <p:cNvPr id="561" name="Google Shape;561;p88"/>
          <p:cNvSpPr txBox="1"/>
          <p:nvPr>
            <p:ph type="title"/>
          </p:nvPr>
        </p:nvSpPr>
        <p:spPr>
          <a:xfrm>
            <a:off x="311700" y="357900"/>
            <a:ext cx="8520600" cy="58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k"/>
              <a:t>Zmluva o sponzorstve v športe</a:t>
            </a:r>
            <a:endParaRPr/>
          </a:p>
        </p:txBody>
      </p:sp>
      <p:sp>
        <p:nvSpPr>
          <p:cNvPr id="562" name="Google Shape;562;p88"/>
          <p:cNvSpPr txBox="1"/>
          <p:nvPr>
            <p:ph idx="1" type="body"/>
          </p:nvPr>
        </p:nvSpPr>
        <p:spPr>
          <a:xfrm>
            <a:off x="241175" y="961400"/>
            <a:ext cx="8591100" cy="3843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sk" sz="1400">
                <a:solidFill>
                  <a:srgbClr val="000000"/>
                </a:solidFill>
                <a:latin typeface="Arial"/>
                <a:ea typeface="Arial"/>
                <a:cs typeface="Arial"/>
                <a:sym typeface="Arial"/>
              </a:rPr>
              <a:t>ĎALŠIE POVINNOSTI:</a:t>
            </a:r>
            <a:endParaRPr b="1" sz="1400">
              <a:solidFill>
                <a:srgbClr val="000000"/>
              </a:solidFill>
              <a:latin typeface="Arial"/>
              <a:ea typeface="Arial"/>
              <a:cs typeface="Arial"/>
              <a:sym typeface="Arial"/>
            </a:endParaRPr>
          </a:p>
          <a:p>
            <a:pPr indent="-323850" lvl="0" marL="457200" rtl="0" algn="l">
              <a:spcBef>
                <a:spcPts val="0"/>
              </a:spcBef>
              <a:spcAft>
                <a:spcPts val="0"/>
              </a:spcAft>
              <a:buClr>
                <a:schemeClr val="dk1"/>
              </a:buClr>
              <a:buSzPts val="1500"/>
              <a:buChar char="●"/>
            </a:pPr>
            <a:r>
              <a:rPr b="1" lang="sk" sz="1500">
                <a:solidFill>
                  <a:schemeClr val="dk1"/>
                </a:solidFill>
                <a:latin typeface="Arial"/>
                <a:ea typeface="Arial"/>
                <a:cs typeface="Arial"/>
                <a:sym typeface="Arial"/>
              </a:rPr>
              <a:t>Sponzorovaný</a:t>
            </a:r>
            <a:r>
              <a:rPr lang="sk" sz="1500">
                <a:solidFill>
                  <a:schemeClr val="dk1"/>
                </a:solidFill>
                <a:latin typeface="Arial"/>
                <a:ea typeface="Arial"/>
                <a:cs typeface="Arial"/>
                <a:sym typeface="Arial"/>
              </a:rPr>
              <a:t> </a:t>
            </a:r>
            <a:r>
              <a:rPr b="1" lang="sk" sz="1500">
                <a:solidFill>
                  <a:schemeClr val="dk1"/>
                </a:solidFill>
              </a:rPr>
              <a:t>sa zaväzuje</a:t>
            </a:r>
            <a:r>
              <a:rPr lang="sk" sz="1500">
                <a:solidFill>
                  <a:schemeClr val="dk1"/>
                </a:solidFill>
                <a:latin typeface="Arial"/>
                <a:ea typeface="Arial"/>
                <a:cs typeface="Arial"/>
                <a:sym typeface="Arial"/>
              </a:rPr>
              <a:t> </a:t>
            </a:r>
            <a:r>
              <a:rPr i="1" lang="sk" sz="1500" strike="sngStrike">
                <a:solidFill>
                  <a:srgbClr val="FF0000"/>
                </a:solidFill>
                <a:latin typeface="Arial"/>
                <a:ea typeface="Arial"/>
                <a:cs typeface="Arial"/>
                <a:sym typeface="Arial"/>
              </a:rPr>
              <a:t>(</a:t>
            </a:r>
            <a:r>
              <a:rPr b="1" i="1" lang="sk" sz="1500" u="sng" strike="sngStrike">
                <a:solidFill>
                  <a:srgbClr val="FF0000"/>
                </a:solidFill>
                <a:latin typeface="Arial"/>
                <a:ea typeface="Arial"/>
                <a:cs typeface="Arial"/>
                <a:sym typeface="Arial"/>
              </a:rPr>
              <a:t>umožniť sponzorovi spájať </a:t>
            </a:r>
            <a:r>
              <a:rPr i="1" lang="sk" sz="1500" u="sng" strike="sngStrike">
                <a:solidFill>
                  <a:srgbClr val="FF0000"/>
                </a:solidFill>
                <a:latin typeface="Arial"/>
                <a:ea typeface="Arial"/>
                <a:cs typeface="Arial"/>
                <a:sym typeface="Arial"/>
              </a:rPr>
              <a:t>názov alebo obchodné meno sponzora alebo označenie sponzora alebo jeho výrobku </a:t>
            </a:r>
            <a:r>
              <a:rPr b="1" i="1" lang="sk" sz="1500" u="sng" strike="sngStrike">
                <a:solidFill>
                  <a:srgbClr val="FF0000"/>
                </a:solidFill>
                <a:latin typeface="Arial"/>
                <a:ea typeface="Arial"/>
                <a:cs typeface="Arial"/>
                <a:sym typeface="Arial"/>
              </a:rPr>
              <a:t>so sponzorovaným</a:t>
            </a:r>
            <a:r>
              <a:rPr i="1" lang="sk" sz="1500" u="sng" strike="sngStrike">
                <a:solidFill>
                  <a:srgbClr val="FF0000"/>
                </a:solidFill>
                <a:latin typeface="Arial"/>
                <a:ea typeface="Arial"/>
                <a:cs typeface="Arial"/>
                <a:sym typeface="Arial"/>
              </a:rPr>
              <a:t> a)</a:t>
            </a:r>
            <a:r>
              <a:rPr lang="sk" sz="1500">
                <a:solidFill>
                  <a:schemeClr val="dk1"/>
                </a:solidFill>
                <a:latin typeface="Arial"/>
                <a:ea typeface="Arial"/>
                <a:cs typeface="Arial"/>
                <a:sym typeface="Arial"/>
              </a:rPr>
              <a:t> </a:t>
            </a:r>
            <a:r>
              <a:rPr b="1" lang="sk" sz="1500">
                <a:solidFill>
                  <a:schemeClr val="dk1"/>
                </a:solidFill>
                <a:latin typeface="Arial"/>
                <a:ea typeface="Arial"/>
                <a:cs typeface="Arial"/>
                <a:sym typeface="Arial"/>
              </a:rPr>
              <a:t>využiť sponzorské na dohodnutý účel</a:t>
            </a:r>
            <a:r>
              <a:rPr lang="sk" sz="1500">
                <a:solidFill>
                  <a:schemeClr val="dk1"/>
                </a:solidFill>
                <a:latin typeface="Arial"/>
                <a:ea typeface="Arial"/>
                <a:cs typeface="Arial"/>
                <a:sym typeface="Arial"/>
              </a:rPr>
              <a:t> súvisiaci so športovou činnosťou vykonávanou sponzorovaným.</a:t>
            </a:r>
            <a:endParaRPr sz="1500">
              <a:solidFill>
                <a:schemeClr val="dk1"/>
              </a:solidFill>
              <a:latin typeface="Arial"/>
              <a:ea typeface="Arial"/>
              <a:cs typeface="Arial"/>
              <a:sym typeface="Arial"/>
            </a:endParaRPr>
          </a:p>
          <a:p>
            <a:pPr indent="-323850" lvl="0" marL="457200" rtl="0" algn="l">
              <a:spcBef>
                <a:spcPts val="0"/>
              </a:spcBef>
              <a:spcAft>
                <a:spcPts val="0"/>
              </a:spcAft>
              <a:buClr>
                <a:schemeClr val="dk1"/>
              </a:buClr>
              <a:buSzPts val="1500"/>
              <a:buChar char="●"/>
            </a:pPr>
            <a:r>
              <a:rPr b="1" lang="sk" sz="1500">
                <a:solidFill>
                  <a:schemeClr val="dk1"/>
                </a:solidFill>
                <a:latin typeface="Arial"/>
                <a:ea typeface="Arial"/>
                <a:cs typeface="Arial"/>
                <a:sym typeface="Arial"/>
              </a:rPr>
              <a:t>Sponzorovaný</a:t>
            </a:r>
            <a:r>
              <a:rPr lang="sk" sz="1500">
                <a:solidFill>
                  <a:schemeClr val="dk1"/>
                </a:solidFill>
                <a:latin typeface="Arial"/>
                <a:ea typeface="Arial"/>
                <a:cs typeface="Arial"/>
                <a:sym typeface="Arial"/>
              </a:rPr>
              <a:t> môže uvádzať názov/obchodné meno, sídlo, logo sponzora alebo logo jeho výrobku v spojení s účelom, na ktorý bolo sponzorské poskytnuté. 	</a:t>
            </a:r>
            <a:br>
              <a:rPr lang="sk" sz="1500">
                <a:solidFill>
                  <a:schemeClr val="dk1"/>
                </a:solidFill>
                <a:latin typeface="Arial"/>
                <a:ea typeface="Arial"/>
                <a:cs typeface="Arial"/>
                <a:sym typeface="Arial"/>
              </a:rPr>
            </a:br>
            <a:r>
              <a:rPr b="1" lang="sk" sz="1500" u="sng">
                <a:solidFill>
                  <a:schemeClr val="dk1"/>
                </a:solidFill>
                <a:latin typeface="Arial"/>
                <a:ea typeface="Arial"/>
                <a:cs typeface="Arial"/>
                <a:sym typeface="Arial"/>
              </a:rPr>
              <a:t>Náklady na uvádzanie sponzora nesmú presiahnuť 10 % sponzorského</a:t>
            </a:r>
            <a:r>
              <a:rPr lang="sk" sz="1500" u="sng">
                <a:solidFill>
                  <a:schemeClr val="dk1"/>
                </a:solidFill>
                <a:latin typeface="Arial"/>
                <a:ea typeface="Arial"/>
                <a:cs typeface="Arial"/>
                <a:sym typeface="Arial"/>
              </a:rPr>
              <a:t>.</a:t>
            </a:r>
            <a:endParaRPr sz="1500" u="sng">
              <a:solidFill>
                <a:schemeClr val="dk1"/>
              </a:solidFill>
              <a:latin typeface="Arial"/>
              <a:ea typeface="Arial"/>
              <a:cs typeface="Arial"/>
              <a:sym typeface="Arial"/>
            </a:endParaRPr>
          </a:p>
          <a:p>
            <a:pPr indent="-323850" lvl="0" marL="457200" rtl="0" algn="l">
              <a:spcBef>
                <a:spcPts val="0"/>
              </a:spcBef>
              <a:spcAft>
                <a:spcPts val="0"/>
              </a:spcAft>
              <a:buClr>
                <a:schemeClr val="dk1"/>
              </a:buClr>
              <a:buSzPts val="1500"/>
              <a:buChar char="●"/>
            </a:pPr>
            <a:r>
              <a:rPr lang="sk" sz="1500">
                <a:solidFill>
                  <a:schemeClr val="dk1"/>
                </a:solidFill>
                <a:latin typeface="Arial"/>
                <a:ea typeface="Arial"/>
                <a:cs typeface="Arial"/>
                <a:sym typeface="Arial"/>
              </a:rPr>
              <a:t>Zmluvu, jej zmeny/doplnenia </a:t>
            </a:r>
            <a:r>
              <a:rPr b="1" lang="sk" sz="1500">
                <a:solidFill>
                  <a:schemeClr val="dk1"/>
                </a:solidFill>
                <a:latin typeface="Arial"/>
                <a:ea typeface="Arial"/>
                <a:cs typeface="Arial"/>
                <a:sym typeface="Arial"/>
              </a:rPr>
              <a:t>zverejní sponzorovaný najneskôr do 30 dní odo dňa jej podpisu</a:t>
            </a:r>
            <a:r>
              <a:rPr lang="sk" sz="1500">
                <a:solidFill>
                  <a:schemeClr val="dk1"/>
                </a:solidFill>
                <a:latin typeface="Arial"/>
                <a:ea typeface="Arial"/>
                <a:cs typeface="Arial"/>
                <a:sym typeface="Arial"/>
              </a:rPr>
              <a:t> oboma stranami.</a:t>
            </a:r>
            <a:endParaRPr sz="1500">
              <a:solidFill>
                <a:schemeClr val="dk1"/>
              </a:solidFill>
              <a:latin typeface="Arial"/>
              <a:ea typeface="Arial"/>
              <a:cs typeface="Arial"/>
              <a:sym typeface="Arial"/>
            </a:endParaRPr>
          </a:p>
          <a:p>
            <a:pPr indent="-317500" lvl="0" marL="457200" rtl="0" algn="l">
              <a:spcBef>
                <a:spcPts val="0"/>
              </a:spcBef>
              <a:spcAft>
                <a:spcPts val="0"/>
              </a:spcAft>
              <a:buClr>
                <a:schemeClr val="dk1"/>
              </a:buClr>
              <a:buSzPts val="1400"/>
              <a:buChar char="●"/>
            </a:pPr>
            <a:r>
              <a:rPr b="1" lang="sk" sz="1500">
                <a:solidFill>
                  <a:schemeClr val="dk1"/>
                </a:solidFill>
                <a:latin typeface="Arial"/>
                <a:ea typeface="Arial"/>
                <a:cs typeface="Arial"/>
                <a:sym typeface="Arial"/>
              </a:rPr>
              <a:t>Ak sponzorské nebolo použité </a:t>
            </a:r>
            <a:r>
              <a:rPr lang="sk" sz="1500">
                <a:solidFill>
                  <a:schemeClr val="dk1"/>
                </a:solidFill>
                <a:latin typeface="Arial"/>
                <a:ea typeface="Arial"/>
                <a:cs typeface="Arial"/>
                <a:sym typeface="Arial"/>
              </a:rPr>
              <a:t>do konca obdobia, na ktoré bola zmluva o sponzorstve v športe uzavretá, alebo ak nebolo použité v súlade s dohodnutým účelom, </a:t>
            </a:r>
            <a:r>
              <a:rPr b="1" lang="sk" sz="1500">
                <a:solidFill>
                  <a:schemeClr val="dk1"/>
                </a:solidFill>
                <a:latin typeface="Arial"/>
                <a:ea typeface="Arial"/>
                <a:cs typeface="Arial"/>
                <a:sym typeface="Arial"/>
              </a:rPr>
              <a:t>je sponzorovaný povinný vrátiť sponzorovi </a:t>
            </a:r>
            <a:r>
              <a:rPr lang="sk" sz="1500">
                <a:solidFill>
                  <a:schemeClr val="dk1"/>
                </a:solidFill>
                <a:latin typeface="Arial"/>
                <a:ea typeface="Arial"/>
                <a:cs typeface="Arial"/>
                <a:sym typeface="Arial"/>
              </a:rPr>
              <a:t>nevyčerpanú sumu s</a:t>
            </a:r>
            <a:r>
              <a:rPr lang="sk" sz="1400">
                <a:solidFill>
                  <a:schemeClr val="dk1"/>
                </a:solidFill>
                <a:latin typeface="Arial"/>
                <a:ea typeface="Arial"/>
                <a:cs typeface="Arial"/>
                <a:sym typeface="Arial"/>
              </a:rPr>
              <a:t>ponzorského alebo sumu, ktorá bola použitá v rozpore s dohodnutým účelom.</a:t>
            </a:r>
            <a:endParaRPr sz="1400">
              <a:latin typeface="Arial"/>
              <a:ea typeface="Arial"/>
              <a:cs typeface="Arial"/>
              <a:sym typeface="Arial"/>
            </a:endParaRPr>
          </a:p>
        </p:txBody>
      </p:sp>
      <p:sp>
        <p:nvSpPr>
          <p:cNvPr id="563" name="Google Shape;563;p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Google Shape;568;p89"/>
          <p:cNvSpPr txBox="1"/>
          <p:nvPr>
            <p:ph type="title"/>
          </p:nvPr>
        </p:nvSpPr>
        <p:spPr>
          <a:xfrm>
            <a:off x="311700" y="325375"/>
            <a:ext cx="8520600" cy="5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k"/>
              <a:t>Zmluva o sponzorstve v športe</a:t>
            </a:r>
            <a:endParaRPr/>
          </a:p>
        </p:txBody>
      </p:sp>
      <p:sp>
        <p:nvSpPr>
          <p:cNvPr id="569" name="Google Shape;569;p89"/>
          <p:cNvSpPr txBox="1"/>
          <p:nvPr>
            <p:ph idx="1" type="body"/>
          </p:nvPr>
        </p:nvSpPr>
        <p:spPr>
          <a:xfrm>
            <a:off x="271325" y="1126325"/>
            <a:ext cx="8438700" cy="3830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sk" sz="1400">
                <a:solidFill>
                  <a:srgbClr val="000000"/>
                </a:solidFill>
                <a:latin typeface="Arial"/>
                <a:ea typeface="Arial"/>
                <a:cs typeface="Arial"/>
                <a:sym typeface="Arial"/>
              </a:rPr>
              <a:t>ĎALŠIE POVINNOSTI:</a:t>
            </a:r>
            <a:endParaRPr sz="1400">
              <a:solidFill>
                <a:schemeClr val="dk1"/>
              </a:solidFill>
              <a:latin typeface="Arial"/>
              <a:ea typeface="Arial"/>
              <a:cs typeface="Arial"/>
              <a:sym typeface="Arial"/>
            </a:endParaRPr>
          </a:p>
          <a:p>
            <a:pPr indent="-323850" lvl="0" marL="457200" rtl="0" algn="l">
              <a:spcBef>
                <a:spcPts val="0"/>
              </a:spcBef>
              <a:spcAft>
                <a:spcPts val="0"/>
              </a:spcAft>
              <a:buClr>
                <a:schemeClr val="dk1"/>
              </a:buClr>
              <a:buSzPts val="1500"/>
              <a:buChar char="●"/>
            </a:pPr>
            <a:r>
              <a:rPr b="1" lang="sk" sz="1500">
                <a:solidFill>
                  <a:schemeClr val="dk1"/>
                </a:solidFill>
                <a:latin typeface="Arial"/>
                <a:ea typeface="Arial"/>
                <a:cs typeface="Arial"/>
                <a:sym typeface="Arial"/>
              </a:rPr>
              <a:t>Sponzor</a:t>
            </a:r>
            <a:r>
              <a:rPr lang="sk" sz="1500">
                <a:solidFill>
                  <a:schemeClr val="dk1"/>
                </a:solidFill>
                <a:latin typeface="Arial"/>
                <a:ea typeface="Arial"/>
                <a:cs typeface="Arial"/>
                <a:sym typeface="Arial"/>
              </a:rPr>
              <a:t> má </a:t>
            </a:r>
            <a:r>
              <a:rPr b="1" lang="sk" sz="1500">
                <a:solidFill>
                  <a:schemeClr val="dk1"/>
                </a:solidFill>
                <a:latin typeface="Arial"/>
                <a:ea typeface="Arial"/>
                <a:cs typeface="Arial"/>
                <a:sym typeface="Arial"/>
              </a:rPr>
              <a:t>právo žiadať informácie </a:t>
            </a:r>
            <a:r>
              <a:rPr lang="sk" sz="1500">
                <a:solidFill>
                  <a:schemeClr val="dk1"/>
                </a:solidFill>
                <a:latin typeface="Arial"/>
                <a:ea typeface="Arial"/>
                <a:cs typeface="Arial"/>
                <a:sym typeface="Arial"/>
              </a:rPr>
              <a:t>o použití sponzorského </a:t>
            </a:r>
            <a:r>
              <a:rPr b="1" lang="sk" sz="1500">
                <a:solidFill>
                  <a:schemeClr val="dk1"/>
                </a:solidFill>
                <a:latin typeface="Arial"/>
                <a:ea typeface="Arial"/>
                <a:cs typeface="Arial"/>
                <a:sym typeface="Arial"/>
              </a:rPr>
              <a:t>a doklady</a:t>
            </a:r>
            <a:r>
              <a:rPr lang="sk" sz="1500">
                <a:solidFill>
                  <a:schemeClr val="dk1"/>
                </a:solidFill>
                <a:latin typeface="Arial"/>
                <a:ea typeface="Arial"/>
                <a:cs typeface="Arial"/>
                <a:sym typeface="Arial"/>
              </a:rPr>
              <a:t> preukazujúce použitie sponzorského a </a:t>
            </a:r>
            <a:r>
              <a:rPr b="1" lang="sk" sz="1500">
                <a:solidFill>
                  <a:schemeClr val="dk1"/>
                </a:solidFill>
                <a:latin typeface="Arial"/>
                <a:ea typeface="Arial"/>
                <a:cs typeface="Arial"/>
                <a:sym typeface="Arial"/>
              </a:rPr>
              <a:t>sponzorovaný</a:t>
            </a:r>
            <a:r>
              <a:rPr lang="sk" sz="1500">
                <a:solidFill>
                  <a:schemeClr val="dk1"/>
                </a:solidFill>
                <a:latin typeface="Arial"/>
                <a:ea typeface="Arial"/>
                <a:cs typeface="Arial"/>
                <a:sym typeface="Arial"/>
              </a:rPr>
              <a:t> je </a:t>
            </a:r>
            <a:r>
              <a:rPr b="1" lang="sk" sz="1500" u="sng">
                <a:solidFill>
                  <a:schemeClr val="dk1"/>
                </a:solidFill>
                <a:latin typeface="Arial"/>
                <a:ea typeface="Arial"/>
                <a:cs typeface="Arial"/>
                <a:sym typeface="Arial"/>
              </a:rPr>
              <a:t>povinný mu ich bezodkladne poskytnúť.	</a:t>
            </a:r>
            <a:br>
              <a:rPr b="1" lang="sk" sz="1500" u="sng">
                <a:solidFill>
                  <a:schemeClr val="dk1"/>
                </a:solidFill>
                <a:latin typeface="Arial"/>
                <a:ea typeface="Arial"/>
                <a:cs typeface="Arial"/>
                <a:sym typeface="Arial"/>
              </a:rPr>
            </a:br>
            <a:endParaRPr b="1" sz="800" u="sng">
              <a:solidFill>
                <a:schemeClr val="dk1"/>
              </a:solidFill>
              <a:latin typeface="Arial"/>
              <a:ea typeface="Arial"/>
              <a:cs typeface="Arial"/>
              <a:sym typeface="Arial"/>
            </a:endParaRPr>
          </a:p>
          <a:p>
            <a:pPr indent="-323850" lvl="0" marL="457200" rtl="0" algn="l">
              <a:spcBef>
                <a:spcPts val="0"/>
              </a:spcBef>
              <a:spcAft>
                <a:spcPts val="0"/>
              </a:spcAft>
              <a:buClr>
                <a:schemeClr val="dk1"/>
              </a:buClr>
              <a:buSzPts val="1500"/>
              <a:buChar char="●"/>
            </a:pPr>
            <a:r>
              <a:rPr b="1" lang="sk" sz="1500">
                <a:solidFill>
                  <a:schemeClr val="dk1"/>
                </a:solidFill>
                <a:latin typeface="Arial"/>
                <a:ea typeface="Arial"/>
                <a:cs typeface="Arial"/>
                <a:sym typeface="Arial"/>
              </a:rPr>
              <a:t>Sponzorovaný</a:t>
            </a:r>
            <a:r>
              <a:rPr lang="sk" sz="1500">
                <a:solidFill>
                  <a:schemeClr val="dk1"/>
                </a:solidFill>
                <a:latin typeface="Arial"/>
                <a:ea typeface="Arial"/>
                <a:cs typeface="Arial"/>
                <a:sym typeface="Arial"/>
              </a:rPr>
              <a:t> je povinný </a:t>
            </a:r>
            <a:r>
              <a:rPr b="1" lang="sk" sz="1500">
                <a:solidFill>
                  <a:schemeClr val="dk1"/>
                </a:solidFill>
                <a:latin typeface="Arial"/>
                <a:ea typeface="Arial"/>
                <a:cs typeface="Arial"/>
                <a:sym typeface="Arial"/>
              </a:rPr>
              <a:t>priebežne zverejňovať informácie o spôsobe použitia sponzorského</a:t>
            </a:r>
            <a:r>
              <a:rPr lang="sk" sz="1500">
                <a:solidFill>
                  <a:schemeClr val="dk1"/>
                </a:solidFill>
                <a:latin typeface="Arial"/>
                <a:ea typeface="Arial"/>
                <a:cs typeface="Arial"/>
                <a:sym typeface="Arial"/>
              </a:rPr>
              <a:t> najneskôr do 25. dňa nasledujúceho kalendárneho mesiaca, ak nevedie príjmy a výdavky sponzorského na </a:t>
            </a:r>
            <a:r>
              <a:rPr b="1" lang="sk" sz="1500">
                <a:solidFill>
                  <a:schemeClr val="dk1"/>
                </a:solidFill>
                <a:latin typeface="Arial"/>
                <a:ea typeface="Arial"/>
                <a:cs typeface="Arial"/>
                <a:sym typeface="Arial"/>
              </a:rPr>
              <a:t>osobitnom bankovom (transparentnom) účte</a:t>
            </a:r>
            <a:r>
              <a:rPr lang="sk" sz="1500">
                <a:solidFill>
                  <a:schemeClr val="dk1"/>
                </a:solidFill>
                <a:latin typeface="Arial"/>
                <a:ea typeface="Arial"/>
                <a:cs typeface="Arial"/>
                <a:sym typeface="Arial"/>
              </a:rPr>
              <a:t>. </a:t>
            </a:r>
            <a:br>
              <a:rPr lang="sk" sz="1500">
                <a:solidFill>
                  <a:schemeClr val="dk1"/>
                </a:solidFill>
                <a:latin typeface="Arial"/>
                <a:ea typeface="Arial"/>
                <a:cs typeface="Arial"/>
                <a:sym typeface="Arial"/>
              </a:rPr>
            </a:br>
            <a:r>
              <a:rPr lang="sk" sz="1500">
                <a:solidFill>
                  <a:schemeClr val="dk1"/>
                </a:solidFill>
                <a:latin typeface="Arial"/>
                <a:ea typeface="Arial"/>
                <a:cs typeface="Arial"/>
                <a:sym typeface="Arial"/>
              </a:rPr>
              <a:t>Údaje na osobitnom bankovom </a:t>
            </a:r>
            <a:r>
              <a:rPr b="1" lang="sk" sz="1500">
                <a:solidFill>
                  <a:srgbClr val="000000"/>
                </a:solidFill>
                <a:latin typeface="Arial"/>
                <a:ea typeface="Arial"/>
                <a:cs typeface="Arial"/>
                <a:sym typeface="Arial"/>
              </a:rPr>
              <a:t>(transparentnom) </a:t>
            </a:r>
            <a:r>
              <a:rPr lang="sk" sz="1500">
                <a:solidFill>
                  <a:schemeClr val="dk1"/>
                </a:solidFill>
                <a:latin typeface="Arial"/>
                <a:ea typeface="Arial"/>
                <a:cs typeface="Arial"/>
                <a:sym typeface="Arial"/>
              </a:rPr>
              <a:t>účte musia byť </a:t>
            </a:r>
            <a:r>
              <a:rPr b="1" lang="sk" sz="1500">
                <a:solidFill>
                  <a:schemeClr val="dk1"/>
                </a:solidFill>
                <a:latin typeface="Arial"/>
                <a:ea typeface="Arial"/>
                <a:cs typeface="Arial"/>
                <a:sym typeface="Arial"/>
              </a:rPr>
              <a:t>bezplatne, diaľkovo a nepretržite prístupné tretím osobám </a:t>
            </a:r>
            <a:r>
              <a:rPr lang="sk" sz="1500">
                <a:solidFill>
                  <a:schemeClr val="dk1"/>
                </a:solidFill>
                <a:latin typeface="Arial"/>
                <a:ea typeface="Arial"/>
                <a:cs typeface="Arial"/>
                <a:sym typeface="Arial"/>
              </a:rPr>
              <a:t>a musia zobrazovať prehľad platobných operácií </a:t>
            </a:r>
            <a:r>
              <a:rPr b="1" lang="sk" sz="1500">
                <a:solidFill>
                  <a:schemeClr val="dk1"/>
                </a:solidFill>
                <a:latin typeface="Arial"/>
                <a:ea typeface="Arial"/>
                <a:cs typeface="Arial"/>
                <a:sym typeface="Arial"/>
              </a:rPr>
              <a:t>v rozsahu údajov o </a:t>
            </a:r>
            <a:r>
              <a:rPr lang="sk" sz="1500">
                <a:solidFill>
                  <a:schemeClr val="dk1"/>
                </a:solidFill>
                <a:latin typeface="Arial"/>
                <a:ea typeface="Arial"/>
                <a:cs typeface="Arial"/>
                <a:sym typeface="Arial"/>
              </a:rPr>
              <a:t>sume, dátume zaúčtovania, mene a priezvisku platiteľa, alebo ak ide o právnickú osobu, názve platiteľa, texte účtovného zápisu a variabilnom symbole. </a:t>
            </a:r>
            <a:br>
              <a:rPr lang="sk" sz="1500">
                <a:solidFill>
                  <a:schemeClr val="dk1"/>
                </a:solidFill>
                <a:latin typeface="Arial"/>
                <a:ea typeface="Arial"/>
                <a:cs typeface="Arial"/>
                <a:sym typeface="Arial"/>
              </a:rPr>
            </a:br>
            <a:r>
              <a:rPr b="1" lang="sk" sz="1500">
                <a:solidFill>
                  <a:schemeClr val="dk1"/>
                </a:solidFill>
                <a:latin typeface="Arial"/>
                <a:ea typeface="Arial"/>
                <a:cs typeface="Arial"/>
                <a:sym typeface="Arial"/>
              </a:rPr>
              <a:t>Adresu webového sídla, na ktorom sú tieto údaje zobrazené,</a:t>
            </a:r>
            <a:r>
              <a:rPr lang="sk" sz="1500">
                <a:solidFill>
                  <a:schemeClr val="dk1"/>
                </a:solidFill>
                <a:latin typeface="Arial"/>
                <a:ea typeface="Arial"/>
                <a:cs typeface="Arial"/>
                <a:sym typeface="Arial"/>
              </a:rPr>
              <a:t> </a:t>
            </a:r>
            <a:r>
              <a:rPr b="1" lang="sk" sz="1500">
                <a:solidFill>
                  <a:schemeClr val="dk1"/>
                </a:solidFill>
                <a:latin typeface="Arial"/>
                <a:ea typeface="Arial"/>
                <a:cs typeface="Arial"/>
                <a:sym typeface="Arial"/>
              </a:rPr>
              <a:t>oznámi sponzorovaný v listinnej podobe alebo v elektronickej podobe ministerstvu školstva, ktoré ju zverejní.</a:t>
            </a:r>
            <a:endParaRPr b="1" sz="1500">
              <a:solidFill>
                <a:schemeClr val="dk1"/>
              </a:solidFill>
              <a:latin typeface="Arial"/>
              <a:ea typeface="Arial"/>
              <a:cs typeface="Arial"/>
              <a:sym typeface="Arial"/>
            </a:endParaRPr>
          </a:p>
          <a:p>
            <a:pPr indent="0" lvl="0" marL="0" rtl="0" algn="l">
              <a:spcBef>
                <a:spcPts val="1600"/>
              </a:spcBef>
              <a:spcAft>
                <a:spcPts val="1600"/>
              </a:spcAft>
              <a:buNone/>
            </a:pPr>
            <a:r>
              <a:t/>
            </a:r>
            <a:endParaRPr sz="1400">
              <a:latin typeface="Arial"/>
              <a:ea typeface="Arial"/>
              <a:cs typeface="Arial"/>
              <a:sym typeface="Arial"/>
            </a:endParaRPr>
          </a:p>
        </p:txBody>
      </p:sp>
      <p:sp>
        <p:nvSpPr>
          <p:cNvPr id="570" name="Google Shape;570;p8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4" name="Shape 574"/>
        <p:cNvGrpSpPr/>
        <p:nvPr/>
      </p:nvGrpSpPr>
      <p:grpSpPr>
        <a:xfrm>
          <a:off x="0" y="0"/>
          <a:ext cx="0" cy="0"/>
          <a:chOff x="0" y="0"/>
          <a:chExt cx="0" cy="0"/>
        </a:xfrm>
      </p:grpSpPr>
      <p:sp>
        <p:nvSpPr>
          <p:cNvPr id="575" name="Google Shape;575;p90"/>
          <p:cNvSpPr txBox="1"/>
          <p:nvPr>
            <p:ph type="title"/>
          </p:nvPr>
        </p:nvSpPr>
        <p:spPr>
          <a:xfrm>
            <a:off x="393600" y="319875"/>
            <a:ext cx="8356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k"/>
              <a:t>Zmluva o sponzorstve v športe</a:t>
            </a:r>
            <a:endParaRPr/>
          </a:p>
        </p:txBody>
      </p:sp>
      <p:sp>
        <p:nvSpPr>
          <p:cNvPr id="576" name="Google Shape;576;p90"/>
          <p:cNvSpPr txBox="1"/>
          <p:nvPr>
            <p:ph idx="1" type="body"/>
          </p:nvPr>
        </p:nvSpPr>
        <p:spPr>
          <a:xfrm>
            <a:off x="340975" y="940225"/>
            <a:ext cx="8555100" cy="4029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sk">
                <a:solidFill>
                  <a:schemeClr val="dk1"/>
                </a:solidFill>
                <a:latin typeface="Arial"/>
                <a:ea typeface="Arial"/>
                <a:cs typeface="Arial"/>
                <a:sym typeface="Arial"/>
              </a:rPr>
              <a:t>Súčasťou zmluvy o sponzorstve v športe je:</a:t>
            </a:r>
            <a:endParaRPr b="1">
              <a:solidFill>
                <a:schemeClr val="dk1"/>
              </a:solidFill>
              <a:latin typeface="Arial"/>
              <a:ea typeface="Arial"/>
              <a:cs typeface="Arial"/>
              <a:sym typeface="Arial"/>
            </a:endParaRPr>
          </a:p>
          <a:p>
            <a:pPr indent="-323850" lvl="0" marL="457200" rtl="0" algn="l">
              <a:spcBef>
                <a:spcPts val="0"/>
              </a:spcBef>
              <a:spcAft>
                <a:spcPts val="0"/>
              </a:spcAft>
              <a:buClr>
                <a:schemeClr val="dk1"/>
              </a:buClr>
              <a:buSzPts val="1500"/>
              <a:buAutoNum type="arabicPeriod"/>
            </a:pPr>
            <a:r>
              <a:rPr b="1" lang="sk">
                <a:solidFill>
                  <a:schemeClr val="dk1"/>
                </a:solidFill>
                <a:latin typeface="Arial"/>
                <a:ea typeface="Arial"/>
                <a:cs typeface="Arial"/>
                <a:sym typeface="Arial"/>
              </a:rPr>
              <a:t>výpis</a:t>
            </a:r>
            <a:r>
              <a:rPr lang="sk">
                <a:solidFill>
                  <a:schemeClr val="dk1"/>
                </a:solidFill>
                <a:latin typeface="Arial"/>
                <a:ea typeface="Arial"/>
                <a:cs typeface="Arial"/>
                <a:sym typeface="Arial"/>
              </a:rPr>
              <a:t> z informačného systému športu </a:t>
            </a:r>
            <a:r>
              <a:rPr b="1" lang="sk">
                <a:solidFill>
                  <a:schemeClr val="dk1"/>
                </a:solidFill>
                <a:latin typeface="Arial"/>
                <a:ea typeface="Arial"/>
                <a:cs typeface="Arial"/>
                <a:sym typeface="Arial"/>
              </a:rPr>
              <a:t>o spôsobilosti prijímateľa verejných prostriedkov</a:t>
            </a:r>
            <a:r>
              <a:rPr lang="sk">
                <a:solidFill>
                  <a:schemeClr val="dk1"/>
                </a:solidFill>
                <a:latin typeface="Arial"/>
                <a:ea typeface="Arial"/>
                <a:cs typeface="Arial"/>
                <a:sym typeface="Arial"/>
              </a:rPr>
              <a:t> sponzorovaného,</a:t>
            </a:r>
            <a:endParaRPr>
              <a:solidFill>
                <a:schemeClr val="dk1"/>
              </a:solidFill>
              <a:latin typeface="Arial"/>
              <a:ea typeface="Arial"/>
              <a:cs typeface="Arial"/>
              <a:sym typeface="Arial"/>
            </a:endParaRPr>
          </a:p>
          <a:p>
            <a:pPr indent="-323850" lvl="0" marL="457200" rtl="0" algn="l">
              <a:spcBef>
                <a:spcPts val="1000"/>
              </a:spcBef>
              <a:spcAft>
                <a:spcPts val="0"/>
              </a:spcAft>
              <a:buClr>
                <a:schemeClr val="dk1"/>
              </a:buClr>
              <a:buSzPts val="1500"/>
              <a:buAutoNum type="arabicPeriod"/>
            </a:pPr>
            <a:r>
              <a:rPr b="1" lang="sk">
                <a:solidFill>
                  <a:schemeClr val="dk1"/>
                </a:solidFill>
                <a:latin typeface="Arial"/>
                <a:ea typeface="Arial"/>
                <a:cs typeface="Arial"/>
                <a:sym typeface="Arial"/>
              </a:rPr>
              <a:t>čestné vyhlásenie štatutárneho orgánu sponzora</a:t>
            </a:r>
            <a:r>
              <a:rPr lang="sk">
                <a:solidFill>
                  <a:schemeClr val="dk1"/>
                </a:solidFill>
                <a:latin typeface="Arial"/>
                <a:ea typeface="Arial"/>
                <a:cs typeface="Arial"/>
                <a:sym typeface="Arial"/>
              </a:rPr>
              <a:t> (pozn. v prípade fyzickej osoby - podnikateľa logicky nemožno vyžadovať ale tento podnikateľ poskytne analogické čestné vyhlásenie týkajúce sa jeho podnikania) o tom, že</a:t>
            </a:r>
            <a:endParaRPr>
              <a:solidFill>
                <a:schemeClr val="dk1"/>
              </a:solidFill>
              <a:latin typeface="Arial"/>
              <a:ea typeface="Arial"/>
              <a:cs typeface="Arial"/>
              <a:sym typeface="Arial"/>
            </a:endParaRPr>
          </a:p>
          <a:p>
            <a:pPr indent="-330200" lvl="1" marL="914400" rtl="0" algn="l">
              <a:spcBef>
                <a:spcPts val="0"/>
              </a:spcBef>
              <a:spcAft>
                <a:spcPts val="0"/>
              </a:spcAft>
              <a:buClr>
                <a:schemeClr val="dk1"/>
              </a:buClr>
              <a:buSzPts val="1600"/>
              <a:buAutoNum type="alphaLcParenR"/>
            </a:pPr>
            <a:r>
              <a:rPr lang="sk" sz="1600">
                <a:solidFill>
                  <a:schemeClr val="dk1"/>
                </a:solidFill>
              </a:rPr>
              <a:t>sponzor má vysporiadané finančné vzťahy so štátnym rozpočtom,</a:t>
            </a:r>
            <a:endParaRPr sz="1600">
              <a:solidFill>
                <a:schemeClr val="dk1"/>
              </a:solidFill>
            </a:endParaRPr>
          </a:p>
          <a:p>
            <a:pPr indent="-330200" lvl="1" marL="914400" rtl="0" algn="l">
              <a:spcBef>
                <a:spcPts val="0"/>
              </a:spcBef>
              <a:spcAft>
                <a:spcPts val="0"/>
              </a:spcAft>
              <a:buClr>
                <a:schemeClr val="dk1"/>
              </a:buClr>
              <a:buSzPts val="1600"/>
              <a:buAutoNum type="alphaLcParenR"/>
            </a:pPr>
            <a:r>
              <a:rPr lang="sk" sz="1600">
                <a:solidFill>
                  <a:schemeClr val="dk1"/>
                </a:solidFill>
              </a:rPr>
              <a:t>voči sponzorovi nie je vedené konkurzné konanie, nie je v konkurze, v reštrukturalizácii a nebol proti nemu zamietnutý návrh na vyhlásenie konkurzu pre nedostatok majetku a</a:t>
            </a:r>
            <a:endParaRPr sz="1600">
              <a:solidFill>
                <a:schemeClr val="dk1"/>
              </a:solidFill>
            </a:endParaRPr>
          </a:p>
          <a:p>
            <a:pPr indent="-330200" lvl="1" marL="914400" rtl="0" algn="l">
              <a:spcBef>
                <a:spcPts val="0"/>
              </a:spcBef>
              <a:spcAft>
                <a:spcPts val="0"/>
              </a:spcAft>
              <a:buClr>
                <a:schemeClr val="dk1"/>
              </a:buClr>
              <a:buSzPts val="1600"/>
              <a:buAutoNum type="alphaLcParenR"/>
            </a:pPr>
            <a:r>
              <a:rPr lang="sk" sz="1600">
                <a:solidFill>
                  <a:schemeClr val="dk1"/>
                </a:solidFill>
              </a:rPr>
              <a:t>sponzor nemá evidované nedoplatky poistného na zdravotné poistenie, sociálne poistenie a príspevkov na starobné dôchodkové sporenie.</a:t>
            </a:r>
            <a:endParaRPr sz="1600"/>
          </a:p>
        </p:txBody>
      </p:sp>
      <p:sp>
        <p:nvSpPr>
          <p:cNvPr id="577" name="Google Shape;577;p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sp>
        <p:nvSpPr>
          <p:cNvPr id="582" name="Google Shape;582;p91"/>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a:t>Zmluva o sponzorstve v športe</a:t>
            </a:r>
            <a:endParaRPr/>
          </a:p>
        </p:txBody>
      </p:sp>
      <p:sp>
        <p:nvSpPr>
          <p:cNvPr id="583" name="Google Shape;583;p91"/>
          <p:cNvSpPr txBox="1"/>
          <p:nvPr>
            <p:ph idx="1" type="body"/>
          </p:nvPr>
        </p:nvSpPr>
        <p:spPr>
          <a:xfrm>
            <a:off x="187700" y="789125"/>
            <a:ext cx="8520600" cy="431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k" sz="1200">
                <a:solidFill>
                  <a:schemeClr val="dk1"/>
                </a:solidFill>
                <a:latin typeface="Arial"/>
                <a:ea typeface="Arial"/>
                <a:cs typeface="Arial"/>
                <a:sym typeface="Arial"/>
              </a:rPr>
              <a:t>Metodické usmernenie č. 11/2016 MŠVVaŠ SR:	 </a:t>
            </a:r>
            <a:r>
              <a:rPr lang="sk" sz="1200" u="sng">
                <a:solidFill>
                  <a:schemeClr val="hlink"/>
                </a:solidFill>
                <a:latin typeface="Arial"/>
                <a:ea typeface="Arial"/>
                <a:cs typeface="Arial"/>
                <a:sym typeface="Arial"/>
                <a:hlinkClick r:id="rId3"/>
              </a:rPr>
              <a:t>https://www.minedu.sk/metodicke-usmernenie-c-112016-k-uplatnovaniu-50-ods-4-pism-a-a-51-ods-1-a-4-zakona-c-4402015-z-z-o-sporte-a-o-zmene-a-doplneni-niektorych-zakonov/</a:t>
            </a:r>
            <a:r>
              <a:rPr lang="sk" sz="1200">
                <a:solidFill>
                  <a:schemeClr val="dk1"/>
                </a:solidFill>
                <a:latin typeface="Arial"/>
                <a:ea typeface="Arial"/>
                <a:cs typeface="Arial"/>
                <a:sym typeface="Arial"/>
              </a:rPr>
              <a:t> </a:t>
            </a:r>
            <a:endParaRPr b="1" sz="1200">
              <a:solidFill>
                <a:schemeClr val="dk1"/>
              </a:solidFill>
              <a:latin typeface="Arial"/>
              <a:ea typeface="Arial"/>
              <a:cs typeface="Arial"/>
              <a:sym typeface="Arial"/>
            </a:endParaRPr>
          </a:p>
          <a:p>
            <a:pPr indent="0" lvl="0" marL="0" rtl="0" algn="l">
              <a:spcBef>
                <a:spcPts val="600"/>
              </a:spcBef>
              <a:spcAft>
                <a:spcPts val="0"/>
              </a:spcAft>
              <a:buNone/>
            </a:pPr>
            <a:r>
              <a:rPr b="1" lang="sk" sz="1200">
                <a:solidFill>
                  <a:schemeClr val="dk1"/>
                </a:solidFill>
                <a:latin typeface="Arial"/>
                <a:ea typeface="Arial"/>
                <a:cs typeface="Arial"/>
                <a:sym typeface="Arial"/>
              </a:rPr>
              <a:t>Zmluva sa zverejňuje na webovskej stránke</a:t>
            </a:r>
            <a:r>
              <a:rPr lang="sk" sz="1200">
                <a:solidFill>
                  <a:schemeClr val="dk1"/>
                </a:solidFill>
                <a:latin typeface="Arial"/>
                <a:ea typeface="Arial"/>
                <a:cs typeface="Arial"/>
                <a:sym typeface="Arial"/>
              </a:rPr>
              <a:t> sponzorovaného.	</a:t>
            </a:r>
            <a:br>
              <a:rPr lang="sk" sz="1200">
                <a:solidFill>
                  <a:schemeClr val="dk1"/>
                </a:solidFill>
                <a:latin typeface="Arial"/>
                <a:ea typeface="Arial"/>
                <a:cs typeface="Arial"/>
                <a:sym typeface="Arial"/>
              </a:rPr>
            </a:br>
            <a:r>
              <a:rPr b="1" lang="sk" sz="1200">
                <a:solidFill>
                  <a:schemeClr val="dk1"/>
                </a:solidFill>
                <a:latin typeface="Arial"/>
                <a:ea typeface="Arial"/>
                <a:cs typeface="Arial"/>
                <a:sym typeface="Arial"/>
              </a:rPr>
              <a:t>Sponzorovaný zverejní údaje o svojej osobe</a:t>
            </a:r>
            <a:r>
              <a:rPr lang="sk" sz="1200">
                <a:solidFill>
                  <a:schemeClr val="dk1"/>
                </a:solidFill>
                <a:latin typeface="Arial"/>
                <a:ea typeface="Arial"/>
                <a:cs typeface="Arial"/>
                <a:sym typeface="Arial"/>
              </a:rPr>
              <a:t> podľa § 80 ods. 2 zákona, ak ide o fyzickú osobu alebo podľa § 81 ods. 1 zákona, ak ide o právnickú osobu, na svojom </a:t>
            </a:r>
            <a:r>
              <a:rPr b="1" lang="sk" sz="1200">
                <a:solidFill>
                  <a:schemeClr val="dk1"/>
                </a:solidFill>
                <a:latin typeface="Arial"/>
                <a:ea typeface="Arial"/>
                <a:cs typeface="Arial"/>
                <a:sym typeface="Arial"/>
              </a:rPr>
              <a:t>webovom sídle</a:t>
            </a:r>
            <a:r>
              <a:rPr lang="sk" sz="1200">
                <a:solidFill>
                  <a:schemeClr val="dk1"/>
                </a:solidFill>
                <a:latin typeface="Arial"/>
                <a:ea typeface="Arial"/>
                <a:cs typeface="Arial"/>
                <a:sym typeface="Arial"/>
              </a:rPr>
              <a:t> alebo na webovom sídle národného športového zväzu, ktorého je členom.	</a:t>
            </a:r>
            <a:br>
              <a:rPr lang="sk" sz="1200">
                <a:solidFill>
                  <a:schemeClr val="dk1"/>
                </a:solidFill>
                <a:latin typeface="Arial"/>
                <a:ea typeface="Arial"/>
                <a:cs typeface="Arial"/>
                <a:sym typeface="Arial"/>
              </a:rPr>
            </a:br>
            <a:r>
              <a:rPr b="1" lang="sk" sz="1200">
                <a:solidFill>
                  <a:schemeClr val="dk1"/>
                </a:solidFill>
                <a:latin typeface="Arial"/>
                <a:ea typeface="Arial"/>
                <a:cs typeface="Arial"/>
                <a:sym typeface="Arial"/>
              </a:rPr>
              <a:t>Namiesto výpisu o spôsobilosti prijímateľa verejných prostriedkov súčasťou zmluvy o sponzorstve v športe tlačená verzia</a:t>
            </a:r>
            <a:r>
              <a:rPr lang="sk" sz="1200">
                <a:solidFill>
                  <a:schemeClr val="dk1"/>
                </a:solidFill>
                <a:latin typeface="Arial"/>
                <a:ea typeface="Arial"/>
                <a:cs typeface="Arial"/>
                <a:sym typeface="Arial"/>
              </a:rPr>
              <a:t> zobrazenia webovej stránky so zverejnenými údajmi podľa vyššie uvedeného bodu.</a:t>
            </a:r>
            <a:endParaRPr sz="1200">
              <a:solidFill>
                <a:schemeClr val="dk1"/>
              </a:solidFill>
              <a:latin typeface="Arial"/>
              <a:ea typeface="Arial"/>
              <a:cs typeface="Arial"/>
              <a:sym typeface="Arial"/>
            </a:endParaRPr>
          </a:p>
          <a:p>
            <a:pPr indent="0" lvl="0" marL="0" rtl="0" algn="l">
              <a:spcBef>
                <a:spcPts val="1000"/>
              </a:spcBef>
              <a:spcAft>
                <a:spcPts val="0"/>
              </a:spcAft>
              <a:buNone/>
            </a:pPr>
            <a:r>
              <a:rPr b="1" lang="sk" sz="1200">
                <a:solidFill>
                  <a:schemeClr val="dk1"/>
                </a:solidFill>
                <a:latin typeface="Arial"/>
                <a:ea typeface="Arial"/>
                <a:cs typeface="Arial"/>
                <a:sym typeface="Arial"/>
              </a:rPr>
              <a:t>Čestné vyhlásenie sponzorovaného</a:t>
            </a:r>
            <a:r>
              <a:rPr lang="sk" sz="1200">
                <a:solidFill>
                  <a:schemeClr val="dk1"/>
                </a:solidFill>
                <a:latin typeface="Arial"/>
                <a:ea typeface="Arial"/>
                <a:cs typeface="Arial"/>
                <a:sym typeface="Arial"/>
              </a:rPr>
              <a:t>, že:	</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AutoNum type="arabicPeriod"/>
            </a:pPr>
            <a:r>
              <a:rPr lang="sk" sz="1200">
                <a:solidFill>
                  <a:schemeClr val="dk1"/>
                </a:solidFill>
                <a:latin typeface="Arial"/>
                <a:ea typeface="Arial"/>
                <a:cs typeface="Arial"/>
                <a:sym typeface="Arial"/>
              </a:rPr>
              <a:t>má stanovy v súlade s § 19 až 23, ak je sponzorovaným národný športový zväz alebo národná športová organizácia,</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AutoNum type="arabicPeriod"/>
            </a:pPr>
            <a:r>
              <a:rPr lang="sk" sz="1200">
                <a:solidFill>
                  <a:schemeClr val="dk1"/>
                </a:solidFill>
                <a:latin typeface="Arial"/>
                <a:ea typeface="Arial"/>
                <a:cs typeface="Arial"/>
                <a:sym typeface="Arial"/>
              </a:rPr>
              <a:t>činnosť športovej organizácie je v súlade s § </a:t>
            </a:r>
            <a:r>
              <a:rPr lang="sk" sz="1200">
                <a:solidFill>
                  <a:schemeClr val="dk1"/>
                </a:solidFill>
              </a:rPr>
              <a:t>21</a:t>
            </a:r>
            <a:r>
              <a:rPr lang="sk" sz="1200">
                <a:solidFill>
                  <a:schemeClr val="dk1"/>
                </a:solidFill>
                <a:latin typeface="Arial"/>
                <a:ea typeface="Arial"/>
                <a:cs typeface="Arial"/>
                <a:sym typeface="Arial"/>
              </a:rPr>
              <a:t> a</a:t>
            </a:r>
            <a:r>
              <a:rPr lang="sk" sz="1200">
                <a:solidFill>
                  <a:schemeClr val="dk1"/>
                </a:solidFill>
              </a:rPr>
              <a:t> 22</a:t>
            </a:r>
            <a:r>
              <a:rPr lang="sk" sz="1200">
                <a:solidFill>
                  <a:schemeClr val="dk1"/>
                </a:solidFill>
                <a:latin typeface="Arial"/>
                <a:ea typeface="Arial"/>
                <a:cs typeface="Arial"/>
                <a:sym typeface="Arial"/>
              </a:rPr>
              <a:t> zákona, ak je sponzorovaným športová organizácia s právnou formou občianskeho združenia,</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AutoNum type="arabicPeriod"/>
            </a:pPr>
            <a:r>
              <a:rPr lang="sk" sz="1200">
                <a:solidFill>
                  <a:schemeClr val="dk1"/>
                </a:solidFill>
                <a:latin typeface="Arial"/>
                <a:ea typeface="Arial"/>
                <a:cs typeface="Arial"/>
                <a:sym typeface="Arial"/>
              </a:rPr>
              <a:t>mu nebola v lehote šesť mesiacov pred podpisom zmluvy o sponzorstve v športe uložená sankcia za závažné porušenie povinnosti podľa § 98 ods. 1 zákona.</a:t>
            </a:r>
            <a:endParaRPr sz="1200">
              <a:solidFill>
                <a:schemeClr val="dk1"/>
              </a:solidFill>
              <a:latin typeface="Arial"/>
              <a:ea typeface="Arial"/>
              <a:cs typeface="Arial"/>
              <a:sym typeface="Arial"/>
            </a:endParaRPr>
          </a:p>
          <a:p>
            <a:pPr indent="0" lvl="0" marL="0" rtl="0" algn="l">
              <a:spcBef>
                <a:spcPts val="600"/>
              </a:spcBef>
              <a:spcAft>
                <a:spcPts val="1600"/>
              </a:spcAft>
              <a:buNone/>
            </a:pPr>
            <a:r>
              <a:rPr lang="sk" sz="1200">
                <a:solidFill>
                  <a:schemeClr val="dk1"/>
                </a:solidFill>
                <a:latin typeface="Arial"/>
                <a:ea typeface="Arial"/>
                <a:cs typeface="Arial"/>
                <a:sym typeface="Arial"/>
              </a:rPr>
              <a:t>Sponzorovaný je povinný bezodkladne písomne alebo elektronicky </a:t>
            </a:r>
            <a:r>
              <a:rPr b="1" lang="sk" sz="1200">
                <a:solidFill>
                  <a:schemeClr val="dk1"/>
                </a:solidFill>
                <a:latin typeface="Arial"/>
                <a:ea typeface="Arial"/>
                <a:cs typeface="Arial"/>
                <a:sym typeface="Arial"/>
              </a:rPr>
              <a:t>oznámiť ministerstvu školstva</a:t>
            </a:r>
            <a:r>
              <a:rPr lang="sk" sz="1200">
                <a:solidFill>
                  <a:schemeClr val="dk1"/>
                </a:solidFill>
                <a:latin typeface="Arial"/>
                <a:ea typeface="Arial"/>
                <a:cs typeface="Arial"/>
                <a:sym typeface="Arial"/>
              </a:rPr>
              <a:t> adresu webového sídla, na ktorom sú zmluva o sponzorstve v športe a vykazovanie použitia sponzorského zverejnené.g</a:t>
            </a:r>
            <a:endParaRPr b="1" sz="1200">
              <a:solidFill>
                <a:schemeClr val="dk1"/>
              </a:solidFill>
              <a:latin typeface="Arial"/>
              <a:ea typeface="Arial"/>
              <a:cs typeface="Arial"/>
              <a:sym typeface="Arial"/>
            </a:endParaRPr>
          </a:p>
        </p:txBody>
      </p:sp>
      <p:sp>
        <p:nvSpPr>
          <p:cNvPr id="584" name="Google Shape;584;p9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EAD3"/>
        </a:solidFill>
      </p:bgPr>
    </p:bg>
    <p:spTree>
      <p:nvGrpSpPr>
        <p:cNvPr id="588" name="Shape 588"/>
        <p:cNvGrpSpPr/>
        <p:nvPr/>
      </p:nvGrpSpPr>
      <p:grpSpPr>
        <a:xfrm>
          <a:off x="0" y="0"/>
          <a:ext cx="0" cy="0"/>
          <a:chOff x="0" y="0"/>
          <a:chExt cx="0" cy="0"/>
        </a:xfrm>
      </p:grpSpPr>
      <p:sp>
        <p:nvSpPr>
          <p:cNvPr id="589" name="Google Shape;589;p92"/>
          <p:cNvSpPr txBox="1"/>
          <p:nvPr>
            <p:ph type="title"/>
          </p:nvPr>
        </p:nvSpPr>
        <p:spPr>
          <a:xfrm>
            <a:off x="311700" y="200625"/>
            <a:ext cx="8520600" cy="572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sk" sz="2000"/>
              <a:t>Zmluva o sponzorstve v športe a iné formy financovania športu zo súkromných zdrojov</a:t>
            </a:r>
            <a:endParaRPr b="1" sz="2000"/>
          </a:p>
        </p:txBody>
      </p:sp>
      <p:sp>
        <p:nvSpPr>
          <p:cNvPr id="590" name="Google Shape;590;p92"/>
          <p:cNvSpPr txBox="1"/>
          <p:nvPr>
            <p:ph idx="1" type="body"/>
          </p:nvPr>
        </p:nvSpPr>
        <p:spPr>
          <a:xfrm>
            <a:off x="201000" y="1028700"/>
            <a:ext cx="8943000" cy="4119300"/>
          </a:xfrm>
          <a:prstGeom prst="rect">
            <a:avLst/>
          </a:prstGeom>
        </p:spPr>
        <p:txBody>
          <a:bodyPr anchorCtr="0" anchor="t" bIns="91425" lIns="91425" spcFirstLastPara="1" rIns="91425" wrap="square" tIns="91425">
            <a:noAutofit/>
          </a:bodyPr>
          <a:lstStyle/>
          <a:p>
            <a:pPr indent="0" lvl="0" marL="76200" marR="508000" rtl="0" algn="l">
              <a:spcBef>
                <a:spcPts val="0"/>
              </a:spcBef>
              <a:spcAft>
                <a:spcPts val="0"/>
              </a:spcAft>
              <a:buClr>
                <a:schemeClr val="dk1"/>
              </a:buClr>
              <a:buSzPts val="1100"/>
              <a:buFont typeface="Arial"/>
              <a:buNone/>
            </a:pPr>
            <a:r>
              <a:rPr lang="sk" sz="1300">
                <a:solidFill>
                  <a:schemeClr val="dk1"/>
                </a:solidFill>
                <a:latin typeface="Arial"/>
                <a:ea typeface="Arial"/>
                <a:cs typeface="Arial"/>
                <a:sym typeface="Arial"/>
              </a:rPr>
              <a:t>Š</a:t>
            </a:r>
            <a:r>
              <a:rPr b="1" lang="sk" sz="1300">
                <a:solidFill>
                  <a:schemeClr val="dk1"/>
                </a:solidFill>
              </a:rPr>
              <a:t>portovec, ktorý svoje príjmy zdaňuje ako SZČO</a:t>
            </a:r>
            <a:r>
              <a:rPr lang="sk" sz="1300">
                <a:solidFill>
                  <a:schemeClr val="dk1"/>
                </a:solidFill>
                <a:latin typeface="Arial"/>
                <a:ea typeface="Arial"/>
                <a:cs typeface="Arial"/>
                <a:sym typeface="Arial"/>
              </a:rPr>
              <a:t>, príjem prijatý od individuálneho sponzora zahrnie k  svojim</a:t>
            </a:r>
            <a:r>
              <a:rPr lang="sk" sz="1300">
                <a:solidFill>
                  <a:schemeClr val="dk1"/>
                </a:solidFill>
              </a:rPr>
              <a:t> </a:t>
            </a:r>
            <a:r>
              <a:rPr lang="sk" sz="1300">
                <a:solidFill>
                  <a:schemeClr val="dk1"/>
                </a:solidFill>
                <a:latin typeface="Arial"/>
                <a:ea typeface="Arial"/>
                <a:cs typeface="Arial"/>
                <a:sym typeface="Arial"/>
              </a:rPr>
              <a:t>ďalším príjmom zo športovej činnosti príjmom zdaneným podľa </a:t>
            </a:r>
            <a:r>
              <a:rPr b="1" lang="sk" sz="1300">
                <a:solidFill>
                  <a:schemeClr val="dk1"/>
                </a:solidFill>
                <a:latin typeface="Arial"/>
                <a:ea typeface="Arial"/>
                <a:cs typeface="Arial"/>
                <a:sym typeface="Arial"/>
              </a:rPr>
              <a:t>§ 6 ods. 2 písm. e)</a:t>
            </a:r>
            <a:r>
              <a:rPr lang="sk" sz="1300">
                <a:solidFill>
                  <a:schemeClr val="dk1"/>
                </a:solidFill>
                <a:latin typeface="Arial"/>
                <a:ea typeface="Arial"/>
                <a:cs typeface="Arial"/>
                <a:sym typeface="Arial"/>
              </a:rPr>
              <a:t> zákona o dani z príjmov.</a:t>
            </a:r>
            <a:endParaRPr sz="1300">
              <a:solidFill>
                <a:schemeClr val="dk1"/>
              </a:solidFill>
              <a:latin typeface="Arial"/>
              <a:ea typeface="Arial"/>
              <a:cs typeface="Arial"/>
              <a:sym typeface="Arial"/>
            </a:endParaRPr>
          </a:p>
          <a:p>
            <a:pPr indent="0" lvl="0" marL="76200" marR="508000" rtl="0" algn="l">
              <a:spcBef>
                <a:spcPts val="600"/>
              </a:spcBef>
              <a:spcAft>
                <a:spcPts val="0"/>
              </a:spcAft>
              <a:buClr>
                <a:schemeClr val="dk1"/>
              </a:buClr>
              <a:buSzPts val="1100"/>
              <a:buFont typeface="Arial"/>
              <a:buNone/>
            </a:pPr>
            <a:r>
              <a:rPr b="1" lang="sk" sz="1300">
                <a:solidFill>
                  <a:schemeClr val="dk1"/>
                </a:solidFill>
              </a:rPr>
              <a:t>Športovci, ktorí nemajú postavenie SZČO</a:t>
            </a:r>
            <a:r>
              <a:rPr lang="sk" sz="1300">
                <a:solidFill>
                  <a:schemeClr val="dk1"/>
                </a:solidFill>
                <a:latin typeface="Arial"/>
                <a:ea typeface="Arial"/>
                <a:cs typeface="Arial"/>
                <a:sym typeface="Arial"/>
              </a:rPr>
              <a:t>, postupujú tak, že príjem prijatý od individuálneho sponzora zdania podľa nového ustanovenia zákona o dani z príjmov </a:t>
            </a:r>
            <a:r>
              <a:rPr b="1" lang="sk" sz="1300">
                <a:solidFill>
                  <a:schemeClr val="dk1"/>
                </a:solidFill>
                <a:latin typeface="Arial"/>
                <a:ea typeface="Arial"/>
                <a:cs typeface="Arial"/>
                <a:sym typeface="Arial"/>
              </a:rPr>
              <a:t>§ 8 ods. 1 písm. p).</a:t>
            </a:r>
            <a:r>
              <a:rPr lang="sk" sz="1300">
                <a:solidFill>
                  <a:schemeClr val="dk1"/>
                </a:solidFill>
                <a:latin typeface="Arial"/>
                <a:ea typeface="Arial"/>
                <a:cs typeface="Arial"/>
                <a:sym typeface="Arial"/>
              </a:rPr>
              <a:t> Čiže týka sa to:</a:t>
            </a:r>
            <a:endParaRPr sz="1300">
              <a:solidFill>
                <a:schemeClr val="dk1"/>
              </a:solidFill>
              <a:latin typeface="Arial"/>
              <a:ea typeface="Arial"/>
              <a:cs typeface="Arial"/>
              <a:sym typeface="Arial"/>
            </a:endParaRPr>
          </a:p>
          <a:p>
            <a:pPr indent="-311150" lvl="0" marL="457200" marR="508000" rtl="0" algn="l">
              <a:lnSpc>
                <a:spcPct val="100000"/>
              </a:lnSpc>
              <a:spcBef>
                <a:spcPts val="0"/>
              </a:spcBef>
              <a:spcAft>
                <a:spcPts val="0"/>
              </a:spcAft>
              <a:buClr>
                <a:schemeClr val="dk1"/>
              </a:buClr>
              <a:buSzPts val="1300"/>
              <a:buChar char="●"/>
            </a:pPr>
            <a:r>
              <a:rPr lang="sk" sz="1300">
                <a:solidFill>
                  <a:schemeClr val="dk1"/>
                </a:solidFill>
                <a:latin typeface="Arial"/>
                <a:ea typeface="Arial"/>
                <a:cs typeface="Arial"/>
                <a:sym typeface="Arial"/>
              </a:rPr>
              <a:t>športovcov so zmluvou o profesionálnom vykonávaní športu,</a:t>
            </a:r>
            <a:endParaRPr sz="1300">
              <a:solidFill>
                <a:schemeClr val="dk1"/>
              </a:solidFill>
              <a:latin typeface="Arial"/>
              <a:ea typeface="Arial"/>
              <a:cs typeface="Arial"/>
              <a:sym typeface="Arial"/>
            </a:endParaRPr>
          </a:p>
          <a:p>
            <a:pPr indent="-311150" lvl="0" marL="457200" marR="508000" rtl="0" algn="l">
              <a:lnSpc>
                <a:spcPct val="100000"/>
              </a:lnSpc>
              <a:spcBef>
                <a:spcPts val="0"/>
              </a:spcBef>
              <a:spcAft>
                <a:spcPts val="0"/>
              </a:spcAft>
              <a:buClr>
                <a:schemeClr val="dk1"/>
              </a:buClr>
              <a:buSzPts val="1300"/>
              <a:buChar char="●"/>
            </a:pPr>
            <a:r>
              <a:rPr lang="sk" sz="1300">
                <a:solidFill>
                  <a:schemeClr val="dk1"/>
                </a:solidFill>
                <a:latin typeface="Arial"/>
                <a:ea typeface="Arial"/>
                <a:cs typeface="Arial"/>
                <a:sym typeface="Arial"/>
              </a:rPr>
              <a:t>športovcov s pracovnou zmluvou alebo dohodou,</a:t>
            </a:r>
            <a:endParaRPr sz="1300">
              <a:solidFill>
                <a:schemeClr val="dk1"/>
              </a:solidFill>
              <a:latin typeface="Arial"/>
              <a:ea typeface="Arial"/>
              <a:cs typeface="Arial"/>
              <a:sym typeface="Arial"/>
            </a:endParaRPr>
          </a:p>
          <a:p>
            <a:pPr indent="-311150" lvl="0" marL="457200" marR="508000" rtl="0" algn="l">
              <a:spcBef>
                <a:spcPts val="0"/>
              </a:spcBef>
              <a:spcAft>
                <a:spcPts val="0"/>
              </a:spcAft>
              <a:buClr>
                <a:schemeClr val="dk1"/>
              </a:buClr>
              <a:buSzPts val="1300"/>
              <a:buChar char="●"/>
            </a:pPr>
            <a:r>
              <a:rPr lang="sk" sz="1300">
                <a:solidFill>
                  <a:schemeClr val="dk1"/>
                </a:solidFill>
                <a:latin typeface="Arial"/>
                <a:ea typeface="Arial"/>
                <a:cs typeface="Arial"/>
                <a:sym typeface="Arial"/>
              </a:rPr>
              <a:t>športovcov s obdobným pracovným vzťahom v rezortnom športovom stredisku.</a:t>
            </a:r>
            <a:endParaRPr sz="1300">
              <a:solidFill>
                <a:schemeClr val="dk1"/>
              </a:solidFill>
              <a:latin typeface="Arial"/>
              <a:ea typeface="Arial"/>
              <a:cs typeface="Arial"/>
              <a:sym typeface="Arial"/>
            </a:endParaRPr>
          </a:p>
          <a:p>
            <a:pPr indent="0" lvl="0" marL="76200" marR="508000" rtl="0" algn="l">
              <a:lnSpc>
                <a:spcPct val="115000"/>
              </a:lnSpc>
              <a:spcBef>
                <a:spcPts val="1000"/>
              </a:spcBef>
              <a:spcAft>
                <a:spcPts val="0"/>
              </a:spcAft>
              <a:buClr>
                <a:schemeClr val="dk1"/>
              </a:buClr>
              <a:buSzPts val="1100"/>
              <a:buFont typeface="Arial"/>
              <a:buNone/>
            </a:pPr>
            <a:r>
              <a:rPr b="1" lang="sk" sz="1300">
                <a:solidFill>
                  <a:schemeClr val="dk1"/>
                </a:solidFill>
              </a:rPr>
              <a:t>Pri uvedenom príjme za výdavky považujú </a:t>
            </a:r>
            <a:r>
              <a:rPr lang="sk" sz="1300">
                <a:solidFill>
                  <a:schemeClr val="dk1"/>
                </a:solidFill>
                <a:latin typeface="Arial"/>
                <a:ea typeface="Arial"/>
                <a:cs typeface="Arial"/>
                <a:sym typeface="Arial"/>
              </a:rPr>
              <a:t>(viď § 8 ods. 15 zákona o dani z príjmov) všetky výdavky preukázateľne vynaložené na základe zmluvy o sponzorstve v športe. Príjem zo zmluvy o sponzorstve v športe na obdobie presahujúce zdaňovacie obdobie, sa zahrnie do základu dane postupne v období čerpania príjmov na základe zmluvy o sponzorstve v športe  do výšky vynaložených výdavkov v príslušnom zdaňovacom období podľa osobitného predpisu. To v praxi znamená, že základ dane z príjmov na základe sponzoringu by mal byť nulový.</a:t>
            </a:r>
            <a:endParaRPr sz="1300">
              <a:solidFill>
                <a:schemeClr val="dk1"/>
              </a:solidFill>
              <a:latin typeface="Arial"/>
              <a:ea typeface="Arial"/>
              <a:cs typeface="Arial"/>
              <a:sym typeface="Arial"/>
            </a:endParaRPr>
          </a:p>
          <a:p>
            <a:pPr indent="0" lvl="0" marL="76200" marR="508000" rtl="0" algn="l">
              <a:spcBef>
                <a:spcPts val="600"/>
              </a:spcBef>
              <a:spcAft>
                <a:spcPts val="0"/>
              </a:spcAft>
              <a:buNone/>
            </a:pPr>
            <a:r>
              <a:rPr b="1" lang="sk" sz="1300">
                <a:solidFill>
                  <a:schemeClr val="dk1"/>
                </a:solidFill>
              </a:rPr>
              <a:t>Ak je sponzorovaným amatérsky športovec</a:t>
            </a:r>
            <a:r>
              <a:rPr lang="sk" sz="1300">
                <a:solidFill>
                  <a:schemeClr val="dk1"/>
                </a:solidFill>
                <a:latin typeface="Arial"/>
                <a:ea typeface="Arial"/>
                <a:cs typeface="Arial"/>
                <a:sym typeface="Arial"/>
              </a:rPr>
              <a:t>, zdaní príjem zo sponzorského ako iný príjem podľa § 6 ods. 2 písm. e) zákona o dani z príjmov.</a:t>
            </a:r>
            <a:endParaRPr sz="1300">
              <a:solidFill>
                <a:schemeClr val="dk1"/>
              </a:solidFill>
              <a:latin typeface="Arial"/>
              <a:ea typeface="Arial"/>
              <a:cs typeface="Arial"/>
              <a:sym typeface="Arial"/>
            </a:endParaRPr>
          </a:p>
        </p:txBody>
      </p:sp>
      <p:sp>
        <p:nvSpPr>
          <p:cNvPr id="591" name="Google Shape;591;p9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6"/>
        </a:solidFill>
      </p:bgPr>
    </p:bg>
    <p:spTree>
      <p:nvGrpSpPr>
        <p:cNvPr id="595" name="Shape 595"/>
        <p:cNvGrpSpPr/>
        <p:nvPr/>
      </p:nvGrpSpPr>
      <p:grpSpPr>
        <a:xfrm>
          <a:off x="0" y="0"/>
          <a:ext cx="0" cy="0"/>
          <a:chOff x="0" y="0"/>
          <a:chExt cx="0" cy="0"/>
        </a:xfrm>
      </p:grpSpPr>
      <p:sp>
        <p:nvSpPr>
          <p:cNvPr id="596" name="Google Shape;596;p9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sk" sz="4800"/>
              <a:t>Charitatívna reklama</a:t>
            </a:r>
            <a:endParaRPr b="1" sz="4800"/>
          </a:p>
        </p:txBody>
      </p:sp>
      <p:sp>
        <p:nvSpPr>
          <p:cNvPr id="597" name="Google Shape;597;p9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506950" y="365175"/>
            <a:ext cx="8238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 pokračujeme </a:t>
            </a:r>
            <a:endParaRPr sz="2400"/>
          </a:p>
        </p:txBody>
      </p:sp>
      <p:sp>
        <p:nvSpPr>
          <p:cNvPr id="179" name="Google Shape;179;p31"/>
          <p:cNvSpPr txBox="1"/>
          <p:nvPr>
            <p:ph idx="1" type="body"/>
          </p:nvPr>
        </p:nvSpPr>
        <p:spPr>
          <a:xfrm>
            <a:off x="224350" y="937875"/>
            <a:ext cx="8520600" cy="3725400"/>
          </a:xfrm>
          <a:prstGeom prst="rect">
            <a:avLst/>
          </a:prstGeom>
        </p:spPr>
        <p:txBody>
          <a:bodyPr anchorCtr="0" anchor="t" bIns="91425" lIns="91425" spcFirstLastPara="1" rIns="91425" wrap="square" tIns="91425">
            <a:noAutofit/>
          </a:bodyPr>
          <a:lstStyle/>
          <a:p>
            <a:pPr indent="-317500" lvl="0" marL="457200" rtl="0" algn="just">
              <a:spcBef>
                <a:spcPts val="1000"/>
              </a:spcBef>
              <a:spcAft>
                <a:spcPts val="0"/>
              </a:spcAft>
              <a:buSzPts val="1400"/>
              <a:buChar char="●"/>
            </a:pPr>
            <a:r>
              <a:rPr lang="sk" sz="1400">
                <a:solidFill>
                  <a:srgbClr val="363636"/>
                </a:solidFill>
              </a:rPr>
              <a:t>Zákon o športe tu jasne odkazuje na ustanovenia zákona </a:t>
            </a:r>
            <a:r>
              <a:rPr i="1" lang="sk" sz="1400">
                <a:solidFill>
                  <a:srgbClr val="363636"/>
                </a:solidFill>
              </a:rPr>
              <a:t>č. 523/2004 o rozpočtových pravidlách verejnej správy a o zmene a doplnení niektorých zákonov (ďalej aj “ZoRPVS”)</a:t>
            </a:r>
            <a:r>
              <a:rPr lang="sk" sz="1400">
                <a:solidFill>
                  <a:srgbClr val="363636"/>
                </a:solidFill>
              </a:rPr>
              <a:t>. V preklade to znamená, </a:t>
            </a:r>
            <a:r>
              <a:rPr b="1" lang="sk" sz="1400">
                <a:solidFill>
                  <a:srgbClr val="FF0000"/>
                </a:solidFill>
              </a:rPr>
              <a:t>že ak sa športový klub previní a bude konať v rozpore s týmto ZoRPVS, stratí spôsobilosť prijímateľa verejných prostriedkov v zmysle ZoŠ </a:t>
            </a:r>
            <a:endParaRPr b="1" sz="1400">
              <a:solidFill>
                <a:srgbClr val="FF0000"/>
              </a:solidFill>
            </a:endParaRPr>
          </a:p>
          <a:p>
            <a:pPr indent="-317500" lvl="0" marL="457200" rtl="0" algn="just">
              <a:spcBef>
                <a:spcPts val="1000"/>
              </a:spcBef>
              <a:spcAft>
                <a:spcPts val="0"/>
              </a:spcAft>
              <a:buClr>
                <a:srgbClr val="FF0000"/>
              </a:buClr>
              <a:buSzPts val="1400"/>
              <a:buChar char="●"/>
            </a:pPr>
            <a:r>
              <a:rPr b="1" lang="sk" sz="1400">
                <a:solidFill>
                  <a:srgbClr val="FF0000"/>
                </a:solidFill>
              </a:rPr>
              <a:t>ZoRPVS poruší športový klub aj v prípade, ak v posledných 3 rokoch porušil zákaz nelegálnej práce. Tým sa športový klub pripraví o možnosť dostať napr. zo strany národného športového zväzu dotáciu - v rámci prerozdelenia financií "nadol", ktoré národný športový zväz dostal od štátu z príslušnej ministerskej rozpočtovej kapitoly. Pre športový klub, ktorý nedisponuje vlastnosťou "spôsobilosť prijímateľa verejných prostriedkov" nebude umožnené dostať akýkoľvek iný typ štátnej dotácie v zmysle príslušných zákonov.</a:t>
            </a:r>
            <a:endParaRPr b="1" sz="1400">
              <a:solidFill>
                <a:srgbClr val="FF0000"/>
              </a:solidFill>
            </a:endParaRPr>
          </a:p>
          <a:p>
            <a:pPr indent="-304800" lvl="0" marL="457200" rtl="0" algn="just">
              <a:spcBef>
                <a:spcPts val="1000"/>
              </a:spcBef>
              <a:spcAft>
                <a:spcPts val="0"/>
              </a:spcAft>
              <a:buClr>
                <a:srgbClr val="363636"/>
              </a:buClr>
              <a:buSzPts val="1200"/>
              <a:buChar char="●"/>
            </a:pPr>
            <a:r>
              <a:rPr b="1" i="1" lang="sk" sz="1400">
                <a:solidFill>
                  <a:srgbClr val="363636"/>
                </a:solidFill>
              </a:rPr>
              <a:t>Dotáciu</a:t>
            </a:r>
            <a:r>
              <a:rPr i="1" lang="sk" sz="1400">
                <a:solidFill>
                  <a:srgbClr val="363636"/>
                </a:solidFill>
              </a:rPr>
              <a:t> ... možno poskytnúť žiadateľovi, ak … (§ 8a ods. 4 ZoRPVS)</a:t>
            </a:r>
            <a:br>
              <a:rPr i="1" lang="sk" sz="1400">
                <a:solidFill>
                  <a:srgbClr val="363636"/>
                </a:solidFill>
              </a:rPr>
            </a:br>
            <a:r>
              <a:rPr b="1" i="1" lang="sk" sz="1400">
                <a:solidFill>
                  <a:srgbClr val="363636"/>
                </a:solidFill>
              </a:rPr>
              <a:t>d) neporušil v predchádzajúcich 3 rokoch zákaz nelegálneho zamestnávania podľa osobitného predpisu,</a:t>
            </a:r>
            <a:r>
              <a:rPr b="1" baseline="30000" i="1" lang="sk" sz="1400">
                <a:solidFill>
                  <a:srgbClr val="363636"/>
                </a:solidFill>
              </a:rPr>
              <a:t>14b)</a:t>
            </a:r>
            <a:r>
              <a:rPr b="1" baseline="30000" i="1" lang="sk" sz="1200">
                <a:solidFill>
                  <a:srgbClr val="363636"/>
                </a:solidFill>
              </a:rPr>
              <a:t> </a:t>
            </a:r>
            <a:endParaRPr b="1" sz="1200">
              <a:solidFill>
                <a:srgbClr val="4A86E8"/>
              </a:solidFill>
            </a:endParaRPr>
          </a:p>
        </p:txBody>
      </p:sp>
      <p:sp>
        <p:nvSpPr>
          <p:cNvPr id="180" name="Google Shape;180;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601" name="Shape 601"/>
        <p:cNvGrpSpPr/>
        <p:nvPr/>
      </p:nvGrpSpPr>
      <p:grpSpPr>
        <a:xfrm>
          <a:off x="0" y="0"/>
          <a:ext cx="0" cy="0"/>
          <a:chOff x="0" y="0"/>
          <a:chExt cx="0" cy="0"/>
        </a:xfrm>
      </p:grpSpPr>
      <p:sp>
        <p:nvSpPr>
          <p:cNvPr id="602" name="Google Shape;602;p94"/>
          <p:cNvSpPr txBox="1"/>
          <p:nvPr>
            <p:ph type="title"/>
          </p:nvPr>
        </p:nvSpPr>
        <p:spPr>
          <a:xfrm>
            <a:off x="311700" y="123850"/>
            <a:ext cx="8520600" cy="5262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sk" sz="2600"/>
              <a:t>Charitatívna reklama</a:t>
            </a:r>
            <a:r>
              <a:rPr b="1" lang="sk"/>
              <a:t> </a:t>
            </a:r>
            <a:r>
              <a:rPr b="1" lang="sk" sz="1800"/>
              <a:t>/ </a:t>
            </a:r>
            <a:r>
              <a:rPr i="1" lang="sk" sz="1800" u="sng">
                <a:solidFill>
                  <a:srgbClr val="0000FF"/>
                </a:solidFill>
                <a:hlinkClick r:id="rId3"/>
              </a:rPr>
              <a:t>http://www.ucps.sk/FAQ_charitativna_reklama</a:t>
            </a:r>
            <a:r>
              <a:rPr i="1" lang="sk" sz="1800">
                <a:solidFill>
                  <a:srgbClr val="0000FF"/>
                </a:solidFill>
              </a:rPr>
              <a:t> </a:t>
            </a:r>
            <a:endParaRPr sz="1800"/>
          </a:p>
        </p:txBody>
      </p:sp>
      <p:sp>
        <p:nvSpPr>
          <p:cNvPr id="603" name="Google Shape;603;p94"/>
          <p:cNvSpPr txBox="1"/>
          <p:nvPr>
            <p:ph idx="1" type="body"/>
          </p:nvPr>
        </p:nvSpPr>
        <p:spPr>
          <a:xfrm>
            <a:off x="208675" y="650050"/>
            <a:ext cx="8623500" cy="46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k" sz="1400">
                <a:solidFill>
                  <a:schemeClr val="dk1"/>
                </a:solidFill>
                <a:latin typeface="Arial"/>
                <a:ea typeface="Arial"/>
                <a:cs typeface="Arial"/>
                <a:sym typeface="Arial"/>
              </a:rPr>
              <a:t>daňovo - účtovné aspekty</a:t>
            </a:r>
            <a:endParaRPr b="1" sz="1400">
              <a:solidFill>
                <a:schemeClr val="dk1"/>
              </a:solidFill>
              <a:latin typeface="Arial"/>
              <a:ea typeface="Arial"/>
              <a:cs typeface="Arial"/>
              <a:sym typeface="Arial"/>
            </a:endParaRPr>
          </a:p>
          <a:p>
            <a:pPr indent="-317500" lvl="0" marL="457200" rtl="0" algn="just">
              <a:lnSpc>
                <a:spcPct val="110000"/>
              </a:lnSpc>
              <a:spcBef>
                <a:spcPts val="0"/>
              </a:spcBef>
              <a:spcAft>
                <a:spcPts val="0"/>
              </a:spcAft>
              <a:buClr>
                <a:schemeClr val="dk1"/>
              </a:buClr>
              <a:buSzPts val="1400"/>
              <a:buChar char="●"/>
            </a:pPr>
            <a:r>
              <a:rPr lang="sk" sz="1400">
                <a:solidFill>
                  <a:schemeClr val="dk1"/>
                </a:solidFill>
                <a:latin typeface="Arial"/>
                <a:ea typeface="Arial"/>
                <a:cs typeface="Arial"/>
                <a:sym typeface="Arial"/>
              </a:rPr>
              <a:t>prijímateľom prostriedkov z charitatívnej reklamy môže byť </a:t>
            </a:r>
            <a:r>
              <a:rPr b="1" lang="sk" sz="1400" u="sng">
                <a:solidFill>
                  <a:schemeClr val="dk1"/>
                </a:solidFill>
              </a:rPr>
              <a:t>len</a:t>
            </a:r>
            <a:r>
              <a:rPr lang="sk" sz="1400">
                <a:solidFill>
                  <a:schemeClr val="dk1"/>
                </a:solidFill>
                <a:latin typeface="Arial"/>
                <a:ea typeface="Arial"/>
                <a:cs typeface="Arial"/>
                <a:sym typeface="Arial"/>
              </a:rPr>
              <a:t> športová organizácia, ktorá je neziskovou účtovnou jednotkou</a:t>
            </a:r>
            <a:endParaRPr sz="1400">
              <a:solidFill>
                <a:schemeClr val="dk1"/>
              </a:solidFill>
              <a:latin typeface="Arial"/>
              <a:ea typeface="Arial"/>
              <a:cs typeface="Arial"/>
              <a:sym typeface="Arial"/>
            </a:endParaRPr>
          </a:p>
          <a:p>
            <a:pPr indent="-317500" lvl="0" marL="457200" rtl="0" algn="just">
              <a:lnSpc>
                <a:spcPct val="110000"/>
              </a:lnSpc>
              <a:spcBef>
                <a:spcPts val="0"/>
              </a:spcBef>
              <a:spcAft>
                <a:spcPts val="0"/>
              </a:spcAft>
              <a:buClr>
                <a:schemeClr val="dk1"/>
              </a:buClr>
              <a:buSzPts val="1400"/>
              <a:buChar char="●"/>
            </a:pPr>
            <a:r>
              <a:rPr lang="sk" sz="1400">
                <a:solidFill>
                  <a:schemeClr val="dk1"/>
                </a:solidFill>
                <a:latin typeface="Arial"/>
                <a:ea typeface="Arial"/>
                <a:cs typeface="Arial"/>
                <a:sym typeface="Arial"/>
              </a:rPr>
              <a:t>je možné prijať </a:t>
            </a:r>
            <a:r>
              <a:rPr b="1" lang="sk" sz="1400" u="sng">
                <a:solidFill>
                  <a:schemeClr val="dk1"/>
                </a:solidFill>
              </a:rPr>
              <a:t>maximálne 20 000 euro/rok</a:t>
            </a:r>
            <a:r>
              <a:rPr lang="sk" sz="1400">
                <a:solidFill>
                  <a:schemeClr val="dk1"/>
                </a:solidFill>
                <a:latin typeface="Arial"/>
                <a:ea typeface="Arial"/>
                <a:cs typeface="Arial"/>
                <a:sym typeface="Arial"/>
              </a:rPr>
              <a:t> spolu od všetkých poskytovateľov</a:t>
            </a:r>
            <a:endParaRPr sz="1400">
              <a:solidFill>
                <a:schemeClr val="dk1"/>
              </a:solidFill>
              <a:latin typeface="Arial"/>
              <a:ea typeface="Arial"/>
              <a:cs typeface="Arial"/>
              <a:sym typeface="Arial"/>
            </a:endParaRPr>
          </a:p>
          <a:p>
            <a:pPr indent="-317500" lvl="0" marL="457200" rtl="0" algn="just">
              <a:lnSpc>
                <a:spcPct val="110000"/>
              </a:lnSpc>
              <a:spcBef>
                <a:spcPts val="0"/>
              </a:spcBef>
              <a:spcAft>
                <a:spcPts val="0"/>
              </a:spcAft>
              <a:buClr>
                <a:schemeClr val="dk1"/>
              </a:buClr>
              <a:buSzPts val="1400"/>
              <a:buChar char="●"/>
            </a:pPr>
            <a:r>
              <a:rPr lang="sk" sz="1400">
                <a:solidFill>
                  <a:schemeClr val="dk1"/>
                </a:solidFill>
                <a:latin typeface="Arial"/>
                <a:ea typeface="Arial"/>
                <a:cs typeface="Arial"/>
                <a:sym typeface="Arial"/>
              </a:rPr>
              <a:t>u poskytovateľa nie je limit na to, koľko subjektov a v akej celkovej výške môž</a:t>
            </a:r>
            <a:r>
              <a:rPr lang="sk" sz="1400">
                <a:solidFill>
                  <a:schemeClr val="dk1"/>
                </a:solidFill>
              </a:rPr>
              <a:t>e</a:t>
            </a:r>
            <a:r>
              <a:rPr lang="sk" sz="1400">
                <a:solidFill>
                  <a:schemeClr val="dk1"/>
                </a:solidFill>
                <a:latin typeface="Arial"/>
                <a:ea typeface="Arial"/>
                <a:cs typeface="Arial"/>
                <a:sym typeface="Arial"/>
              </a:rPr>
              <a:t> ročne podporiť</a:t>
            </a:r>
            <a:endParaRPr sz="1400">
              <a:solidFill>
                <a:schemeClr val="dk1"/>
              </a:solidFill>
              <a:latin typeface="Arial"/>
              <a:ea typeface="Arial"/>
              <a:cs typeface="Arial"/>
              <a:sym typeface="Arial"/>
            </a:endParaRPr>
          </a:p>
          <a:p>
            <a:pPr indent="-317500" lvl="0" marL="457200" rtl="0" algn="just">
              <a:lnSpc>
                <a:spcPct val="110000"/>
              </a:lnSpc>
              <a:spcBef>
                <a:spcPts val="0"/>
              </a:spcBef>
              <a:spcAft>
                <a:spcPts val="0"/>
              </a:spcAft>
              <a:buClr>
                <a:schemeClr val="dk1"/>
              </a:buClr>
              <a:buSzPts val="1400"/>
              <a:buChar char="●"/>
            </a:pPr>
            <a:r>
              <a:rPr lang="sk" sz="1400">
                <a:solidFill>
                  <a:schemeClr val="dk1"/>
                </a:solidFill>
                <a:latin typeface="Arial"/>
                <a:ea typeface="Arial"/>
                <a:cs typeface="Arial"/>
                <a:sym typeface="Arial"/>
              </a:rPr>
              <a:t>u poskytovateľa sa prostriedky vynaložené a poskytnuté v rámci charitatívnej reklamy považujú za </a:t>
            </a:r>
            <a:r>
              <a:rPr lang="sk" sz="1400" u="sng">
                <a:solidFill>
                  <a:schemeClr val="dk1"/>
                </a:solidFill>
                <a:latin typeface="Arial"/>
                <a:ea typeface="Arial"/>
                <a:cs typeface="Arial"/>
                <a:sym typeface="Arial"/>
              </a:rPr>
              <a:t>daňové výdavky</a:t>
            </a:r>
            <a:r>
              <a:rPr lang="sk" sz="1400">
                <a:solidFill>
                  <a:schemeClr val="dk1"/>
                </a:solidFill>
                <a:latin typeface="Arial"/>
                <a:ea typeface="Arial"/>
                <a:cs typeface="Arial"/>
                <a:sym typeface="Arial"/>
              </a:rPr>
              <a:t>, o ktoré je možné znížiť základ dane (bez ohľadu na to, </a:t>
            </a:r>
            <a:r>
              <a:rPr lang="sk" sz="1400">
                <a:solidFill>
                  <a:schemeClr val="dk1"/>
                </a:solidFill>
              </a:rPr>
              <a:t>aký</a:t>
            </a:r>
            <a:r>
              <a:rPr lang="sk" sz="1400">
                <a:solidFill>
                  <a:schemeClr val="dk1"/>
                </a:solidFill>
                <a:latin typeface="Arial"/>
                <a:ea typeface="Arial"/>
                <a:cs typeface="Arial"/>
                <a:sym typeface="Arial"/>
              </a:rPr>
              <a:t> má základ dane +/-)</a:t>
            </a:r>
            <a:endParaRPr sz="1400">
              <a:solidFill>
                <a:schemeClr val="dk1"/>
              </a:solidFill>
              <a:latin typeface="Arial"/>
              <a:ea typeface="Arial"/>
              <a:cs typeface="Arial"/>
              <a:sym typeface="Arial"/>
            </a:endParaRPr>
          </a:p>
          <a:p>
            <a:pPr indent="-317500" lvl="0" marL="457200" rtl="0" algn="just">
              <a:lnSpc>
                <a:spcPct val="110000"/>
              </a:lnSpc>
              <a:spcBef>
                <a:spcPts val="0"/>
              </a:spcBef>
              <a:spcAft>
                <a:spcPts val="0"/>
              </a:spcAft>
              <a:buClr>
                <a:schemeClr val="dk1"/>
              </a:buClr>
              <a:buSzPts val="1400"/>
              <a:buChar char="●"/>
            </a:pPr>
            <a:r>
              <a:rPr lang="sk" sz="1400">
                <a:solidFill>
                  <a:schemeClr val="dk1"/>
                </a:solidFill>
                <a:latin typeface="Arial"/>
                <a:ea typeface="Arial"/>
                <a:cs typeface="Arial"/>
                <a:sym typeface="Arial"/>
              </a:rPr>
              <a:t>pri prostriedkoch z charitatívnej reklamy platia účely aj </a:t>
            </a:r>
            <a:r>
              <a:rPr b="1" lang="sk" sz="1400" u="sng">
                <a:solidFill>
                  <a:schemeClr val="dk1"/>
                </a:solidFill>
              </a:rPr>
              <a:t>lehoty použitia</a:t>
            </a:r>
            <a:r>
              <a:rPr lang="sk" sz="1400">
                <a:solidFill>
                  <a:schemeClr val="dk1"/>
                </a:solidFill>
                <a:latin typeface="Arial"/>
                <a:ea typeface="Arial"/>
                <a:cs typeface="Arial"/>
                <a:sym typeface="Arial"/>
              </a:rPr>
              <a:t> ako v prípade prostriedkov z podielov zaplatenej dane (2%)</a:t>
            </a:r>
            <a:endParaRPr sz="1400">
              <a:solidFill>
                <a:schemeClr val="dk1"/>
              </a:solidFill>
              <a:latin typeface="Arial"/>
              <a:ea typeface="Arial"/>
              <a:cs typeface="Arial"/>
              <a:sym typeface="Arial"/>
            </a:endParaRPr>
          </a:p>
          <a:p>
            <a:pPr indent="-317500" lvl="0" marL="457200" rtl="0" algn="just">
              <a:lnSpc>
                <a:spcPct val="110000"/>
              </a:lnSpc>
              <a:spcBef>
                <a:spcPts val="0"/>
              </a:spcBef>
              <a:spcAft>
                <a:spcPts val="0"/>
              </a:spcAft>
              <a:buClr>
                <a:schemeClr val="dk1"/>
              </a:buClr>
              <a:buSzPts val="1400"/>
              <a:buChar char="●"/>
            </a:pPr>
            <a:r>
              <a:rPr lang="sk" sz="1400">
                <a:solidFill>
                  <a:schemeClr val="dk1"/>
                </a:solidFill>
                <a:latin typeface="Arial"/>
                <a:ea typeface="Arial"/>
                <a:cs typeface="Arial"/>
                <a:sym typeface="Arial"/>
              </a:rPr>
              <a:t>príjem neziskových subjektov podľa § 12 ods. 3 písm. a) zákona č. 595/2003 Z.z. o dani z príjmov z charitatívnej reklamy </a:t>
            </a:r>
            <a:r>
              <a:rPr b="1" lang="sk" sz="1400" u="sng">
                <a:solidFill>
                  <a:schemeClr val="dk1"/>
                </a:solidFill>
                <a:latin typeface="Arial"/>
                <a:ea typeface="Arial"/>
                <a:cs typeface="Arial"/>
                <a:sym typeface="Arial"/>
              </a:rPr>
              <a:t>je oslobodený od dane z príjmov</a:t>
            </a:r>
            <a:r>
              <a:rPr lang="sk" sz="1400">
                <a:solidFill>
                  <a:schemeClr val="dk1"/>
                </a:solidFill>
                <a:latin typeface="Arial"/>
                <a:ea typeface="Arial"/>
                <a:cs typeface="Arial"/>
                <a:sym typeface="Arial"/>
              </a:rPr>
              <a:t> na základe § 13 ods. 1 písm. g) zákona č. 595/2003 Z. z. o dani z príjmov</a:t>
            </a:r>
            <a:endParaRPr sz="1400">
              <a:solidFill>
                <a:schemeClr val="dk1"/>
              </a:solidFill>
              <a:latin typeface="Arial"/>
              <a:ea typeface="Arial"/>
              <a:cs typeface="Arial"/>
              <a:sym typeface="Arial"/>
            </a:endParaRPr>
          </a:p>
          <a:p>
            <a:pPr indent="-317500" lvl="0" marL="457200" rtl="0" algn="just">
              <a:lnSpc>
                <a:spcPct val="110000"/>
              </a:lnSpc>
              <a:spcBef>
                <a:spcPts val="0"/>
              </a:spcBef>
              <a:spcAft>
                <a:spcPts val="0"/>
              </a:spcAft>
              <a:buClr>
                <a:schemeClr val="dk1"/>
              </a:buClr>
              <a:buSzPts val="1400"/>
              <a:buChar char="●"/>
            </a:pPr>
            <a:r>
              <a:rPr lang="sk" sz="1400">
                <a:solidFill>
                  <a:schemeClr val="dk1"/>
                </a:solidFill>
                <a:latin typeface="Arial"/>
                <a:ea typeface="Arial"/>
                <a:cs typeface="Arial"/>
                <a:sym typeface="Arial"/>
              </a:rPr>
              <a:t>ak prijímateľ </a:t>
            </a:r>
            <a:r>
              <a:rPr b="1" lang="sk" sz="1400" u="sng">
                <a:solidFill>
                  <a:schemeClr val="dk1"/>
                </a:solidFill>
              </a:rPr>
              <a:t>nestihne minúť</a:t>
            </a:r>
            <a:r>
              <a:rPr lang="sk" sz="1400">
                <a:solidFill>
                  <a:schemeClr val="dk1"/>
                </a:solidFill>
                <a:latin typeface="Arial"/>
                <a:ea typeface="Arial"/>
                <a:cs typeface="Arial"/>
                <a:sym typeface="Arial"/>
              </a:rPr>
              <a:t> prijaté prostriedky do konca nasledujúceho roku, stávajú sa u </a:t>
            </a:r>
            <a:r>
              <a:rPr lang="sk" sz="1400">
                <a:solidFill>
                  <a:schemeClr val="dk1"/>
                </a:solidFill>
              </a:rPr>
              <a:t>prijímateľa </a:t>
            </a:r>
            <a:r>
              <a:rPr lang="sk" sz="1400">
                <a:solidFill>
                  <a:schemeClr val="dk1"/>
                </a:solidFill>
                <a:latin typeface="Arial"/>
                <a:ea typeface="Arial"/>
                <a:cs typeface="Arial"/>
                <a:sym typeface="Arial"/>
              </a:rPr>
              <a:t>predmetom dane z príjmov</a:t>
            </a:r>
            <a:endParaRPr sz="1400">
              <a:solidFill>
                <a:schemeClr val="dk1"/>
              </a:solidFill>
              <a:latin typeface="Arial"/>
              <a:ea typeface="Arial"/>
              <a:cs typeface="Arial"/>
              <a:sym typeface="Arial"/>
            </a:endParaRPr>
          </a:p>
          <a:p>
            <a:pPr indent="-317500" lvl="0" marL="457200" rtl="0" algn="just">
              <a:lnSpc>
                <a:spcPct val="110000"/>
              </a:lnSpc>
              <a:spcBef>
                <a:spcPts val="0"/>
              </a:spcBef>
              <a:spcAft>
                <a:spcPts val="0"/>
              </a:spcAft>
              <a:buClr>
                <a:schemeClr val="dk1"/>
              </a:buClr>
              <a:buSzPts val="1400"/>
              <a:buChar char="●"/>
            </a:pPr>
            <a:r>
              <a:rPr lang="sk" sz="1400">
                <a:solidFill>
                  <a:schemeClr val="dk1"/>
                </a:solidFill>
                <a:latin typeface="Arial"/>
                <a:ea typeface="Arial"/>
                <a:cs typeface="Arial"/>
                <a:sym typeface="Arial"/>
              </a:rPr>
              <a:t>ak boli prostriedky z charitatívnej reklamy použité na športovú činnosť, ktorá vykazuje znaky fyzickej aktivity, bez ohľadu na to, či na amatérskej alebo profesionálnej úrovni, v prospech všeobecného záujmu </a:t>
            </a:r>
            <a:r>
              <a:rPr b="1" lang="sk" sz="1400">
                <a:solidFill>
                  <a:schemeClr val="dk1"/>
                </a:solidFill>
                <a:latin typeface="Arial"/>
                <a:ea typeface="Arial"/>
                <a:cs typeface="Arial"/>
                <a:sym typeface="Arial"/>
              </a:rPr>
              <a:t>nevstupujú ani do obratu pre účely dane z pridanej hodnoty</a:t>
            </a:r>
            <a:endParaRPr b="1" sz="1400">
              <a:latin typeface="Arial"/>
              <a:ea typeface="Arial"/>
              <a:cs typeface="Arial"/>
              <a:sym typeface="Arial"/>
            </a:endParaRPr>
          </a:p>
        </p:txBody>
      </p:sp>
      <p:sp>
        <p:nvSpPr>
          <p:cNvPr id="604" name="Google Shape;604;p9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Google Shape;609;p95"/>
          <p:cNvSpPr txBox="1"/>
          <p:nvPr>
            <p:ph type="title"/>
          </p:nvPr>
        </p:nvSpPr>
        <p:spPr>
          <a:xfrm>
            <a:off x="691800" y="193900"/>
            <a:ext cx="8120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k"/>
              <a:t>Charitatívna reklama (je stále len reklamou)</a:t>
            </a:r>
            <a:endParaRPr/>
          </a:p>
        </p:txBody>
      </p:sp>
      <p:sp>
        <p:nvSpPr>
          <p:cNvPr id="610" name="Google Shape;610;p95"/>
          <p:cNvSpPr txBox="1"/>
          <p:nvPr>
            <p:ph idx="1" type="body"/>
          </p:nvPr>
        </p:nvSpPr>
        <p:spPr>
          <a:xfrm>
            <a:off x="691800" y="843500"/>
            <a:ext cx="7760400" cy="4213200"/>
          </a:xfrm>
          <a:prstGeom prst="rect">
            <a:avLst/>
          </a:prstGeom>
          <a:solidFill>
            <a:srgbClr val="FFFFFF"/>
          </a:solidFill>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sk" sz="1200">
                <a:solidFill>
                  <a:srgbClr val="363636"/>
                </a:solidFill>
                <a:highlight>
                  <a:srgbClr val="FFFFFF"/>
                </a:highlight>
              </a:rPr>
              <a:t>§ 2 ods. 1 písm. a) zákona o reklame: </a:t>
            </a:r>
            <a:endParaRPr sz="1200">
              <a:solidFill>
                <a:srgbClr val="363636"/>
              </a:solidFill>
              <a:highlight>
                <a:srgbClr val="FFFFFF"/>
              </a:highlight>
            </a:endParaRPr>
          </a:p>
          <a:p>
            <a:pPr indent="0" lvl="0" marL="0" rtl="0" algn="l">
              <a:lnSpc>
                <a:spcPct val="150000"/>
              </a:lnSpc>
              <a:spcBef>
                <a:spcPts val="0"/>
              </a:spcBef>
              <a:spcAft>
                <a:spcPts val="0"/>
              </a:spcAft>
              <a:buNone/>
            </a:pPr>
            <a:r>
              <a:rPr i="1" lang="sk" sz="1200">
                <a:solidFill>
                  <a:srgbClr val="FF00FF"/>
                </a:solidFill>
                <a:highlight>
                  <a:srgbClr val="FFFFFF"/>
                </a:highlight>
              </a:rPr>
              <a:t>„</a:t>
            </a:r>
            <a:r>
              <a:rPr b="1" i="1" lang="sk" sz="1300">
                <a:solidFill>
                  <a:srgbClr val="FF00FF"/>
                </a:solidFill>
                <a:highlight>
                  <a:srgbClr val="FFFFFF"/>
                </a:highlight>
              </a:rPr>
              <a:t>REKLAMOU  je</a:t>
            </a:r>
            <a:r>
              <a:rPr i="1" lang="sk" sz="1300">
                <a:solidFill>
                  <a:srgbClr val="FF00FF"/>
                </a:solidFill>
                <a:highlight>
                  <a:srgbClr val="FFFFFF"/>
                </a:highlight>
              </a:rPr>
              <a:t> predvedenie, prezentácia alebo iné oznámenie v každej podobe súvisiace s obchodnou, podnikateľskou alebo inou zárobkovou činnosťou s cieľom uplatniť produkty na trhu“</a:t>
            </a:r>
            <a:r>
              <a:rPr lang="sk" sz="1300">
                <a:solidFill>
                  <a:srgbClr val="FF00FF"/>
                </a:solidFill>
                <a:highlight>
                  <a:srgbClr val="FFFFFF"/>
                </a:highlight>
              </a:rPr>
              <a:t>. </a:t>
            </a:r>
            <a:endParaRPr sz="1300">
              <a:solidFill>
                <a:srgbClr val="FF00FF"/>
              </a:solidFill>
              <a:highlight>
                <a:srgbClr val="FFFFFF"/>
              </a:highlight>
            </a:endParaRPr>
          </a:p>
          <a:p>
            <a:pPr indent="0" lvl="0" marL="0" rtl="0" algn="l">
              <a:lnSpc>
                <a:spcPct val="150000"/>
              </a:lnSpc>
              <a:spcBef>
                <a:spcPts val="600"/>
              </a:spcBef>
              <a:spcAft>
                <a:spcPts val="0"/>
              </a:spcAft>
              <a:buClr>
                <a:schemeClr val="dk1"/>
              </a:buClr>
              <a:buSzPts val="1100"/>
              <a:buFont typeface="Arial"/>
              <a:buNone/>
            </a:pPr>
            <a:r>
              <a:rPr b="1" i="1" lang="sk" sz="1300">
                <a:solidFill>
                  <a:srgbClr val="FF00FF"/>
                </a:solidFill>
                <a:highlight>
                  <a:srgbClr val="FFFFFF"/>
                </a:highlight>
              </a:rPr>
              <a:t>ÚČEL reklamy</a:t>
            </a:r>
            <a:r>
              <a:rPr i="1" lang="sk" sz="1300">
                <a:solidFill>
                  <a:srgbClr val="FF00FF"/>
                </a:solidFill>
                <a:highlight>
                  <a:srgbClr val="FFFFFF"/>
                </a:highlight>
              </a:rPr>
              <a:t> - prezentácia podnikateľskej činnosti daňovníka, tovaru, služieb, nehnuteľností, obchodného mena, ochrannej známky, obchodného označenia výrobkov a iných práv a záväzkov</a:t>
            </a:r>
            <a:endParaRPr sz="1300">
              <a:solidFill>
                <a:srgbClr val="FF00FF"/>
              </a:solidFill>
              <a:highlight>
                <a:srgbClr val="FFFFFF"/>
              </a:highlight>
            </a:endParaRPr>
          </a:p>
          <a:p>
            <a:pPr indent="0" lvl="0" marL="0" rtl="0" algn="l">
              <a:lnSpc>
                <a:spcPct val="150000"/>
              </a:lnSpc>
              <a:spcBef>
                <a:spcPts val="0"/>
              </a:spcBef>
              <a:spcAft>
                <a:spcPts val="0"/>
              </a:spcAft>
              <a:buNone/>
            </a:pPr>
            <a:r>
              <a:t/>
            </a:r>
            <a:endParaRPr sz="700">
              <a:solidFill>
                <a:srgbClr val="363636"/>
              </a:solidFill>
              <a:highlight>
                <a:srgbClr val="FFFFFF"/>
              </a:highlight>
            </a:endParaRPr>
          </a:p>
          <a:p>
            <a:pPr indent="0" lvl="0" marL="0" rtl="0" algn="l">
              <a:lnSpc>
                <a:spcPct val="150000"/>
              </a:lnSpc>
              <a:spcBef>
                <a:spcPts val="600"/>
              </a:spcBef>
              <a:spcAft>
                <a:spcPts val="0"/>
              </a:spcAft>
              <a:buNone/>
            </a:pPr>
            <a:r>
              <a:rPr lang="sk" sz="1300">
                <a:solidFill>
                  <a:srgbClr val="363636"/>
                </a:solidFill>
                <a:highlight>
                  <a:srgbClr val="FFFFFF"/>
                </a:highlight>
              </a:rPr>
              <a:t>To </a:t>
            </a:r>
            <a:r>
              <a:rPr lang="sk" sz="1300">
                <a:solidFill>
                  <a:srgbClr val="363636"/>
                </a:solidFill>
                <a:highlight>
                  <a:srgbClr val="FFFFFF"/>
                </a:highlight>
              </a:rPr>
              <a:t>znamená</a:t>
            </a:r>
            <a:r>
              <a:rPr lang="sk" sz="1300">
                <a:solidFill>
                  <a:srgbClr val="363636"/>
                </a:solidFill>
                <a:highlight>
                  <a:srgbClr val="FFFFFF"/>
                </a:highlight>
              </a:rPr>
              <a:t>, že pri výdavkoch na reklamu musí ísť o vynaloženie výdavkov so zámerom </a:t>
            </a:r>
            <a:r>
              <a:rPr b="1" lang="sk" sz="1300">
                <a:solidFill>
                  <a:srgbClr val="363636"/>
                </a:solidFill>
                <a:highlight>
                  <a:srgbClr val="FFFFFF"/>
                </a:highlight>
              </a:rPr>
              <a:t>1</a:t>
            </a:r>
            <a:r>
              <a:rPr lang="sk" sz="1300">
                <a:solidFill>
                  <a:srgbClr val="363636"/>
                </a:solidFill>
                <a:highlight>
                  <a:srgbClr val="FFFFFF"/>
                </a:highlight>
              </a:rPr>
              <a:t>.dosiahnutia, </a:t>
            </a:r>
            <a:r>
              <a:rPr b="1" lang="sk" sz="1300">
                <a:solidFill>
                  <a:srgbClr val="363636"/>
                </a:solidFill>
                <a:highlight>
                  <a:srgbClr val="FFFFFF"/>
                </a:highlight>
              </a:rPr>
              <a:t>2</a:t>
            </a:r>
            <a:r>
              <a:rPr lang="sk" sz="1300">
                <a:solidFill>
                  <a:srgbClr val="363636"/>
                </a:solidFill>
                <a:highlight>
                  <a:srgbClr val="FFFFFF"/>
                </a:highlight>
              </a:rPr>
              <a:t>. zabezpečenia, </a:t>
            </a:r>
            <a:r>
              <a:rPr b="1" lang="sk" sz="1300">
                <a:solidFill>
                  <a:srgbClr val="363636"/>
                </a:solidFill>
                <a:highlight>
                  <a:srgbClr val="FFFFFF"/>
                </a:highlight>
              </a:rPr>
              <a:t>3.</a:t>
            </a:r>
            <a:r>
              <a:rPr lang="sk" sz="1300">
                <a:solidFill>
                  <a:srgbClr val="363636"/>
                </a:solidFill>
                <a:highlight>
                  <a:srgbClr val="FFFFFF"/>
                </a:highlight>
              </a:rPr>
              <a:t> udržania alebo </a:t>
            </a:r>
            <a:r>
              <a:rPr b="1" lang="sk" sz="1300">
                <a:solidFill>
                  <a:srgbClr val="363636"/>
                </a:solidFill>
                <a:highlight>
                  <a:srgbClr val="FFFFFF"/>
                </a:highlight>
              </a:rPr>
              <a:t>4</a:t>
            </a:r>
            <a:r>
              <a:rPr lang="sk" sz="1300">
                <a:solidFill>
                  <a:srgbClr val="363636"/>
                </a:solidFill>
                <a:highlight>
                  <a:srgbClr val="FFFFFF"/>
                </a:highlight>
              </a:rPr>
              <a:t>. zvýšenia príjmov objednávateľa reklamy </a:t>
            </a:r>
            <a:endParaRPr sz="1300">
              <a:solidFill>
                <a:srgbClr val="363636"/>
              </a:solidFill>
              <a:highlight>
                <a:srgbClr val="FFFFFF"/>
              </a:highlight>
            </a:endParaRPr>
          </a:p>
          <a:p>
            <a:pPr indent="0" lvl="0" marL="0" rtl="0" algn="l">
              <a:lnSpc>
                <a:spcPct val="150000"/>
              </a:lnSpc>
              <a:spcBef>
                <a:spcPts val="600"/>
              </a:spcBef>
              <a:spcAft>
                <a:spcPts val="0"/>
              </a:spcAft>
              <a:buNone/>
            </a:pPr>
            <a:r>
              <a:t/>
            </a:r>
            <a:endParaRPr sz="1300">
              <a:solidFill>
                <a:srgbClr val="363636"/>
              </a:solidFill>
              <a:highlight>
                <a:srgbClr val="FFFFFF"/>
              </a:highlight>
            </a:endParaRPr>
          </a:p>
          <a:p>
            <a:pPr indent="0" lvl="0" marL="0" rtl="0" algn="ctr">
              <a:lnSpc>
                <a:spcPct val="150000"/>
              </a:lnSpc>
              <a:spcBef>
                <a:spcPts val="600"/>
              </a:spcBef>
              <a:spcAft>
                <a:spcPts val="0"/>
              </a:spcAft>
              <a:buNone/>
            </a:pPr>
            <a:r>
              <a:rPr b="1" lang="sk">
                <a:solidFill>
                  <a:srgbClr val="000000"/>
                </a:solidFill>
              </a:rPr>
              <a:t>Viac informácií o charitatívnej reklame nájdete na:</a:t>
            </a:r>
            <a:endParaRPr b="1">
              <a:solidFill>
                <a:srgbClr val="000000"/>
              </a:solidFill>
            </a:endParaRPr>
          </a:p>
          <a:p>
            <a:pPr indent="-342900" lvl="0" marL="457200" rtl="0" algn="ctr">
              <a:lnSpc>
                <a:spcPct val="100000"/>
              </a:lnSpc>
              <a:spcBef>
                <a:spcPts val="0"/>
              </a:spcBef>
              <a:spcAft>
                <a:spcPts val="0"/>
              </a:spcAft>
              <a:buClr>
                <a:srgbClr val="000000"/>
              </a:buClr>
              <a:buSzPts val="1800"/>
              <a:buChar char="●"/>
            </a:pPr>
            <a:r>
              <a:rPr i="1" lang="sk">
                <a:solidFill>
                  <a:srgbClr val="0000FF"/>
                </a:solidFill>
                <a:uFill>
                  <a:noFill/>
                </a:uFill>
                <a:hlinkClick r:id="rId3"/>
              </a:rPr>
              <a:t>http://www.ucps.sk/FAQ_charitativna_reklama</a:t>
            </a:r>
            <a:r>
              <a:rPr i="1" lang="sk">
                <a:solidFill>
                  <a:srgbClr val="0000FF"/>
                </a:solidFill>
              </a:rPr>
              <a:t> </a:t>
            </a:r>
            <a:endParaRPr i="1">
              <a:solidFill>
                <a:srgbClr val="0000FF"/>
              </a:solidFill>
            </a:endParaRPr>
          </a:p>
          <a:p>
            <a:pPr indent="-342900" lvl="0" marL="457200" rtl="0" algn="ctr">
              <a:lnSpc>
                <a:spcPct val="100000"/>
              </a:lnSpc>
              <a:spcBef>
                <a:spcPts val="0"/>
              </a:spcBef>
              <a:spcAft>
                <a:spcPts val="0"/>
              </a:spcAft>
              <a:buClr>
                <a:srgbClr val="000000"/>
              </a:buClr>
              <a:buSzPts val="1800"/>
              <a:buChar char="●"/>
            </a:pPr>
            <a:r>
              <a:rPr i="1" lang="sk">
                <a:solidFill>
                  <a:srgbClr val="0000FF"/>
                </a:solidFill>
              </a:rPr>
              <a:t>http://www.ucps.sk/CHARITATIVNA_REKLAMA</a:t>
            </a:r>
            <a:endParaRPr>
              <a:solidFill>
                <a:schemeClr val="dk1"/>
              </a:solidFill>
            </a:endParaRPr>
          </a:p>
          <a:p>
            <a:pPr indent="0" lvl="0" marL="0" rtl="0" algn="l">
              <a:spcBef>
                <a:spcPts val="0"/>
              </a:spcBef>
              <a:spcAft>
                <a:spcPts val="1600"/>
              </a:spcAft>
              <a:buNone/>
            </a:pPr>
            <a:r>
              <a:t/>
            </a:r>
            <a:endParaRPr sz="1800"/>
          </a:p>
        </p:txBody>
      </p:sp>
      <p:sp>
        <p:nvSpPr>
          <p:cNvPr id="611" name="Google Shape;611;p9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Google Shape;616;p9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graphicFrame>
        <p:nvGraphicFramePr>
          <p:cNvPr id="617" name="Google Shape;617;p96"/>
          <p:cNvGraphicFramePr/>
          <p:nvPr/>
        </p:nvGraphicFramePr>
        <p:xfrm>
          <a:off x="152400" y="101688"/>
          <a:ext cx="3000000" cy="3000000"/>
        </p:xfrm>
        <a:graphic>
          <a:graphicData uri="http://schemas.openxmlformats.org/drawingml/2006/table">
            <a:tbl>
              <a:tblPr>
                <a:noFill/>
                <a:tableStyleId>{DA73FF6A-96D4-4966-9B2A-83365DE56983}</a:tableStyleId>
              </a:tblPr>
              <a:tblGrid>
                <a:gridCol w="1167275"/>
                <a:gridCol w="2299875"/>
                <a:gridCol w="2598800"/>
                <a:gridCol w="1668475"/>
                <a:gridCol w="975125"/>
              </a:tblGrid>
              <a:tr h="381425">
                <a:tc>
                  <a:txBody>
                    <a:bodyPr>
                      <a:noAutofit/>
                    </a:bodyPr>
                    <a:lstStyle/>
                    <a:p>
                      <a:pPr indent="0" lvl="0" marL="0" rtl="0" algn="l">
                        <a:spcBef>
                          <a:spcPts val="0"/>
                        </a:spcBef>
                        <a:spcAft>
                          <a:spcPts val="0"/>
                        </a:spcAft>
                        <a:buNone/>
                      </a:pPr>
                      <a:r>
                        <a:t/>
                      </a:r>
                      <a:endParaRPr/>
                    </a:p>
                  </a:txBody>
                  <a:tcPr marT="91425" marB="91425" marR="28575" marL="28575" anchor="b">
                    <a:lnL cap="flat" cmpd="sng" w="9500">
                      <a:solidFill>
                        <a:srgbClr val="CCCCCC"/>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sk" sz="1100"/>
                        <a:t>Zmluva o sponzorstve v športe</a:t>
                      </a:r>
                      <a:endParaRPr b="1" sz="1100"/>
                    </a:p>
                  </a:txBody>
                  <a:tcPr marT="91425" marB="91425"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28475">
                      <a:solidFill>
                        <a:srgbClr val="000000"/>
                      </a:solidFill>
                      <a:prstDash val="solid"/>
                      <a:round/>
                      <a:headEnd len="sm" w="sm" type="none"/>
                      <a:tailEnd len="sm" w="sm" type="none"/>
                    </a:lnB>
                    <a:solidFill>
                      <a:srgbClr val="CCFFFF"/>
                    </a:solidFill>
                  </a:tcPr>
                </a:tc>
                <a:tc>
                  <a:txBody>
                    <a:bodyPr>
                      <a:noAutofit/>
                    </a:bodyPr>
                    <a:lstStyle/>
                    <a:p>
                      <a:pPr indent="0" lvl="0" marL="0" rtl="0" algn="ctr">
                        <a:lnSpc>
                          <a:spcPct val="115000"/>
                        </a:lnSpc>
                        <a:spcBef>
                          <a:spcPts val="0"/>
                        </a:spcBef>
                        <a:spcAft>
                          <a:spcPts val="0"/>
                        </a:spcAft>
                        <a:buNone/>
                      </a:pPr>
                      <a:r>
                        <a:rPr b="1" lang="sk" sz="1100"/>
                        <a:t>Zmluva o charitatívnej reklame</a:t>
                      </a:r>
                      <a:endParaRPr b="1" sz="1100"/>
                    </a:p>
                  </a:txBody>
                  <a:tcPr marT="91425" marB="91425"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28475">
                      <a:solidFill>
                        <a:srgbClr val="000000"/>
                      </a:solidFill>
                      <a:prstDash val="solid"/>
                      <a:round/>
                      <a:headEnd len="sm" w="sm" type="none"/>
                      <a:tailEnd len="sm" w="sm" type="none"/>
                    </a:lnB>
                    <a:solidFill>
                      <a:srgbClr val="CCFFFF"/>
                    </a:solidFill>
                  </a:tcPr>
                </a:tc>
                <a:tc>
                  <a:txBody>
                    <a:bodyPr>
                      <a:noAutofit/>
                    </a:bodyPr>
                    <a:lstStyle/>
                    <a:p>
                      <a:pPr indent="0" lvl="0" marL="0" rtl="0" algn="ctr">
                        <a:lnSpc>
                          <a:spcPct val="115000"/>
                        </a:lnSpc>
                        <a:spcBef>
                          <a:spcPts val="0"/>
                        </a:spcBef>
                        <a:spcAft>
                          <a:spcPts val="0"/>
                        </a:spcAft>
                        <a:buNone/>
                      </a:pPr>
                      <a:r>
                        <a:rPr b="1" lang="sk" sz="1100"/>
                        <a:t>Zmluva o reklame</a:t>
                      </a:r>
                      <a:endParaRPr b="1" sz="1100"/>
                    </a:p>
                  </a:txBody>
                  <a:tcPr marT="91425" marB="91425"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28475">
                      <a:solidFill>
                        <a:srgbClr val="000000"/>
                      </a:solidFill>
                      <a:prstDash val="solid"/>
                      <a:round/>
                      <a:headEnd len="sm" w="sm" type="none"/>
                      <a:tailEnd len="sm" w="sm" type="none"/>
                    </a:lnB>
                    <a:solidFill>
                      <a:srgbClr val="CCFFFF"/>
                    </a:solidFill>
                  </a:tcPr>
                </a:tc>
                <a:tc>
                  <a:txBody>
                    <a:bodyPr>
                      <a:noAutofit/>
                    </a:bodyPr>
                    <a:lstStyle/>
                    <a:p>
                      <a:pPr indent="0" lvl="0" marL="0" rtl="0" algn="ctr">
                        <a:lnSpc>
                          <a:spcPct val="115000"/>
                        </a:lnSpc>
                        <a:spcBef>
                          <a:spcPts val="0"/>
                        </a:spcBef>
                        <a:spcAft>
                          <a:spcPts val="0"/>
                        </a:spcAft>
                        <a:buNone/>
                      </a:pPr>
                      <a:r>
                        <a:rPr b="1" lang="sk" sz="1100"/>
                        <a:t>Dar. zmluva</a:t>
                      </a:r>
                      <a:endParaRPr b="1" sz="1100"/>
                    </a:p>
                  </a:txBody>
                  <a:tcPr marT="91425" marB="91425" marR="28575" marL="28575" anchor="b">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28475">
                      <a:solidFill>
                        <a:srgbClr val="000000"/>
                      </a:solidFill>
                      <a:prstDash val="solid"/>
                      <a:round/>
                      <a:headEnd len="sm" w="sm" type="none"/>
                      <a:tailEnd len="sm" w="sm" type="none"/>
                    </a:lnB>
                    <a:solidFill>
                      <a:srgbClr val="CCFFFF"/>
                    </a:solidFill>
                  </a:tcPr>
                </a:tc>
              </a:tr>
              <a:tr h="341075">
                <a:tc rowSpan="2">
                  <a:txBody>
                    <a:bodyPr>
                      <a:noAutofit/>
                    </a:bodyPr>
                    <a:lstStyle/>
                    <a:p>
                      <a:pPr indent="0" lvl="0" marL="0" rtl="0" algn="ctr">
                        <a:lnSpc>
                          <a:spcPct val="115000"/>
                        </a:lnSpc>
                        <a:spcBef>
                          <a:spcPts val="0"/>
                        </a:spcBef>
                        <a:spcAft>
                          <a:spcPts val="0"/>
                        </a:spcAft>
                        <a:buNone/>
                      </a:pPr>
                      <a:r>
                        <a:rPr b="1" lang="sk" sz="1000"/>
                        <a:t>Daňová </a:t>
                      </a:r>
                      <a:r>
                        <a:rPr b="1" lang="sk" sz="1000" u="sng"/>
                        <a:t>uznateľnosť výdavkov</a:t>
                      </a:r>
                      <a:r>
                        <a:rPr b="1" lang="sk" sz="1000"/>
                        <a:t> u Sponzora</a:t>
                      </a:r>
                      <a:endParaRPr b="1" sz="1000"/>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sk" sz="1200">
                          <a:solidFill>
                            <a:srgbClr val="FF0000"/>
                          </a:solidFill>
                        </a:rPr>
                        <a:t>ÁNO</a:t>
                      </a:r>
                      <a:endParaRPr b="1" sz="1200">
                        <a:solidFill>
                          <a:srgbClr val="FF0000"/>
                        </a:solidFill>
                      </a:endParaRPr>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28475">
                      <a:solidFill>
                        <a:srgbClr val="000000"/>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sk" sz="1200">
                          <a:solidFill>
                            <a:srgbClr val="FF0000"/>
                          </a:solidFill>
                        </a:rPr>
                        <a:t>ÁNO</a:t>
                      </a:r>
                      <a:endParaRPr b="1" sz="1200">
                        <a:solidFill>
                          <a:srgbClr val="FF0000"/>
                        </a:solidFill>
                      </a:endParaRPr>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28475">
                      <a:solidFill>
                        <a:srgbClr val="000000"/>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sk" sz="1200">
                          <a:solidFill>
                            <a:srgbClr val="FF0000"/>
                          </a:solidFill>
                        </a:rPr>
                        <a:t>ÁNO</a:t>
                      </a:r>
                      <a:endParaRPr b="1" sz="1200">
                        <a:solidFill>
                          <a:srgbClr val="FF0000"/>
                        </a:solidFill>
                      </a:endParaRPr>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28475">
                      <a:solidFill>
                        <a:srgbClr val="000000"/>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sk" sz="1200">
                          <a:solidFill>
                            <a:srgbClr val="0000FF"/>
                          </a:solidFill>
                        </a:rPr>
                        <a:t>NIE</a:t>
                      </a:r>
                      <a:endParaRPr b="1" sz="1200">
                        <a:solidFill>
                          <a:srgbClr val="0000FF"/>
                        </a:solidFill>
                      </a:endParaRPr>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28475">
                      <a:solidFill>
                        <a:srgbClr val="000000"/>
                      </a:solidFill>
                      <a:prstDash val="solid"/>
                      <a:round/>
                      <a:headEnd len="sm" w="sm" type="none"/>
                      <a:tailEnd len="sm" w="sm" type="none"/>
                    </a:lnT>
                    <a:lnB cap="flat" cmpd="sng" w="9500">
                      <a:solidFill>
                        <a:srgbClr val="CCCCCC"/>
                      </a:solidFill>
                      <a:prstDash val="solid"/>
                      <a:round/>
                      <a:headEnd len="sm" w="sm" type="none"/>
                      <a:tailEnd len="sm" w="sm" type="none"/>
                    </a:lnB>
                  </a:tcPr>
                </a:tc>
              </a:tr>
              <a:tr h="1185550">
                <a:tc vMerge="1"/>
                <a:tc>
                  <a:txBody>
                    <a:bodyPr>
                      <a:noAutofit/>
                    </a:bodyPr>
                    <a:lstStyle/>
                    <a:p>
                      <a:pPr indent="0" lvl="0" marL="0" rtl="0" algn="ctr">
                        <a:lnSpc>
                          <a:spcPct val="115000"/>
                        </a:lnSpc>
                        <a:spcBef>
                          <a:spcPts val="0"/>
                        </a:spcBef>
                        <a:spcAft>
                          <a:spcPts val="0"/>
                        </a:spcAft>
                        <a:buNone/>
                      </a:pPr>
                      <a:r>
                        <a:rPr b="1" lang="sk" sz="1000"/>
                        <a:t>Podmienky: </a:t>
                      </a:r>
                      <a:r>
                        <a:rPr b="1" lang="sk" sz="1000">
                          <a:solidFill>
                            <a:srgbClr val="0000FF"/>
                          </a:solidFill>
                        </a:rPr>
                        <a:t>1. po zaplatení; 2. po zverejnení; 3. postupne v období do výšky čerpania - vynaloženia výdavkov prísl. zdaňov. období; 4. vykázaný kladný základ dane</a:t>
                      </a:r>
                      <a:endParaRPr b="1" sz="1000">
                        <a:solidFill>
                          <a:srgbClr val="0000FF"/>
                        </a:solidFill>
                      </a:endParaRPr>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sk" sz="1000"/>
                        <a:t>Podmienky:</a:t>
                      </a:r>
                      <a:r>
                        <a:rPr b="1" lang="sk" sz="1000">
                          <a:solidFill>
                            <a:srgbClr val="0000FF"/>
                          </a:solidFill>
                        </a:rPr>
                        <a:t> 1. po zaplatení a </a:t>
                      </a:r>
                      <a:r>
                        <a:rPr lang="sk" sz="1000">
                          <a:solidFill>
                            <a:srgbClr val="0000FF"/>
                          </a:solidFill>
                        </a:rPr>
                        <a:t>+</a:t>
                      </a:r>
                      <a:r>
                        <a:rPr lang="sk" sz="1000"/>
                        <a:t> </a:t>
                      </a:r>
                      <a:r>
                        <a:rPr i="1" lang="sk" sz="1000"/>
                        <a:t>potreba zohľadňovať daňovú uznateľnosť a súvis so zdaniteľnými príjmami (§ 19 ods. 2 písm. k) zákona dani z príjmov)</a:t>
                      </a:r>
                      <a:endParaRPr i="1" sz="1000"/>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sk" sz="1000"/>
                        <a:t>Podmienky: </a:t>
                      </a:r>
                      <a:r>
                        <a:rPr i="1" lang="sk" sz="1000"/>
                        <a:t>potreba zohľadňovať daňovú uznateľnosť a súvis so zdaniteľnými príjmami (§ 19 ods. 2 písm. k) zákona o dani z príjmov)</a:t>
                      </a:r>
                      <a:endParaRPr i="1" sz="1000"/>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000"/>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000000"/>
                      </a:solidFill>
                      <a:prstDash val="solid"/>
                      <a:round/>
                      <a:headEnd len="sm" w="sm" type="none"/>
                      <a:tailEnd len="sm" w="sm" type="none"/>
                    </a:lnB>
                  </a:tcPr>
                </a:tc>
              </a:tr>
              <a:tr h="408625">
                <a:tc rowSpan="3">
                  <a:txBody>
                    <a:bodyPr>
                      <a:noAutofit/>
                    </a:bodyPr>
                    <a:lstStyle/>
                    <a:p>
                      <a:pPr indent="0" lvl="0" marL="0" marR="0" rtl="0" algn="ctr">
                        <a:lnSpc>
                          <a:spcPct val="115000"/>
                        </a:lnSpc>
                        <a:spcBef>
                          <a:spcPts val="0"/>
                        </a:spcBef>
                        <a:spcAft>
                          <a:spcPts val="0"/>
                        </a:spcAft>
                        <a:buNone/>
                      </a:pPr>
                      <a:r>
                        <a:rPr b="1" lang="sk" sz="1000" u="sng"/>
                        <a:t>Zdanenie príjmu </a:t>
                      </a:r>
                      <a:r>
                        <a:rPr b="1" lang="sk" sz="1000"/>
                        <a:t>u Sponzorovaného</a:t>
                      </a:r>
                      <a:endParaRPr b="1" sz="1000"/>
                    </a:p>
                  </a:txBody>
                  <a:tcPr marT="91425" marB="91425" marR="0"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sk" sz="1200">
                          <a:solidFill>
                            <a:srgbClr val="FF0000"/>
                          </a:solidFill>
                        </a:rPr>
                        <a:t>ÁNO </a:t>
                      </a:r>
                      <a:r>
                        <a:rPr b="1" lang="sk" sz="1200">
                          <a:solidFill>
                            <a:srgbClr val="0000FF"/>
                          </a:solidFill>
                        </a:rPr>
                        <a:t>(de facto NIE)</a:t>
                      </a:r>
                      <a:endParaRPr b="1" sz="1200">
                        <a:solidFill>
                          <a:srgbClr val="0000FF"/>
                        </a:solidFill>
                      </a:endParaRPr>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sk" sz="1200">
                          <a:solidFill>
                            <a:srgbClr val="FF0000"/>
                          </a:solidFill>
                        </a:rPr>
                        <a:t>ÁNO</a:t>
                      </a:r>
                      <a:r>
                        <a:rPr b="1" lang="sk" sz="1100">
                          <a:solidFill>
                            <a:srgbClr val="0000FF"/>
                          </a:solidFill>
                        </a:rPr>
                        <a:t> (de facto NIE do 20.000 € á rok)</a:t>
                      </a:r>
                      <a:endParaRPr b="1" sz="1100">
                        <a:solidFill>
                          <a:srgbClr val="0000FF"/>
                        </a:solidFill>
                      </a:endParaRPr>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sk" sz="1200">
                          <a:solidFill>
                            <a:srgbClr val="FF0000"/>
                          </a:solidFill>
                        </a:rPr>
                        <a:t>ÁNO</a:t>
                      </a:r>
                      <a:endParaRPr b="1" sz="1200">
                        <a:solidFill>
                          <a:srgbClr val="FF0000"/>
                        </a:solidFill>
                      </a:endParaRPr>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sk" sz="1200">
                          <a:solidFill>
                            <a:srgbClr val="0000FF"/>
                          </a:solidFill>
                        </a:rPr>
                        <a:t>NIE</a:t>
                      </a:r>
                      <a:endParaRPr b="1" sz="1200">
                        <a:solidFill>
                          <a:srgbClr val="0000FF"/>
                        </a:solidFill>
                      </a:endParaRPr>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CCCCCC"/>
                      </a:solidFill>
                      <a:prstDash val="solid"/>
                      <a:round/>
                      <a:headEnd len="sm" w="sm" type="none"/>
                      <a:tailEnd len="sm" w="sm" type="none"/>
                    </a:lnB>
                  </a:tcPr>
                </a:tc>
              </a:tr>
              <a:tr h="674525">
                <a:tc vMerge="1"/>
                <a:tc>
                  <a:txBody>
                    <a:bodyPr>
                      <a:noAutofit/>
                    </a:bodyPr>
                    <a:lstStyle/>
                    <a:p>
                      <a:pPr indent="0" lvl="0" marL="0" rtl="0" algn="ctr">
                        <a:lnSpc>
                          <a:spcPct val="115000"/>
                        </a:lnSpc>
                        <a:spcBef>
                          <a:spcPts val="0"/>
                        </a:spcBef>
                        <a:spcAft>
                          <a:spcPts val="0"/>
                        </a:spcAft>
                        <a:buNone/>
                      </a:pPr>
                      <a:r>
                        <a:rPr lang="sk" sz="1000"/>
                        <a:t>základ dane je nula (príjmy = výdavky) nutné ale uviesť v daňovom priznaní</a:t>
                      </a:r>
                      <a:endParaRPr sz="1000"/>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sk" sz="1000"/>
                        <a:t>možnosť POMERNE odpočítať súvisiace náklady; </a:t>
                      </a:r>
                      <a:r>
                        <a:rPr b="1" lang="sk" sz="1000"/>
                        <a:t>do výšky 20.000 € je príjem oslobodený od dane</a:t>
                      </a:r>
                      <a:endParaRPr b="1" sz="1000"/>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lang="sk" sz="1000"/>
                        <a:t>možnosť odpočítať súvisiace náklady</a:t>
                      </a:r>
                      <a:endParaRPr sz="1000"/>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000"/>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CCCCCC"/>
                      </a:solidFill>
                      <a:prstDash val="solid"/>
                      <a:round/>
                      <a:headEnd len="sm" w="sm" type="none"/>
                      <a:tailEnd len="sm" w="sm" type="none"/>
                    </a:lnB>
                  </a:tcPr>
                </a:tc>
              </a:tr>
              <a:tr h="1015200">
                <a:tc vMerge="1"/>
                <a:tc>
                  <a:txBody>
                    <a:bodyPr>
                      <a:noAutofit/>
                    </a:bodyPr>
                    <a:lstStyle/>
                    <a:p>
                      <a:pPr indent="0" lvl="0" marL="0" rtl="0" algn="ctr">
                        <a:lnSpc>
                          <a:spcPct val="115000"/>
                        </a:lnSpc>
                        <a:spcBef>
                          <a:spcPts val="0"/>
                        </a:spcBef>
                        <a:spcAft>
                          <a:spcPts val="0"/>
                        </a:spcAft>
                        <a:buNone/>
                      </a:pPr>
                      <a:r>
                        <a:rPr b="1" lang="sk" sz="1000"/>
                        <a:t>Použitie: </a:t>
                      </a:r>
                      <a:r>
                        <a:rPr lang="sk" sz="1000"/>
                        <a:t>na definovaný dohodnutý účel, VŽDY však súvisiaci so športovou činnosťou vykonávanou sponzorovaným </a:t>
                      </a:r>
                      <a:r>
                        <a:rPr b="1" i="1" lang="sk" sz="1000">
                          <a:solidFill>
                            <a:schemeClr val="dk1"/>
                          </a:solidFill>
                        </a:rPr>
                        <a:t>(nespotrebované sponzorské alebo v rozpore s účelom vrátiť)</a:t>
                      </a:r>
                      <a:endParaRPr sz="1000"/>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sk" sz="1000"/>
                        <a:t>Použitie: </a:t>
                      </a:r>
                      <a:r>
                        <a:rPr lang="sk" sz="1000"/>
                        <a:t>1. na definované verejnoprospešné účely a 2. do 31.12. nasledujúceho kalendárneho roka</a:t>
                      </a:r>
                      <a:r>
                        <a:rPr b="1" lang="sk" sz="1000"/>
                        <a:t> </a:t>
                      </a:r>
                      <a:r>
                        <a:rPr b="1" i="1" lang="sk" sz="1000"/>
                        <a:t>(inak zdaňovaný príjem)</a:t>
                      </a:r>
                      <a:endParaRPr b="1" i="1" sz="1000"/>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000"/>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sz="1000"/>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CCCCCC"/>
                      </a:solidFill>
                      <a:prstDash val="solid"/>
                      <a:round/>
                      <a:headEnd len="sm" w="sm" type="none"/>
                      <a:tailEnd len="sm" w="sm" type="none"/>
                    </a:lnT>
                    <a:lnB cap="flat" cmpd="sng" w="9500">
                      <a:solidFill>
                        <a:srgbClr val="000000"/>
                      </a:solidFill>
                      <a:prstDash val="solid"/>
                      <a:round/>
                      <a:headEnd len="sm" w="sm" type="none"/>
                      <a:tailEnd len="sm" w="sm" type="none"/>
                    </a:lnB>
                  </a:tcPr>
                </a:tc>
              </a:tr>
              <a:tr h="749400">
                <a:tc>
                  <a:txBody>
                    <a:bodyPr>
                      <a:noAutofit/>
                    </a:bodyPr>
                    <a:lstStyle/>
                    <a:p>
                      <a:pPr indent="0" lvl="0" marL="0" rtl="0" algn="ctr">
                        <a:lnSpc>
                          <a:spcPct val="115000"/>
                        </a:lnSpc>
                        <a:spcBef>
                          <a:spcPts val="0"/>
                        </a:spcBef>
                        <a:spcAft>
                          <a:spcPts val="0"/>
                        </a:spcAft>
                        <a:buNone/>
                      </a:pPr>
                      <a:r>
                        <a:rPr b="1" lang="sk" sz="1000"/>
                        <a:t>Zverejnenie zmluvy a použitia prostriedkov</a:t>
                      </a:r>
                      <a:endParaRPr b="1" sz="1000"/>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sk" sz="1200">
                          <a:solidFill>
                            <a:srgbClr val="FF0000"/>
                          </a:solidFill>
                        </a:rPr>
                        <a:t>ÁNO</a:t>
                      </a:r>
                      <a:endParaRPr b="1" sz="1200">
                        <a:solidFill>
                          <a:srgbClr val="FF0000"/>
                        </a:solidFill>
                      </a:endParaRPr>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sk" sz="1200">
                          <a:solidFill>
                            <a:srgbClr val="0000FF"/>
                          </a:solidFill>
                        </a:rPr>
                        <a:t>NIE</a:t>
                      </a:r>
                      <a:endParaRPr b="1" sz="1200">
                        <a:solidFill>
                          <a:srgbClr val="0000FF"/>
                        </a:solidFill>
                      </a:endParaRPr>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sk" sz="1200">
                          <a:solidFill>
                            <a:srgbClr val="0000FF"/>
                          </a:solidFill>
                        </a:rPr>
                        <a:t>NIE</a:t>
                      </a:r>
                      <a:endParaRPr b="1" sz="1200">
                        <a:solidFill>
                          <a:srgbClr val="0000FF"/>
                        </a:solidFill>
                      </a:endParaRPr>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c>
                  <a:txBody>
                    <a:bodyPr>
                      <a:noAutofit/>
                    </a:bodyPr>
                    <a:lstStyle/>
                    <a:p>
                      <a:pPr indent="0" lvl="0" marL="0" rtl="0" algn="ctr">
                        <a:lnSpc>
                          <a:spcPct val="115000"/>
                        </a:lnSpc>
                        <a:spcBef>
                          <a:spcPts val="0"/>
                        </a:spcBef>
                        <a:spcAft>
                          <a:spcPts val="0"/>
                        </a:spcAft>
                        <a:buNone/>
                      </a:pPr>
                      <a:r>
                        <a:rPr b="1" lang="sk" sz="1200">
                          <a:solidFill>
                            <a:srgbClr val="0000FF"/>
                          </a:solidFill>
                        </a:rPr>
                        <a:t>NIE</a:t>
                      </a:r>
                      <a:endParaRPr b="1" sz="1200">
                        <a:solidFill>
                          <a:srgbClr val="0000FF"/>
                        </a:solidFill>
                      </a:endParaRPr>
                    </a:p>
                  </a:txBody>
                  <a:tcPr marT="91425" marB="91425" marR="28575" marL="28575" anchor="ctr">
                    <a:lnL cap="flat" cmpd="sng" w="9500">
                      <a:solidFill>
                        <a:srgbClr val="000000"/>
                      </a:solidFill>
                      <a:prstDash val="solid"/>
                      <a:round/>
                      <a:headEnd len="sm" w="sm" type="none"/>
                      <a:tailEnd len="sm" w="sm" type="none"/>
                    </a:lnL>
                    <a:lnR cap="flat" cmpd="sng" w="9500">
                      <a:solidFill>
                        <a:srgbClr val="000000"/>
                      </a:solidFill>
                      <a:prstDash val="solid"/>
                      <a:round/>
                      <a:headEnd len="sm" w="sm" type="none"/>
                      <a:tailEnd len="sm" w="sm" type="none"/>
                    </a:lnR>
                    <a:lnT cap="flat" cmpd="sng" w="9500">
                      <a:solidFill>
                        <a:srgbClr val="000000"/>
                      </a:solidFill>
                      <a:prstDash val="solid"/>
                      <a:round/>
                      <a:headEnd len="sm" w="sm" type="none"/>
                      <a:tailEnd len="sm" w="sm" type="none"/>
                    </a:lnT>
                    <a:lnB cap="flat" cmpd="sng" w="9500">
                      <a:solidFill>
                        <a:srgbClr val="000000"/>
                      </a:solidFill>
                      <a:prstDash val="solid"/>
                      <a:round/>
                      <a:headEnd len="sm" w="sm" type="none"/>
                      <a:tailEnd len="sm" w="sm" type="none"/>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6"/>
        </a:solidFill>
      </p:bgPr>
    </p:bg>
    <p:spTree>
      <p:nvGrpSpPr>
        <p:cNvPr id="621" name="Shape 621"/>
        <p:cNvGrpSpPr/>
        <p:nvPr/>
      </p:nvGrpSpPr>
      <p:grpSpPr>
        <a:xfrm>
          <a:off x="0" y="0"/>
          <a:ext cx="0" cy="0"/>
          <a:chOff x="0" y="0"/>
          <a:chExt cx="0" cy="0"/>
        </a:xfrm>
      </p:grpSpPr>
      <p:sp>
        <p:nvSpPr>
          <p:cNvPr id="622" name="Google Shape;622;p9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sk" sz="4800"/>
              <a:t>Účtovníctvo a dane športových neziskových organizácii</a:t>
            </a:r>
            <a:endParaRPr b="1" sz="4800"/>
          </a:p>
        </p:txBody>
      </p:sp>
      <p:sp>
        <p:nvSpPr>
          <p:cNvPr id="623" name="Google Shape;623;p9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D1DC"/>
        </a:solidFill>
      </p:bgPr>
    </p:bg>
    <p:spTree>
      <p:nvGrpSpPr>
        <p:cNvPr id="627" name="Shape 627"/>
        <p:cNvGrpSpPr/>
        <p:nvPr/>
      </p:nvGrpSpPr>
      <p:grpSpPr>
        <a:xfrm>
          <a:off x="0" y="0"/>
          <a:ext cx="0" cy="0"/>
          <a:chOff x="0" y="0"/>
          <a:chExt cx="0" cy="0"/>
        </a:xfrm>
      </p:grpSpPr>
      <p:sp>
        <p:nvSpPr>
          <p:cNvPr id="628" name="Google Shape;628;p9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None/>
            </a:pPr>
            <a:r>
              <a:rPr b="1" lang="sk" sz="2400"/>
              <a:t>Účtovníctvo a dane športových neziskových organizácii</a:t>
            </a:r>
            <a:endParaRPr b="1" sz="2400"/>
          </a:p>
          <a:p>
            <a:pPr indent="0" lvl="0" marL="0" rtl="0" algn="l">
              <a:lnSpc>
                <a:spcPct val="115000"/>
              </a:lnSpc>
              <a:spcBef>
                <a:spcPts val="300"/>
              </a:spcBef>
              <a:spcAft>
                <a:spcPts val="0"/>
              </a:spcAft>
              <a:buClr>
                <a:schemeClr val="dk1"/>
              </a:buClr>
              <a:buSzPts val="1100"/>
              <a:buFont typeface="Arial"/>
              <a:buNone/>
            </a:pPr>
            <a:r>
              <a:t/>
            </a:r>
            <a:endParaRPr b="1" sz="1100">
              <a:latin typeface="Comic Sans MS"/>
              <a:ea typeface="Comic Sans MS"/>
              <a:cs typeface="Comic Sans MS"/>
              <a:sym typeface="Comic Sans MS"/>
            </a:endParaRPr>
          </a:p>
          <a:p>
            <a:pPr indent="0" lvl="0" marL="0" rtl="0" algn="l">
              <a:spcBef>
                <a:spcPts val="0"/>
              </a:spcBef>
              <a:spcAft>
                <a:spcPts val="0"/>
              </a:spcAft>
              <a:buNone/>
            </a:pPr>
            <a:r>
              <a:t/>
            </a:r>
            <a:endParaRPr/>
          </a:p>
        </p:txBody>
      </p:sp>
      <p:sp>
        <p:nvSpPr>
          <p:cNvPr id="629" name="Google Shape;629;p98"/>
          <p:cNvSpPr txBox="1"/>
          <p:nvPr>
            <p:ph idx="1" type="body"/>
          </p:nvPr>
        </p:nvSpPr>
        <p:spPr>
          <a:xfrm>
            <a:off x="311700" y="1017725"/>
            <a:ext cx="8342700" cy="358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k" sz="1600">
                <a:solidFill>
                  <a:srgbClr val="000000"/>
                </a:solidFill>
                <a:latin typeface="Arial"/>
                <a:ea typeface="Arial"/>
                <a:cs typeface="Arial"/>
                <a:sym typeface="Arial"/>
              </a:rPr>
              <a:t>Stanovy sú alfa a omega športovej organizácie, ktorá je o.z.</a:t>
            </a:r>
            <a:endParaRPr b="1" sz="1600">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sk" sz="1600">
                <a:solidFill>
                  <a:srgbClr val="000000"/>
                </a:solidFill>
                <a:latin typeface="Arial"/>
                <a:ea typeface="Arial"/>
                <a:cs typeface="Arial"/>
                <a:sym typeface="Arial"/>
              </a:rPr>
              <a:t>Z pohľadu účtovníctva a daní je potrebné mať v stanovách:</a:t>
            </a:r>
            <a:endParaRPr b="1"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lang="sk" sz="1600">
                <a:solidFill>
                  <a:srgbClr val="000000"/>
                </a:solidFill>
                <a:latin typeface="Arial"/>
                <a:ea typeface="Arial"/>
                <a:cs typeface="Arial"/>
                <a:sym typeface="Arial"/>
              </a:rPr>
              <a:t>členské príspevky ako zdroj príjmov</a:t>
            </a:r>
            <a:endParaRPr sz="1600">
              <a:solidFill>
                <a:srgbClr val="000000"/>
              </a:solidFill>
              <a:latin typeface="Arial"/>
              <a:ea typeface="Arial"/>
              <a:cs typeface="Arial"/>
              <a:sym typeface="Arial"/>
            </a:endParaRPr>
          </a:p>
          <a:p>
            <a:pPr indent="-330200" lvl="0" marL="457200" marR="0" rtl="0" algn="l">
              <a:lnSpc>
                <a:spcPct val="115000"/>
              </a:lnSpc>
              <a:spcBef>
                <a:spcPts val="0"/>
              </a:spcBef>
              <a:spcAft>
                <a:spcPts val="0"/>
              </a:spcAft>
              <a:buClr>
                <a:srgbClr val="000000"/>
              </a:buClr>
              <a:buSzPts val="1600"/>
              <a:buFont typeface="Arial"/>
              <a:buChar char="●"/>
            </a:pPr>
            <a:r>
              <a:rPr lang="sk" sz="1600">
                <a:solidFill>
                  <a:srgbClr val="000000"/>
                </a:solidFill>
                <a:latin typeface="Arial"/>
                <a:ea typeface="Arial"/>
                <a:cs typeface="Arial"/>
                <a:sym typeface="Arial"/>
              </a:rPr>
              <a:t>podpora a rozvoj športu ako činnosť kvôli prijímaniu 2%</a:t>
            </a:r>
            <a:endParaRPr sz="1600">
              <a:solidFill>
                <a:srgbClr val="000000"/>
              </a:solidFill>
              <a:latin typeface="Arial"/>
              <a:ea typeface="Arial"/>
              <a:cs typeface="Arial"/>
              <a:sym typeface="Arial"/>
            </a:endParaRPr>
          </a:p>
          <a:p>
            <a:pPr indent="-330200" lvl="0" marL="457200" marR="0" rtl="0" algn="l">
              <a:lnSpc>
                <a:spcPct val="115000"/>
              </a:lnSpc>
              <a:spcBef>
                <a:spcPts val="0"/>
              </a:spcBef>
              <a:spcAft>
                <a:spcPts val="0"/>
              </a:spcAft>
              <a:buClr>
                <a:srgbClr val="000000"/>
              </a:buClr>
              <a:buSzPts val="1600"/>
              <a:buFont typeface="Arial"/>
              <a:buChar char="●"/>
            </a:pPr>
            <a:r>
              <a:rPr lang="sk" sz="1600">
                <a:solidFill>
                  <a:srgbClr val="000000"/>
                </a:solidFill>
                <a:latin typeface="Arial"/>
                <a:ea typeface="Arial"/>
                <a:cs typeface="Arial"/>
                <a:sym typeface="Arial"/>
              </a:rPr>
              <a:t>podpora a rozvoj športu ako činnosť kvôli charitatívnej reklame</a:t>
            </a:r>
            <a:endParaRPr sz="1600">
              <a:solidFill>
                <a:srgbClr val="000000"/>
              </a:solidFill>
              <a:latin typeface="Arial"/>
              <a:ea typeface="Arial"/>
              <a:cs typeface="Arial"/>
              <a:sym typeface="Arial"/>
            </a:endParaRPr>
          </a:p>
          <a:p>
            <a:pPr indent="-330200" lvl="0" marL="457200" marR="0" rtl="0" algn="l">
              <a:lnSpc>
                <a:spcPct val="115000"/>
              </a:lnSpc>
              <a:spcBef>
                <a:spcPts val="0"/>
              </a:spcBef>
              <a:spcAft>
                <a:spcPts val="0"/>
              </a:spcAft>
              <a:buClr>
                <a:srgbClr val="000000"/>
              </a:buClr>
              <a:buSzPts val="1600"/>
              <a:buFont typeface="Arial"/>
              <a:buChar char="●"/>
            </a:pPr>
            <a:r>
              <a:rPr lang="sk" sz="1600">
                <a:solidFill>
                  <a:srgbClr val="000000"/>
                </a:solidFill>
                <a:latin typeface="Arial"/>
                <a:ea typeface="Arial"/>
                <a:cs typeface="Arial"/>
                <a:sym typeface="Arial"/>
              </a:rPr>
              <a:t>ostatné príjmy ako zdroj príjmov</a:t>
            </a:r>
            <a:endParaRPr sz="1600">
              <a:solidFill>
                <a:srgbClr val="000000"/>
              </a:solidFill>
              <a:latin typeface="Arial"/>
              <a:ea typeface="Arial"/>
              <a:cs typeface="Arial"/>
              <a:sym typeface="Arial"/>
            </a:endParaRPr>
          </a:p>
          <a:p>
            <a:pPr indent="0" lvl="0" marL="0" rtl="0" algn="l">
              <a:spcBef>
                <a:spcPts val="0"/>
              </a:spcBef>
              <a:spcAft>
                <a:spcPts val="0"/>
              </a:spcAft>
              <a:buNone/>
            </a:pPr>
            <a:r>
              <a:t/>
            </a:r>
            <a:endParaRPr sz="1600">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sk" sz="1600">
                <a:solidFill>
                  <a:srgbClr val="000000"/>
                </a:solidFill>
                <a:latin typeface="Arial"/>
                <a:ea typeface="Arial"/>
                <a:cs typeface="Arial"/>
                <a:sym typeface="Arial"/>
              </a:rPr>
              <a:t>Ak nemáte v stanovách činnosti alebo zdroje financovania, ktoré by vám pomohli je najlacnejšie zmeniť stanovy ako platiť dane.</a:t>
            </a:r>
            <a:endParaRPr sz="1600">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sk" sz="1600">
                <a:solidFill>
                  <a:srgbClr val="000000"/>
                </a:solidFill>
                <a:latin typeface="Arial"/>
                <a:ea typeface="Arial"/>
                <a:cs typeface="Arial"/>
                <a:sym typeface="Arial"/>
              </a:rPr>
              <a:t>Pri stanovách platí, dvakrát píš a raz pošli na ministerstvo.</a:t>
            </a:r>
            <a:endParaRPr sz="1600">
              <a:latin typeface="Arial"/>
              <a:ea typeface="Arial"/>
              <a:cs typeface="Arial"/>
              <a:sym typeface="Arial"/>
            </a:endParaRPr>
          </a:p>
        </p:txBody>
      </p:sp>
      <p:sp>
        <p:nvSpPr>
          <p:cNvPr id="630" name="Google Shape;630;p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9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sk" sz="2400">
                <a:solidFill>
                  <a:srgbClr val="000000"/>
                </a:solidFill>
              </a:rPr>
              <a:t>Účtovníctvo je strašiak ale nevyhnutnosť</a:t>
            </a:r>
            <a:endParaRPr b="1" sz="2400">
              <a:solidFill>
                <a:srgbClr val="000000"/>
              </a:solidFill>
            </a:endParaRPr>
          </a:p>
          <a:p>
            <a:pPr indent="0" lvl="0" marL="0" rtl="0" algn="l">
              <a:spcBef>
                <a:spcPts val="0"/>
              </a:spcBef>
              <a:spcAft>
                <a:spcPts val="0"/>
              </a:spcAft>
              <a:buNone/>
            </a:pPr>
            <a:r>
              <a:t/>
            </a:r>
            <a:endParaRPr/>
          </a:p>
        </p:txBody>
      </p:sp>
      <p:sp>
        <p:nvSpPr>
          <p:cNvPr id="636" name="Google Shape;636;p99"/>
          <p:cNvSpPr txBox="1"/>
          <p:nvPr>
            <p:ph idx="1" type="body"/>
          </p:nvPr>
        </p:nvSpPr>
        <p:spPr>
          <a:xfrm>
            <a:off x="370025" y="1017725"/>
            <a:ext cx="8462400" cy="40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sk" sz="1600">
                <a:solidFill>
                  <a:srgbClr val="000000"/>
                </a:solidFill>
                <a:latin typeface="Arial"/>
                <a:ea typeface="Arial"/>
                <a:cs typeface="Arial"/>
                <a:sym typeface="Arial"/>
              </a:rPr>
              <a:t>Jednoduché účtovníctvo</a:t>
            </a:r>
            <a:r>
              <a:rPr lang="sk" sz="1600">
                <a:solidFill>
                  <a:srgbClr val="000000"/>
                </a:solidFill>
                <a:latin typeface="Arial"/>
                <a:ea typeface="Arial"/>
                <a:cs typeface="Arial"/>
                <a:sym typeface="Arial"/>
              </a:rPr>
              <a:t> nie je excelová tabuľka - pozor na pokuty</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Char char="●"/>
            </a:pPr>
            <a:r>
              <a:rPr lang="sk" sz="1600">
                <a:solidFill>
                  <a:srgbClr val="000000"/>
                </a:solidFill>
                <a:latin typeface="Arial"/>
                <a:ea typeface="Arial"/>
                <a:cs typeface="Arial"/>
                <a:sym typeface="Arial"/>
              </a:rPr>
              <a:t>možnosť ho viesť, ak </a:t>
            </a:r>
            <a:endParaRPr sz="1600">
              <a:solidFill>
                <a:srgbClr val="000000"/>
              </a:solidFill>
              <a:latin typeface="Arial"/>
              <a:ea typeface="Arial"/>
              <a:cs typeface="Arial"/>
              <a:sym typeface="Arial"/>
            </a:endParaRPr>
          </a:p>
          <a:p>
            <a:pPr indent="-330200" lvl="1" marL="914400" rtl="0" algn="l">
              <a:spcBef>
                <a:spcPts val="0"/>
              </a:spcBef>
              <a:spcAft>
                <a:spcPts val="0"/>
              </a:spcAft>
              <a:buClr>
                <a:srgbClr val="000000"/>
              </a:buClr>
              <a:buSzPts val="1600"/>
              <a:buChar char="○"/>
            </a:pPr>
            <a:r>
              <a:rPr lang="sk" sz="1600">
                <a:solidFill>
                  <a:srgbClr val="000000"/>
                </a:solidFill>
              </a:rPr>
              <a:t>o. z. </a:t>
            </a:r>
            <a:r>
              <a:rPr b="1" lang="sk" sz="1600">
                <a:solidFill>
                  <a:srgbClr val="000000"/>
                </a:solidFill>
              </a:rPr>
              <a:t>nepodniká</a:t>
            </a:r>
            <a:r>
              <a:rPr lang="sk" sz="1600">
                <a:solidFill>
                  <a:srgbClr val="000000"/>
                </a:solidFill>
              </a:rPr>
              <a:t> a </a:t>
            </a:r>
            <a:endParaRPr sz="1600">
              <a:solidFill>
                <a:srgbClr val="000000"/>
              </a:solidFill>
            </a:endParaRPr>
          </a:p>
          <a:p>
            <a:pPr indent="-330200" lvl="1" marL="914400" rtl="0" algn="l">
              <a:spcBef>
                <a:spcPts val="0"/>
              </a:spcBef>
              <a:spcAft>
                <a:spcPts val="0"/>
              </a:spcAft>
              <a:buClr>
                <a:srgbClr val="000000"/>
              </a:buClr>
              <a:buSzPts val="1600"/>
              <a:buChar char="○"/>
            </a:pPr>
            <a:r>
              <a:rPr lang="sk" sz="1600">
                <a:solidFill>
                  <a:srgbClr val="000000"/>
                </a:solidFill>
              </a:rPr>
              <a:t>jeho </a:t>
            </a:r>
            <a:r>
              <a:rPr b="1" lang="sk" sz="1600">
                <a:solidFill>
                  <a:srgbClr val="000000"/>
                </a:solidFill>
              </a:rPr>
              <a:t>príjmy v predchádzajúcom roku </a:t>
            </a:r>
            <a:r>
              <a:rPr b="1" lang="sk" sz="1600">
                <a:solidFill>
                  <a:srgbClr val="000000"/>
                </a:solidFill>
              </a:rPr>
              <a:t>nedosiahli </a:t>
            </a:r>
            <a:r>
              <a:rPr b="1" lang="sk" sz="1600">
                <a:solidFill>
                  <a:srgbClr val="000000"/>
                </a:solidFill>
              </a:rPr>
              <a:t>200 000 eur</a:t>
            </a:r>
            <a:endParaRPr b="1" sz="1600">
              <a:solidFill>
                <a:srgbClr val="333333"/>
              </a:solidFill>
            </a:endParaRPr>
          </a:p>
          <a:p>
            <a:pPr indent="0" lvl="0" marL="0" rtl="0" algn="l">
              <a:spcBef>
                <a:spcPts val="0"/>
              </a:spcBef>
              <a:spcAft>
                <a:spcPts val="0"/>
              </a:spcAft>
              <a:buNone/>
            </a:pPr>
            <a:r>
              <a:rPr lang="sk" sz="1600">
                <a:solidFill>
                  <a:srgbClr val="000000"/>
                </a:solidFill>
                <a:latin typeface="Arial"/>
                <a:ea typeface="Arial"/>
                <a:cs typeface="Arial"/>
                <a:sym typeface="Arial"/>
              </a:rPr>
              <a:t>Pri nedodržaní minimálne jednej z vyššie uvedených podmienok povinnosť viesť </a:t>
            </a:r>
            <a:r>
              <a:rPr b="1" lang="sk" sz="1600">
                <a:solidFill>
                  <a:srgbClr val="000000"/>
                </a:solidFill>
                <a:latin typeface="Arial"/>
                <a:ea typeface="Arial"/>
                <a:cs typeface="Arial"/>
                <a:sym typeface="Arial"/>
              </a:rPr>
              <a:t>podvojné účtovníctvo.</a:t>
            </a:r>
            <a:endParaRPr b="1" sz="1600">
              <a:solidFill>
                <a:srgbClr val="000000"/>
              </a:solidFill>
              <a:latin typeface="Arial"/>
              <a:ea typeface="Arial"/>
              <a:cs typeface="Arial"/>
              <a:sym typeface="Arial"/>
            </a:endParaRPr>
          </a:p>
          <a:p>
            <a:pPr indent="0" lvl="0" marL="0" rtl="0" algn="l">
              <a:spcBef>
                <a:spcPts val="0"/>
              </a:spcBef>
              <a:spcAft>
                <a:spcPts val="0"/>
              </a:spcAft>
              <a:buNone/>
            </a:pPr>
            <a:r>
              <a:t/>
            </a:r>
            <a:endParaRPr sz="1000">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sk" sz="1600">
                <a:solidFill>
                  <a:srgbClr val="000000"/>
                </a:solidFill>
                <a:latin typeface="Arial"/>
                <a:ea typeface="Arial"/>
                <a:cs typeface="Arial"/>
                <a:sym typeface="Arial"/>
              </a:rPr>
              <a:t>Ak sa chce športový klub uchádzať o dotácie, 2%, alebo o iné prostriedky z verejných zdrojov alebo ŠR je lepšie dobrovoľne viesť podvojné účtovníctvo.</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Char char="●"/>
            </a:pPr>
            <a:r>
              <a:rPr lang="sk" sz="1600">
                <a:solidFill>
                  <a:srgbClr val="000000"/>
                </a:solidFill>
                <a:latin typeface="Arial"/>
                <a:ea typeface="Arial"/>
                <a:cs typeface="Arial"/>
                <a:sym typeface="Arial"/>
              </a:rPr>
              <a:t>v podvojnom účtovníctve je možné viesť príjmy a výdavky na jednotlivé projekty, akcie alebo presne analyticky rozdeliť príjmy aj výdavky</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Char char="●"/>
            </a:pPr>
            <a:r>
              <a:rPr lang="sk" sz="1600">
                <a:solidFill>
                  <a:srgbClr val="000000"/>
                </a:solidFill>
                <a:latin typeface="Arial"/>
                <a:ea typeface="Arial"/>
                <a:cs typeface="Arial"/>
                <a:sym typeface="Arial"/>
              </a:rPr>
              <a:t>je možné časovo rozlíšiť dotácie a 2%</a:t>
            </a:r>
            <a:endParaRPr sz="1600">
              <a:solidFill>
                <a:srgbClr val="000000"/>
              </a:solidFill>
              <a:latin typeface="Arial"/>
              <a:ea typeface="Arial"/>
              <a:cs typeface="Arial"/>
              <a:sym typeface="Arial"/>
            </a:endParaRPr>
          </a:p>
        </p:txBody>
      </p:sp>
      <p:sp>
        <p:nvSpPr>
          <p:cNvPr id="637" name="Google Shape;637;p9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1" name="Shape 641"/>
        <p:cNvGrpSpPr/>
        <p:nvPr/>
      </p:nvGrpSpPr>
      <p:grpSpPr>
        <a:xfrm>
          <a:off x="0" y="0"/>
          <a:ext cx="0" cy="0"/>
          <a:chOff x="0" y="0"/>
          <a:chExt cx="0" cy="0"/>
        </a:xfrm>
      </p:grpSpPr>
      <p:sp>
        <p:nvSpPr>
          <p:cNvPr id="642" name="Google Shape;642;p10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sk" sz="2400">
                <a:solidFill>
                  <a:srgbClr val="000000"/>
                </a:solidFill>
              </a:rPr>
              <a:t>Príjmy o.z. podľa zákona o dani z príjmov</a:t>
            </a:r>
            <a:endParaRPr b="1" sz="2400">
              <a:solidFill>
                <a:srgbClr val="000000"/>
              </a:solidFill>
            </a:endParaRPr>
          </a:p>
          <a:p>
            <a:pPr indent="0" lvl="0" marL="0" rtl="0" algn="l">
              <a:spcBef>
                <a:spcPts val="0"/>
              </a:spcBef>
              <a:spcAft>
                <a:spcPts val="0"/>
              </a:spcAft>
              <a:buNone/>
            </a:pPr>
            <a:r>
              <a:t/>
            </a:r>
            <a:endParaRPr/>
          </a:p>
        </p:txBody>
      </p:sp>
      <p:sp>
        <p:nvSpPr>
          <p:cNvPr id="643" name="Google Shape;643;p100"/>
          <p:cNvSpPr txBox="1"/>
          <p:nvPr>
            <p:ph idx="1" type="body"/>
          </p:nvPr>
        </p:nvSpPr>
        <p:spPr>
          <a:xfrm>
            <a:off x="578425" y="1156975"/>
            <a:ext cx="8106900" cy="390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sk" sz="1800">
                <a:solidFill>
                  <a:srgbClr val="000000"/>
                </a:solidFill>
                <a:latin typeface="Arial"/>
                <a:ea typeface="Arial"/>
                <a:cs typeface="Arial"/>
                <a:sym typeface="Arial"/>
              </a:rPr>
              <a:t>Príjmy, ktoré nie sú predmetom dane</a:t>
            </a:r>
            <a:endParaRPr b="1"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Char char="●"/>
            </a:pPr>
            <a:r>
              <a:rPr lang="sk" sz="1800">
                <a:solidFill>
                  <a:srgbClr val="000000"/>
                </a:solidFill>
                <a:latin typeface="Arial"/>
                <a:ea typeface="Arial"/>
                <a:cs typeface="Arial"/>
                <a:sym typeface="Arial"/>
              </a:rPr>
              <a:t>prijaté podiely zaplatenej dane (2%)</a:t>
            </a:r>
            <a:endParaRPr sz="1800">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Char char="●"/>
            </a:pPr>
            <a:r>
              <a:rPr lang="sk" sz="1800">
                <a:solidFill>
                  <a:srgbClr val="000000"/>
                </a:solidFill>
                <a:latin typeface="Arial"/>
                <a:ea typeface="Arial"/>
                <a:cs typeface="Arial"/>
                <a:sym typeface="Arial"/>
              </a:rPr>
              <a:t>dary</a:t>
            </a:r>
            <a:endParaRPr sz="1800">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Char char="●"/>
            </a:pPr>
            <a:r>
              <a:rPr lang="sk" sz="1800">
                <a:solidFill>
                  <a:srgbClr val="000000"/>
                </a:solidFill>
                <a:latin typeface="Arial"/>
                <a:ea typeface="Arial"/>
                <a:cs typeface="Arial"/>
                <a:sym typeface="Arial"/>
              </a:rPr>
              <a:t>dedičstvo</a:t>
            </a:r>
            <a:endParaRPr sz="1800">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Char char="●"/>
            </a:pPr>
            <a:r>
              <a:rPr lang="sk" sz="1800">
                <a:solidFill>
                  <a:srgbClr val="000000"/>
                </a:solidFill>
                <a:latin typeface="Arial"/>
                <a:ea typeface="Arial"/>
                <a:cs typeface="Arial"/>
                <a:sym typeface="Arial"/>
              </a:rPr>
              <a:t>úroky zrazené zrážkovou daňou</a:t>
            </a:r>
            <a:endParaRPr sz="1800">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sk"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marR="0" rtl="0" algn="just">
              <a:lnSpc>
                <a:spcPct val="115000"/>
              </a:lnSpc>
              <a:spcBef>
                <a:spcPts val="400"/>
              </a:spcBef>
              <a:spcAft>
                <a:spcPts val="0"/>
              </a:spcAft>
              <a:buClr>
                <a:schemeClr val="dk1"/>
              </a:buClr>
              <a:buSzPts val="1100"/>
              <a:buFont typeface="Arial"/>
              <a:buNone/>
            </a:pPr>
            <a:r>
              <a:rPr b="1" lang="sk" sz="1800">
                <a:solidFill>
                  <a:srgbClr val="000000"/>
                </a:solidFill>
                <a:latin typeface="Arial"/>
                <a:ea typeface="Arial"/>
                <a:cs typeface="Arial"/>
                <a:sym typeface="Arial"/>
              </a:rPr>
              <a:t>Príjmy, ktoré sú predmetom dane</a:t>
            </a:r>
            <a:endParaRPr b="1" sz="1800">
              <a:solidFill>
                <a:srgbClr val="000000"/>
              </a:solidFill>
              <a:latin typeface="Arial"/>
              <a:ea typeface="Arial"/>
              <a:cs typeface="Arial"/>
              <a:sym typeface="Arial"/>
            </a:endParaRPr>
          </a:p>
          <a:p>
            <a:pPr indent="-342900" lvl="0" marL="457200" marR="0" rtl="0" algn="just">
              <a:lnSpc>
                <a:spcPct val="115000"/>
              </a:lnSpc>
              <a:spcBef>
                <a:spcPts val="400"/>
              </a:spcBef>
              <a:spcAft>
                <a:spcPts val="0"/>
              </a:spcAft>
              <a:buClr>
                <a:srgbClr val="000000"/>
              </a:buClr>
              <a:buSzPts val="1800"/>
              <a:buChar char="●"/>
            </a:pPr>
            <a:r>
              <a:rPr lang="sk" sz="1800">
                <a:solidFill>
                  <a:srgbClr val="000000"/>
                </a:solidFill>
                <a:latin typeface="Arial"/>
                <a:ea typeface="Arial"/>
                <a:cs typeface="Arial"/>
                <a:sym typeface="Arial"/>
              </a:rPr>
              <a:t>všetky ostatné, zákon však niektoré z nich oslobodzuje od dane</a:t>
            </a:r>
            <a:endParaRPr sz="1800">
              <a:latin typeface="Arial"/>
              <a:ea typeface="Arial"/>
              <a:cs typeface="Arial"/>
              <a:sym typeface="Arial"/>
            </a:endParaRPr>
          </a:p>
        </p:txBody>
      </p:sp>
      <p:sp>
        <p:nvSpPr>
          <p:cNvPr id="644" name="Google Shape;644;p10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8" name="Shape 648"/>
        <p:cNvGrpSpPr/>
        <p:nvPr/>
      </p:nvGrpSpPr>
      <p:grpSpPr>
        <a:xfrm>
          <a:off x="0" y="0"/>
          <a:ext cx="0" cy="0"/>
          <a:chOff x="0" y="0"/>
          <a:chExt cx="0" cy="0"/>
        </a:xfrm>
      </p:grpSpPr>
      <p:sp>
        <p:nvSpPr>
          <p:cNvPr id="649" name="Google Shape;649;p101"/>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sk" sz="2400">
                <a:solidFill>
                  <a:srgbClr val="000000"/>
                </a:solidFill>
              </a:rPr>
              <a:t>Príjmy oslobodené od dane z príjmov</a:t>
            </a:r>
            <a:endParaRPr b="1" sz="2400">
              <a:solidFill>
                <a:srgbClr val="000000"/>
              </a:solidFill>
            </a:endParaRPr>
          </a:p>
          <a:p>
            <a:pPr indent="0" lvl="0" marL="0" rtl="0" algn="l">
              <a:spcBef>
                <a:spcPts val="0"/>
              </a:spcBef>
              <a:spcAft>
                <a:spcPts val="0"/>
              </a:spcAft>
              <a:buNone/>
            </a:pPr>
            <a:r>
              <a:t/>
            </a:r>
            <a:endParaRPr/>
          </a:p>
        </p:txBody>
      </p:sp>
      <p:sp>
        <p:nvSpPr>
          <p:cNvPr id="650" name="Google Shape;650;p101"/>
          <p:cNvSpPr txBox="1"/>
          <p:nvPr>
            <p:ph idx="1" type="body"/>
          </p:nvPr>
        </p:nvSpPr>
        <p:spPr>
          <a:xfrm>
            <a:off x="480525" y="911600"/>
            <a:ext cx="8249100" cy="375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sk">
                <a:solidFill>
                  <a:srgbClr val="000000"/>
                </a:solidFill>
                <a:latin typeface="Arial"/>
                <a:ea typeface="Arial"/>
                <a:cs typeface="Arial"/>
                <a:sym typeface="Arial"/>
              </a:rPr>
              <a:t>príjmy, ktoré zákon o dani z príjmov oslobodzuje:</a:t>
            </a:r>
            <a:endParaRPr b="1">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sk">
                <a:solidFill>
                  <a:srgbClr val="000000"/>
                </a:solidFill>
                <a:latin typeface="Arial"/>
                <a:ea typeface="Arial"/>
                <a:cs typeface="Arial"/>
                <a:sym typeface="Arial"/>
              </a:rPr>
              <a:t>členské, ak je uvedené v stanovách!</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sk">
                <a:solidFill>
                  <a:srgbClr val="000000"/>
                </a:solidFill>
                <a:latin typeface="Arial"/>
                <a:ea typeface="Arial"/>
                <a:cs typeface="Arial"/>
                <a:sym typeface="Arial"/>
              </a:rPr>
              <a:t>dotácie, granty</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sk">
                <a:solidFill>
                  <a:srgbClr val="000000"/>
                </a:solidFill>
                <a:latin typeface="Arial"/>
                <a:ea typeface="Arial"/>
                <a:cs typeface="Arial"/>
                <a:sym typeface="Arial"/>
              </a:rPr>
              <a:t>príjmy z hlavnej činnosti za účelom ktorej o. z. vzniklo (vymedzené v stanovách)</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sk">
                <a:solidFill>
                  <a:srgbClr val="000000"/>
                </a:solidFill>
                <a:latin typeface="Arial"/>
                <a:ea typeface="Arial"/>
                <a:cs typeface="Arial"/>
                <a:sym typeface="Arial"/>
              </a:rPr>
              <a:t>príjmy z charitatívnej reklamy</a:t>
            </a:r>
            <a:endParaRPr>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solidFill>
                <a:srgbClr val="000000"/>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b="1" lang="sk">
                <a:solidFill>
                  <a:srgbClr val="000000"/>
                </a:solidFill>
                <a:latin typeface="Arial"/>
                <a:ea typeface="Arial"/>
                <a:cs typeface="Arial"/>
                <a:sym typeface="Arial"/>
              </a:rPr>
              <a:t>predmetom dane z príjmov ostávajú:</a:t>
            </a:r>
            <a:endParaRPr b="1">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sk">
                <a:solidFill>
                  <a:srgbClr val="000000"/>
                </a:solidFill>
                <a:latin typeface="Arial"/>
                <a:ea typeface="Arial"/>
                <a:cs typeface="Arial"/>
                <a:sym typeface="Arial"/>
              </a:rPr>
              <a:t>príjmy z reklamy, sponzorské</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sk">
                <a:solidFill>
                  <a:srgbClr val="000000"/>
                </a:solidFill>
                <a:latin typeface="Arial"/>
                <a:ea typeface="Arial"/>
                <a:cs typeface="Arial"/>
                <a:sym typeface="Arial"/>
              </a:rPr>
              <a:t>príjmy z prenájmu</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sk">
                <a:solidFill>
                  <a:srgbClr val="000000"/>
                </a:solidFill>
                <a:latin typeface="Arial"/>
                <a:ea typeface="Arial"/>
                <a:cs typeface="Arial"/>
                <a:sym typeface="Arial"/>
              </a:rPr>
              <a:t>príjmy z činnosti, ktorou o.z.môže dosiahnuť zisk</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sk">
                <a:solidFill>
                  <a:srgbClr val="000000"/>
                </a:solidFill>
                <a:latin typeface="Arial"/>
                <a:ea typeface="Arial"/>
                <a:cs typeface="Arial"/>
                <a:sym typeface="Arial"/>
              </a:rPr>
              <a:t>z podnikania na základe živnosti</a:t>
            </a:r>
            <a:endParaRPr>
              <a:solidFill>
                <a:srgbClr val="000000"/>
              </a:solidFill>
              <a:latin typeface="Arial"/>
              <a:ea typeface="Arial"/>
              <a:cs typeface="Arial"/>
              <a:sym typeface="Arial"/>
            </a:endParaRPr>
          </a:p>
          <a:p>
            <a:pPr indent="0" lvl="0" marL="0" rtl="0" algn="l">
              <a:spcBef>
                <a:spcPts val="0"/>
              </a:spcBef>
              <a:spcAft>
                <a:spcPts val="1600"/>
              </a:spcAft>
              <a:buNone/>
            </a:pPr>
            <a:r>
              <a:t/>
            </a:r>
            <a:endParaRPr>
              <a:latin typeface="Arial"/>
              <a:ea typeface="Arial"/>
              <a:cs typeface="Arial"/>
              <a:sym typeface="Arial"/>
            </a:endParaRPr>
          </a:p>
        </p:txBody>
      </p:sp>
      <p:sp>
        <p:nvSpPr>
          <p:cNvPr id="651" name="Google Shape;651;p10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5" name="Shape 655"/>
        <p:cNvGrpSpPr/>
        <p:nvPr/>
      </p:nvGrpSpPr>
      <p:grpSpPr>
        <a:xfrm>
          <a:off x="0" y="0"/>
          <a:ext cx="0" cy="0"/>
          <a:chOff x="0" y="0"/>
          <a:chExt cx="0" cy="0"/>
        </a:xfrm>
      </p:grpSpPr>
      <p:sp>
        <p:nvSpPr>
          <p:cNvPr id="656" name="Google Shape;656;p10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sk" sz="2400">
                <a:solidFill>
                  <a:srgbClr val="000000"/>
                </a:solidFill>
              </a:rPr>
              <a:t>Daňové priznanie a audit účtovníctva</a:t>
            </a:r>
            <a:endParaRPr b="1" sz="2400">
              <a:solidFill>
                <a:srgbClr val="000000"/>
              </a:solidFill>
            </a:endParaRPr>
          </a:p>
          <a:p>
            <a:pPr indent="0" lvl="0" marL="0" rtl="0" algn="l">
              <a:spcBef>
                <a:spcPts val="0"/>
              </a:spcBef>
              <a:spcAft>
                <a:spcPts val="0"/>
              </a:spcAft>
              <a:buNone/>
            </a:pPr>
            <a:r>
              <a:t/>
            </a:r>
            <a:endParaRPr/>
          </a:p>
        </p:txBody>
      </p:sp>
      <p:sp>
        <p:nvSpPr>
          <p:cNvPr id="657" name="Google Shape;657;p102"/>
          <p:cNvSpPr txBox="1"/>
          <p:nvPr>
            <p:ph idx="1" type="body"/>
          </p:nvPr>
        </p:nvSpPr>
        <p:spPr>
          <a:xfrm>
            <a:off x="444050" y="1132275"/>
            <a:ext cx="8322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sk">
                <a:solidFill>
                  <a:srgbClr val="000000"/>
                </a:solidFill>
                <a:latin typeface="Arial"/>
                <a:ea typeface="Arial"/>
                <a:cs typeface="Arial"/>
                <a:sym typeface="Arial"/>
              </a:rPr>
              <a:t>Povinnosť podať daňové priznanie nevzniká:</a:t>
            </a:r>
            <a:endParaRPr b="1">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Char char="●"/>
            </a:pPr>
            <a:r>
              <a:rPr lang="sk">
                <a:solidFill>
                  <a:srgbClr val="000000"/>
                </a:solidFill>
                <a:latin typeface="Arial"/>
                <a:ea typeface="Arial"/>
                <a:cs typeface="Arial"/>
                <a:sym typeface="Arial"/>
              </a:rPr>
              <a:t>ak o.z. má iba príjmy, ktoré nie sú predmetom dane</a:t>
            </a:r>
            <a:endParaRPr>
              <a:solidFill>
                <a:srgbClr val="000000"/>
              </a:solidFill>
              <a:latin typeface="Arial"/>
              <a:ea typeface="Arial"/>
              <a:cs typeface="Arial"/>
              <a:sym typeface="Arial"/>
            </a:endParaRPr>
          </a:p>
          <a:p>
            <a:pPr indent="-342900" lvl="0" marL="457200" marR="0" rtl="0" algn="l">
              <a:lnSpc>
                <a:spcPct val="115000"/>
              </a:lnSpc>
              <a:spcBef>
                <a:spcPts val="0"/>
              </a:spcBef>
              <a:spcAft>
                <a:spcPts val="0"/>
              </a:spcAft>
              <a:buClr>
                <a:srgbClr val="000000"/>
              </a:buClr>
              <a:buSzPts val="1800"/>
              <a:buChar char="●"/>
            </a:pPr>
            <a:r>
              <a:rPr lang="sk">
                <a:solidFill>
                  <a:srgbClr val="000000"/>
                </a:solidFill>
                <a:latin typeface="Arial"/>
                <a:ea typeface="Arial"/>
                <a:cs typeface="Arial"/>
                <a:sym typeface="Arial"/>
              </a:rPr>
              <a:t>alebo ak má okrem týchto príjmov iba príjmy z členského uvedeného v stanovách združenia </a:t>
            </a:r>
            <a:r>
              <a:rPr b="1" i="1" lang="sk" sz="1200">
                <a:solidFill>
                  <a:srgbClr val="FF0000"/>
                </a:solidFill>
                <a:latin typeface="Arial"/>
                <a:ea typeface="Arial"/>
                <a:cs typeface="Arial"/>
                <a:sym typeface="Arial"/>
              </a:rPr>
              <a:t>( pozn. pozor to ale neznamená, že sa nemusí viesť účtovníctvo)</a:t>
            </a:r>
            <a:endParaRPr b="1" i="1">
              <a:solidFill>
                <a:srgbClr val="FF0000"/>
              </a:solidFill>
              <a:latin typeface="Arial"/>
              <a:ea typeface="Arial"/>
              <a:cs typeface="Arial"/>
              <a:sym typeface="Arial"/>
            </a:endParaRPr>
          </a:p>
          <a:p>
            <a:pPr indent="0" lvl="0" marL="0" rtl="0" algn="l">
              <a:spcBef>
                <a:spcPts val="0"/>
              </a:spcBef>
              <a:spcAft>
                <a:spcPts val="0"/>
              </a:spcAft>
              <a:buNone/>
            </a:pPr>
            <a:r>
              <a:rPr b="1" lang="sk">
                <a:solidFill>
                  <a:srgbClr val="000000"/>
                </a:solidFill>
                <a:latin typeface="Arial"/>
                <a:ea typeface="Arial"/>
                <a:cs typeface="Arial"/>
                <a:sym typeface="Arial"/>
              </a:rPr>
              <a:t>Povinnosť overenia účtovnej závierky audítorom:</a:t>
            </a:r>
            <a:endParaRPr b="1">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Char char="●"/>
            </a:pPr>
            <a:r>
              <a:rPr lang="sk">
                <a:solidFill>
                  <a:srgbClr val="000000"/>
                </a:solidFill>
                <a:latin typeface="Arial"/>
                <a:ea typeface="Arial"/>
                <a:cs typeface="Arial"/>
                <a:sym typeface="Arial"/>
              </a:rPr>
              <a:t>ak organizácia na 2% prijme o.z. viac ako 35 000 euro</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Char char="●"/>
            </a:pPr>
            <a:r>
              <a:rPr lang="sk">
                <a:solidFill>
                  <a:srgbClr val="000000"/>
                </a:solidFill>
                <a:latin typeface="Arial"/>
                <a:ea typeface="Arial"/>
                <a:cs typeface="Arial"/>
                <a:sym typeface="Arial"/>
              </a:rPr>
              <a:t>overená musí byť závierka za všetky roky, v ktorých o.z. používa prijaté 2%</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Char char="●"/>
            </a:pPr>
            <a:r>
              <a:rPr lang="sk">
                <a:solidFill>
                  <a:srgbClr val="000000"/>
                </a:solidFill>
              </a:rPr>
              <a:t>ak príjem verejných prostriedkov šport.organizácie v účtovnom roku, za ktorý je ročná účtovná závierka zostavená, presiahne 100 000 eur, alebo</a:t>
            </a:r>
            <a:endParaRPr>
              <a:solidFill>
                <a:srgbClr val="000000"/>
              </a:solidFill>
            </a:endParaRPr>
          </a:p>
          <a:p>
            <a:pPr indent="-342900" lvl="0" marL="457200" rtl="0" algn="l">
              <a:spcBef>
                <a:spcPts val="0"/>
              </a:spcBef>
              <a:spcAft>
                <a:spcPts val="0"/>
              </a:spcAft>
              <a:buClr>
                <a:srgbClr val="000000"/>
              </a:buClr>
              <a:buSzPts val="1800"/>
              <a:buChar char="●"/>
            </a:pPr>
            <a:r>
              <a:rPr lang="sk">
                <a:solidFill>
                  <a:srgbClr val="000000"/>
                </a:solidFill>
              </a:rPr>
              <a:t>ak všetky príjmy športovej organizácie v účtovnom roku, za ktorý je ročná účtovná závierka zostavená, presiahnu 400 000 eur.</a:t>
            </a:r>
            <a:endParaRPr>
              <a:solidFill>
                <a:srgbClr val="000000"/>
              </a:solidFill>
            </a:endParaRPr>
          </a:p>
        </p:txBody>
      </p:sp>
      <p:sp>
        <p:nvSpPr>
          <p:cNvPr id="658" name="Google Shape;658;p10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2" name="Shape 662"/>
        <p:cNvGrpSpPr/>
        <p:nvPr/>
      </p:nvGrpSpPr>
      <p:grpSpPr>
        <a:xfrm>
          <a:off x="0" y="0"/>
          <a:ext cx="0" cy="0"/>
          <a:chOff x="0" y="0"/>
          <a:chExt cx="0" cy="0"/>
        </a:xfrm>
      </p:grpSpPr>
      <p:sp>
        <p:nvSpPr>
          <p:cNvPr id="663" name="Google Shape;663;p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sk" sz="2400">
                <a:solidFill>
                  <a:srgbClr val="000000"/>
                </a:solidFill>
              </a:rPr>
              <a:t>Ostatné dane v športovej organizácii o. z.</a:t>
            </a:r>
            <a:endParaRPr sz="2400"/>
          </a:p>
        </p:txBody>
      </p:sp>
      <p:sp>
        <p:nvSpPr>
          <p:cNvPr id="664" name="Google Shape;664;p103"/>
          <p:cNvSpPr txBox="1"/>
          <p:nvPr>
            <p:ph idx="1" type="body"/>
          </p:nvPr>
        </p:nvSpPr>
        <p:spPr>
          <a:xfrm>
            <a:off x="392825" y="1247100"/>
            <a:ext cx="8249400" cy="361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k" sz="1800">
                <a:solidFill>
                  <a:srgbClr val="000000"/>
                </a:solidFill>
                <a:latin typeface="Arial"/>
                <a:ea typeface="Arial"/>
                <a:cs typeface="Arial"/>
                <a:sym typeface="Arial"/>
              </a:rPr>
              <a:t>Daň z motorových vozidiel </a:t>
            </a:r>
            <a:endParaRPr b="1" sz="1800">
              <a:solidFill>
                <a:srgbClr val="000000"/>
              </a:solidFill>
              <a:latin typeface="Arial"/>
              <a:ea typeface="Arial"/>
              <a:cs typeface="Arial"/>
              <a:sym typeface="Arial"/>
            </a:endParaRPr>
          </a:p>
          <a:p>
            <a:pPr indent="0" lvl="0" marL="0" rtl="0" algn="l">
              <a:spcBef>
                <a:spcPts val="0"/>
              </a:spcBef>
              <a:spcAft>
                <a:spcPts val="0"/>
              </a:spcAft>
              <a:buNone/>
            </a:pPr>
            <a:r>
              <a:rPr lang="sk" sz="1600">
                <a:solidFill>
                  <a:srgbClr val="000000"/>
                </a:solidFill>
                <a:latin typeface="Arial"/>
                <a:ea typeface="Arial"/>
                <a:cs typeface="Arial"/>
                <a:sym typeface="Arial"/>
              </a:rPr>
              <a:t>(platí sa len za vozidlá používané na podnikanie)</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lang="sk" sz="1600">
                <a:solidFill>
                  <a:srgbClr val="000000"/>
                </a:solidFill>
                <a:latin typeface="Arial"/>
                <a:ea typeface="Arial"/>
                <a:cs typeface="Arial"/>
                <a:sym typeface="Arial"/>
              </a:rPr>
              <a:t>nie je potrebné platiť v prípade vozidiel používaných výlučne na hlavnú, športovú činnosť, rovnako ako za súkromné vozidlá dobrovoľníkov a osôb, ktorým sú preplácané cestovné náhrady</a:t>
            </a:r>
            <a:endParaRPr sz="1600">
              <a:solidFill>
                <a:srgbClr val="000000"/>
              </a:solidFill>
              <a:latin typeface="Arial"/>
              <a:ea typeface="Arial"/>
              <a:cs typeface="Arial"/>
              <a:sym typeface="Arial"/>
            </a:endParaRPr>
          </a:p>
          <a:p>
            <a:pPr indent="0" lvl="0" marL="0" rtl="0" algn="l">
              <a:spcBef>
                <a:spcPts val="0"/>
              </a:spcBef>
              <a:spcAft>
                <a:spcPts val="0"/>
              </a:spcAft>
              <a:buNone/>
            </a:pPr>
            <a:r>
              <a:t/>
            </a:r>
            <a:endParaRPr b="1" sz="1600">
              <a:solidFill>
                <a:srgbClr val="000000"/>
              </a:solidFill>
              <a:latin typeface="Arial"/>
              <a:ea typeface="Arial"/>
              <a:cs typeface="Arial"/>
              <a:sym typeface="Arial"/>
            </a:endParaRPr>
          </a:p>
          <a:p>
            <a:pPr indent="0" lvl="0" marL="0" rtl="0" algn="l">
              <a:spcBef>
                <a:spcPts val="0"/>
              </a:spcBef>
              <a:spcAft>
                <a:spcPts val="0"/>
              </a:spcAft>
              <a:buNone/>
            </a:pPr>
            <a:r>
              <a:rPr b="1" lang="sk" sz="1800">
                <a:solidFill>
                  <a:srgbClr val="000000"/>
                </a:solidFill>
                <a:latin typeface="Arial"/>
                <a:ea typeface="Arial"/>
                <a:cs typeface="Arial"/>
                <a:sym typeface="Arial"/>
              </a:rPr>
              <a:t>Daň z pridanej hodnoty</a:t>
            </a:r>
            <a:endParaRPr b="1" sz="1800">
              <a:solidFill>
                <a:srgbClr val="000000"/>
              </a:solidFill>
              <a:latin typeface="Arial"/>
              <a:ea typeface="Arial"/>
              <a:cs typeface="Arial"/>
              <a:sym typeface="Arial"/>
            </a:endParaRPr>
          </a:p>
          <a:p>
            <a:pPr indent="0" lvl="0" marL="0" rtl="0" algn="l">
              <a:spcBef>
                <a:spcPts val="0"/>
              </a:spcBef>
              <a:spcAft>
                <a:spcPts val="0"/>
              </a:spcAft>
              <a:buNone/>
            </a:pPr>
            <a:r>
              <a:rPr lang="sk" sz="1600">
                <a:solidFill>
                  <a:srgbClr val="000000"/>
                </a:solidFill>
                <a:latin typeface="Arial"/>
                <a:ea typeface="Arial"/>
                <a:cs typeface="Arial"/>
                <a:sym typeface="Arial"/>
              </a:rPr>
              <a:t>(do obratu na povinnú registráciu sa počítajú </a:t>
            </a:r>
            <a:r>
              <a:rPr b="1" lang="sk" sz="1600">
                <a:solidFill>
                  <a:srgbClr val="FF0000"/>
                </a:solidFill>
                <a:latin typeface="Arial"/>
                <a:ea typeface="Arial"/>
                <a:cs typeface="Arial"/>
                <a:sym typeface="Arial"/>
              </a:rPr>
              <a:t>len zdaňované príjmy</a:t>
            </a:r>
            <a:r>
              <a:rPr lang="sk" sz="1600">
                <a:solidFill>
                  <a:srgbClr val="000000"/>
                </a:solidFill>
                <a:latin typeface="Arial"/>
                <a:ea typeface="Arial"/>
                <a:cs typeface="Arial"/>
                <a:sym typeface="Arial"/>
              </a:rPr>
              <a:t>)</a:t>
            </a:r>
            <a:endParaRPr sz="1600">
              <a:solidFill>
                <a:srgbClr val="000000"/>
              </a:solidFill>
              <a:latin typeface="Arial"/>
              <a:ea typeface="Arial"/>
              <a:cs typeface="Arial"/>
              <a:sym typeface="Arial"/>
            </a:endParaRPr>
          </a:p>
          <a:p>
            <a:pPr indent="-330200" lvl="0" marL="457200" rtl="0" algn="l">
              <a:spcBef>
                <a:spcPts val="0"/>
              </a:spcBef>
              <a:spcAft>
                <a:spcPts val="0"/>
              </a:spcAft>
              <a:buClr>
                <a:srgbClr val="000000"/>
              </a:buClr>
              <a:buSzPts val="1600"/>
              <a:buFont typeface="Arial"/>
              <a:buChar char="●"/>
            </a:pPr>
            <a:r>
              <a:rPr lang="sk" sz="1600">
                <a:solidFill>
                  <a:srgbClr val="000000"/>
                </a:solidFill>
                <a:latin typeface="Arial"/>
                <a:ea typeface="Arial"/>
                <a:cs typeface="Arial"/>
                <a:sym typeface="Arial"/>
              </a:rPr>
              <a:t>ak organizácia vykonáva len hlavnú športovú činnosť, nie je potrebné sa registrovať pri dodávke služieb zo zahraničia (rozhodcovia, odborníci…)</a:t>
            </a:r>
            <a:endParaRPr sz="1600">
              <a:latin typeface="Arial"/>
              <a:ea typeface="Arial"/>
              <a:cs typeface="Arial"/>
              <a:sym typeface="Arial"/>
            </a:endParaRPr>
          </a:p>
        </p:txBody>
      </p:sp>
      <p:sp>
        <p:nvSpPr>
          <p:cNvPr id="665" name="Google Shape;665;p10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2"/>
          <p:cNvSpPr txBox="1"/>
          <p:nvPr>
            <p:ph type="title"/>
          </p:nvPr>
        </p:nvSpPr>
        <p:spPr>
          <a:xfrm>
            <a:off x="354550" y="288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200"/>
              <a:t>... pokračujeme a uzatvárame</a:t>
            </a:r>
            <a:endParaRPr sz="2200"/>
          </a:p>
        </p:txBody>
      </p:sp>
      <p:sp>
        <p:nvSpPr>
          <p:cNvPr id="186" name="Google Shape;186;p32"/>
          <p:cNvSpPr txBox="1"/>
          <p:nvPr>
            <p:ph idx="1" type="body"/>
          </p:nvPr>
        </p:nvSpPr>
        <p:spPr>
          <a:xfrm>
            <a:off x="418650" y="796305"/>
            <a:ext cx="8306700" cy="3665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sk" sz="1400">
                <a:solidFill>
                  <a:srgbClr val="FF0000"/>
                </a:solidFill>
              </a:rPr>
              <a:t>Ak športový klub uzavrie so športovcom vykonávajúcim šport za klub ako závislú prácu zmluvu v režime „SZČO“, a nie zmluvu o profesionálnom vykonávaní športu v zmysle ZoŠ, vystavuje sa riziku, že (ii) inšpektorát práce ako kontrolný orgán preukáže klubu previnenie na úseku nelegálneho zamestnávania, (iii) a klubu povinne uloží:</a:t>
            </a:r>
            <a:endParaRPr b="1" sz="1400">
              <a:solidFill>
                <a:srgbClr val="FF0000"/>
              </a:solidFill>
            </a:endParaRPr>
          </a:p>
          <a:p>
            <a:pPr indent="-317500" lvl="0" marL="457200" rtl="0" algn="just">
              <a:spcBef>
                <a:spcPts val="1000"/>
              </a:spcBef>
              <a:spcAft>
                <a:spcPts val="0"/>
              </a:spcAft>
              <a:buSzPts val="1400"/>
              <a:buChar char="●"/>
            </a:pPr>
            <a:r>
              <a:rPr b="1" lang="sk" sz="1400">
                <a:solidFill>
                  <a:srgbClr val="FF0000"/>
                </a:solidFill>
              </a:rPr>
              <a:t>pokutu od 2000,- EUR do 200 000,- EUR za každý prípad porušenia (koľko hráčov, toľko pokút) - ak pôjde o dva a viac hráčov, bude táto pokuta min. 5000,- EUR.</a:t>
            </a:r>
            <a:r>
              <a:rPr lang="sk" sz="1400">
                <a:solidFill>
                  <a:srgbClr val="363636"/>
                </a:solidFill>
                <a:highlight>
                  <a:srgbClr val="FFFFFF"/>
                </a:highlight>
              </a:rPr>
              <a:t> </a:t>
            </a:r>
            <a:r>
              <a:rPr b="1" lang="sk" sz="1400">
                <a:solidFill>
                  <a:srgbClr val="FF0000"/>
                </a:solidFill>
              </a:rPr>
              <a:t>Previnenie športového klubu na úseku nelegálneho zamestnávania bude pre športový klub navyše znamenať (iv) stratu spôsobilosti prijímateľa verejných prostriedkov.</a:t>
            </a:r>
            <a:r>
              <a:rPr lang="sk" sz="1400">
                <a:solidFill>
                  <a:srgbClr val="363636"/>
                </a:solidFill>
                <a:highlight>
                  <a:srgbClr val="FFFFFF"/>
                </a:highlight>
              </a:rPr>
              <a:t> </a:t>
            </a:r>
            <a:endParaRPr sz="1400">
              <a:solidFill>
                <a:srgbClr val="363636"/>
              </a:solidFill>
              <a:highlight>
                <a:srgbClr val="FFFFFF"/>
              </a:highlight>
            </a:endParaRPr>
          </a:p>
          <a:p>
            <a:pPr indent="-317500" lvl="0" marL="457200" rtl="0" algn="just">
              <a:spcBef>
                <a:spcPts val="1000"/>
              </a:spcBef>
              <a:spcAft>
                <a:spcPts val="0"/>
              </a:spcAft>
              <a:buSzPts val="1400"/>
              <a:buChar char="●"/>
            </a:pPr>
            <a:r>
              <a:rPr b="1" lang="sk" sz="1400">
                <a:solidFill>
                  <a:srgbClr val="FF0000"/>
                </a:solidFill>
              </a:rPr>
              <a:t>o</a:t>
            </a:r>
            <a:r>
              <a:rPr b="1" lang="sk" sz="1400">
                <a:solidFill>
                  <a:srgbClr val="FF0000"/>
                </a:solidFill>
              </a:rPr>
              <a:t>krem toho, za nelegálnu prácu bude pokutovaným aj športovec až do 331,- EUR </a:t>
            </a:r>
            <a:br>
              <a:rPr b="1" lang="sk" sz="1400">
                <a:solidFill>
                  <a:srgbClr val="FF0000"/>
                </a:solidFill>
              </a:rPr>
            </a:br>
            <a:r>
              <a:rPr b="1" lang="sk" sz="1400">
                <a:solidFill>
                  <a:srgbClr val="FF0000"/>
                </a:solidFill>
              </a:rPr>
              <a:t>- </a:t>
            </a:r>
            <a:r>
              <a:rPr b="1" lang="sk" sz="1400" u="sng">
                <a:solidFill>
                  <a:schemeClr val="hlink"/>
                </a:solidFill>
                <a:hlinkClick r:id="rId3"/>
              </a:rPr>
              <a:t>§ 7 ods. 2 zákona č. 82/2005 Z.z. o nelegálnej práci a nelegálnom zamestnávaní</a:t>
            </a:r>
            <a:endParaRPr b="1" sz="1400">
              <a:solidFill>
                <a:srgbClr val="000000"/>
              </a:solidFill>
            </a:endParaRPr>
          </a:p>
          <a:p>
            <a:pPr indent="0" lvl="0" marL="0" rtl="0" algn="just">
              <a:spcBef>
                <a:spcPts val="1000"/>
              </a:spcBef>
              <a:spcAft>
                <a:spcPts val="0"/>
              </a:spcAft>
              <a:buNone/>
            </a:pPr>
            <a:r>
              <a:rPr b="1" lang="sk" sz="1400">
                <a:solidFill>
                  <a:srgbClr val="000000"/>
                </a:solidFill>
              </a:rPr>
              <a:t>ČLÁNOK K UVEDENEJ PROBLEMATIKE NÁJDETE NA NASLEDUJÚCEJ ADRESE:</a:t>
            </a:r>
            <a:endParaRPr b="1" sz="1400">
              <a:solidFill>
                <a:srgbClr val="000000"/>
              </a:solidFill>
            </a:endParaRPr>
          </a:p>
          <a:p>
            <a:pPr indent="0" lvl="0" marL="0" rtl="0" algn="l">
              <a:spcBef>
                <a:spcPts val="0"/>
              </a:spcBef>
              <a:spcAft>
                <a:spcPts val="0"/>
              </a:spcAft>
              <a:buNone/>
            </a:pPr>
            <a:r>
              <a:rPr lang="sk" sz="1400" u="sng">
                <a:solidFill>
                  <a:srgbClr val="4A86E8"/>
                </a:solidFill>
                <a:hlinkClick r:id="rId4"/>
              </a:rPr>
              <a:t>http://www.ucps.sk/sportovy_klub_zmluva_o_profesionalnom_vykonavani_sportu_szco_nelegalne_zamestnavanie_sposobilost_prijimatela_verejnych_prostriedkov_jaroslav_collak</a:t>
            </a:r>
            <a:r>
              <a:rPr lang="sk" sz="1400">
                <a:solidFill>
                  <a:srgbClr val="4A86E8"/>
                </a:solidFill>
              </a:rPr>
              <a:t> </a:t>
            </a:r>
            <a:endParaRPr b="1" sz="1400">
              <a:solidFill>
                <a:srgbClr val="4A86E8"/>
              </a:solidFill>
            </a:endParaRPr>
          </a:p>
        </p:txBody>
      </p:sp>
      <p:sp>
        <p:nvSpPr>
          <p:cNvPr id="187" name="Google Shape;187;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9" name="Shape 669"/>
        <p:cNvGrpSpPr/>
        <p:nvPr/>
      </p:nvGrpSpPr>
      <p:grpSpPr>
        <a:xfrm>
          <a:off x="0" y="0"/>
          <a:ext cx="0" cy="0"/>
          <a:chOff x="0" y="0"/>
          <a:chExt cx="0" cy="0"/>
        </a:xfrm>
      </p:grpSpPr>
      <p:sp>
        <p:nvSpPr>
          <p:cNvPr id="670" name="Google Shape;670;p10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sk" sz="2400">
                <a:solidFill>
                  <a:srgbClr val="000000"/>
                </a:solidFill>
              </a:rPr>
              <a:t>Výhody športovej organizácie ktorá je o.z.</a:t>
            </a:r>
            <a:endParaRPr b="1" sz="2400">
              <a:solidFill>
                <a:srgbClr val="000000"/>
              </a:solidFill>
            </a:endParaRPr>
          </a:p>
          <a:p>
            <a:pPr indent="0" lvl="0" marL="0" rtl="0" algn="l">
              <a:spcBef>
                <a:spcPts val="0"/>
              </a:spcBef>
              <a:spcAft>
                <a:spcPts val="0"/>
              </a:spcAft>
              <a:buNone/>
            </a:pPr>
            <a:r>
              <a:t/>
            </a:r>
            <a:endParaRPr/>
          </a:p>
        </p:txBody>
      </p:sp>
      <p:sp>
        <p:nvSpPr>
          <p:cNvPr id="671" name="Google Shape;671;p104"/>
          <p:cNvSpPr txBox="1"/>
          <p:nvPr>
            <p:ph idx="1" type="body"/>
          </p:nvPr>
        </p:nvSpPr>
        <p:spPr>
          <a:xfrm>
            <a:off x="579725" y="1152475"/>
            <a:ext cx="7806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k" sz="1800">
                <a:solidFill>
                  <a:srgbClr val="000000"/>
                </a:solidFill>
                <a:latin typeface="Arial"/>
                <a:ea typeface="Arial"/>
                <a:cs typeface="Arial"/>
                <a:sym typeface="Arial"/>
              </a:rPr>
              <a:t>Používanie elektronickej registračnej pokladne </a:t>
            </a:r>
            <a:endParaRPr b="1"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sk" sz="1800">
                <a:solidFill>
                  <a:srgbClr val="000000"/>
                </a:solidFill>
                <a:latin typeface="Arial"/>
                <a:ea typeface="Arial"/>
                <a:cs typeface="Arial"/>
                <a:sym typeface="Arial"/>
              </a:rPr>
              <a:t>v prípade hlavnej činnosti o. z. nepotrebné</a:t>
            </a:r>
            <a:endParaRPr sz="1800">
              <a:solidFill>
                <a:srgbClr val="000000"/>
              </a:solidFill>
              <a:latin typeface="Arial"/>
              <a:ea typeface="Arial"/>
              <a:cs typeface="Arial"/>
              <a:sym typeface="Arial"/>
            </a:endParaRPr>
          </a:p>
          <a:p>
            <a:pPr indent="0" lvl="0" marL="0" rtl="0" algn="l">
              <a:spcBef>
                <a:spcPts val="0"/>
              </a:spcBef>
              <a:spcAft>
                <a:spcPts val="0"/>
              </a:spcAft>
              <a:buNone/>
            </a:pPr>
            <a:r>
              <a:t/>
            </a:r>
            <a:endParaRPr sz="1800">
              <a:solidFill>
                <a:srgbClr val="000000"/>
              </a:solidFill>
              <a:latin typeface="Arial"/>
              <a:ea typeface="Arial"/>
              <a:cs typeface="Arial"/>
              <a:sym typeface="Arial"/>
            </a:endParaRPr>
          </a:p>
          <a:p>
            <a:pPr indent="0" lvl="0" marL="0" rtl="0" algn="l">
              <a:spcBef>
                <a:spcPts val="0"/>
              </a:spcBef>
              <a:spcAft>
                <a:spcPts val="0"/>
              </a:spcAft>
              <a:buNone/>
            </a:pPr>
            <a:r>
              <a:rPr b="1" lang="sk" sz="1800">
                <a:solidFill>
                  <a:srgbClr val="000000"/>
                </a:solidFill>
                <a:latin typeface="Arial"/>
                <a:ea typeface="Arial"/>
                <a:cs typeface="Arial"/>
                <a:sym typeface="Arial"/>
              </a:rPr>
              <a:t>o. z. ako jediný spoločník v s.r.o. </a:t>
            </a:r>
            <a:endParaRPr b="1" sz="1800">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sk" sz="1800">
                <a:solidFill>
                  <a:srgbClr val="000000"/>
                </a:solidFill>
                <a:latin typeface="Arial"/>
                <a:ea typeface="Arial"/>
                <a:cs typeface="Arial"/>
                <a:sym typeface="Arial"/>
              </a:rPr>
              <a:t>výplata podielov na zisku bez dane z dividend a oddelenie podnikateľskej a neziskovej činnosti</a:t>
            </a:r>
            <a:endParaRPr sz="1800">
              <a:latin typeface="Arial"/>
              <a:ea typeface="Arial"/>
              <a:cs typeface="Arial"/>
              <a:sym typeface="Arial"/>
            </a:endParaRPr>
          </a:p>
        </p:txBody>
      </p:sp>
      <p:sp>
        <p:nvSpPr>
          <p:cNvPr id="672" name="Google Shape;672;p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6"/>
        </a:solidFill>
      </p:bgPr>
    </p:bg>
    <p:spTree>
      <p:nvGrpSpPr>
        <p:cNvPr id="676" name="Shape 676"/>
        <p:cNvGrpSpPr/>
        <p:nvPr/>
      </p:nvGrpSpPr>
      <p:grpSpPr>
        <a:xfrm>
          <a:off x="0" y="0"/>
          <a:ext cx="0" cy="0"/>
          <a:chOff x="0" y="0"/>
          <a:chExt cx="0" cy="0"/>
        </a:xfrm>
      </p:grpSpPr>
      <p:sp>
        <p:nvSpPr>
          <p:cNvPr id="677" name="Google Shape;677;p10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a:p>
            <a:pPr indent="0" lvl="0" marL="0" rtl="0" algn="ctr">
              <a:spcBef>
                <a:spcPts val="0"/>
              </a:spcBef>
              <a:spcAft>
                <a:spcPts val="0"/>
              </a:spcAft>
              <a:buNone/>
            </a:pPr>
            <a:r>
              <a:t/>
            </a:r>
            <a:endParaRPr b="1" sz="4800"/>
          </a:p>
          <a:p>
            <a:pPr indent="0" lvl="0" marL="0" rtl="0" algn="ctr">
              <a:spcBef>
                <a:spcPts val="0"/>
              </a:spcBef>
              <a:spcAft>
                <a:spcPts val="0"/>
              </a:spcAft>
              <a:buNone/>
            </a:pPr>
            <a:r>
              <a:rPr b="1" lang="sk" sz="4800"/>
              <a:t>GDPR - Informačná povinnosť športových organizácií</a:t>
            </a:r>
            <a:br>
              <a:rPr b="1" lang="sk" sz="4800"/>
            </a:br>
            <a:endParaRPr b="1" sz="4800"/>
          </a:p>
          <a:p>
            <a:pPr indent="0" lvl="0" marL="0" rtl="0" algn="ctr">
              <a:spcBef>
                <a:spcPts val="0"/>
              </a:spcBef>
              <a:spcAft>
                <a:spcPts val="0"/>
              </a:spcAft>
              <a:buNone/>
            </a:pPr>
            <a:r>
              <a:t/>
            </a:r>
            <a:endParaRPr sz="3000"/>
          </a:p>
        </p:txBody>
      </p:sp>
      <p:sp>
        <p:nvSpPr>
          <p:cNvPr id="678" name="Google Shape;678;p10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2" name="Shape 682"/>
        <p:cNvGrpSpPr/>
        <p:nvPr/>
      </p:nvGrpSpPr>
      <p:grpSpPr>
        <a:xfrm>
          <a:off x="0" y="0"/>
          <a:ext cx="0" cy="0"/>
          <a:chOff x="0" y="0"/>
          <a:chExt cx="0" cy="0"/>
        </a:xfrm>
      </p:grpSpPr>
      <p:sp>
        <p:nvSpPr>
          <p:cNvPr id="683" name="Google Shape;683;p10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GDPR</a:t>
            </a:r>
            <a:endParaRPr b="1" sz="3000">
              <a:latin typeface="Arial"/>
              <a:ea typeface="Arial"/>
              <a:cs typeface="Arial"/>
              <a:sym typeface="Arial"/>
            </a:endParaRPr>
          </a:p>
        </p:txBody>
      </p:sp>
      <p:sp>
        <p:nvSpPr>
          <p:cNvPr id="684" name="Google Shape;684;p106"/>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Char char="•"/>
            </a:pPr>
            <a:r>
              <a:rPr i="0" lang="sk" sz="3000" u="none" cap="none" strike="noStrike">
                <a:solidFill>
                  <a:schemeClr val="dk1"/>
                </a:solidFill>
                <a:latin typeface="Arial"/>
                <a:ea typeface="Arial"/>
                <a:cs typeface="Arial"/>
                <a:sym typeface="Arial"/>
              </a:rPr>
              <a:t>GDPR = nariadenie Európskeho parlamentu a Rady (EÚ) 2016/679 z 27. apríla 2016 o ochrane fyzických osôb pri spracúvaní osobných údajov a o voľnom pohybe takýchto údajov, ktorým sa zrušuje smernica 95/46/ES (všeobecné nariadenie o ochrane údajov)</a:t>
            </a:r>
            <a:r>
              <a:rPr i="0" lang="sk" sz="3200" u="none" cap="none" strike="noStrike">
                <a:solidFill>
                  <a:schemeClr val="dk1"/>
                </a:solidFill>
                <a:latin typeface="Arial"/>
                <a:ea typeface="Arial"/>
                <a:cs typeface="Arial"/>
                <a:sym typeface="Arial"/>
              </a:rPr>
              <a:t> </a:t>
            </a:r>
            <a:endParaRPr>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8" name="Shape 688"/>
        <p:cNvGrpSpPr/>
        <p:nvPr/>
      </p:nvGrpSpPr>
      <p:grpSpPr>
        <a:xfrm>
          <a:off x="0" y="0"/>
          <a:ext cx="0" cy="0"/>
          <a:chOff x="0" y="0"/>
          <a:chExt cx="0" cy="0"/>
        </a:xfrm>
      </p:grpSpPr>
      <p:sp>
        <p:nvSpPr>
          <p:cNvPr id="689" name="Google Shape;689;p10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1" lang="sk" sz="3000">
                <a:latin typeface="Arial"/>
                <a:ea typeface="Arial"/>
                <a:cs typeface="Arial"/>
                <a:sym typeface="Arial"/>
              </a:rPr>
              <a:t>Zákon č. 18/2018 Z. z.</a:t>
            </a:r>
            <a:endParaRPr b="1" sz="3000">
              <a:latin typeface="Arial"/>
              <a:ea typeface="Arial"/>
              <a:cs typeface="Arial"/>
              <a:sym typeface="Arial"/>
            </a:endParaRPr>
          </a:p>
        </p:txBody>
      </p:sp>
      <p:sp>
        <p:nvSpPr>
          <p:cNvPr id="690" name="Google Shape;690;p107"/>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p>
            <a:pPr indent="-330200" lvl="0" marL="342900" marR="0" rtl="0" algn="l">
              <a:lnSpc>
                <a:spcPct val="100000"/>
              </a:lnSpc>
              <a:spcBef>
                <a:spcPts val="0"/>
              </a:spcBef>
              <a:spcAft>
                <a:spcPts val="0"/>
              </a:spcAft>
              <a:buClr>
                <a:schemeClr val="dk1"/>
              </a:buClr>
              <a:buSzPts val="3000"/>
              <a:buFont typeface="Arial"/>
              <a:buChar char="•"/>
            </a:pPr>
            <a:r>
              <a:rPr i="0" lang="sk" sz="3000" u="none" cap="none" strike="noStrike">
                <a:solidFill>
                  <a:schemeClr val="dk1"/>
                </a:solidFill>
                <a:latin typeface="Arial"/>
                <a:ea typeface="Arial"/>
                <a:cs typeface="Arial"/>
                <a:sym typeface="Arial"/>
              </a:rPr>
              <a:t>Uplatňuje sa aj zákon č. 18/2018 Z. z. o ochrane osobných údajov - </a:t>
            </a:r>
            <a:r>
              <a:rPr b="1" i="0" lang="sk" sz="3000" u="none" cap="none" strike="noStrike">
                <a:solidFill>
                  <a:schemeClr val="dk1"/>
                </a:solidFill>
                <a:latin typeface="Arial"/>
                <a:ea typeface="Arial"/>
                <a:cs typeface="Arial"/>
                <a:sym typeface="Arial"/>
              </a:rPr>
              <a:t>§ 1, § 3, § 4, štvrtá, piata a šiesta časť</a:t>
            </a:r>
            <a:endParaRPr i="0" sz="3000" u="none" cap="none" strike="noStrike">
              <a:solidFill>
                <a:schemeClr val="dk1"/>
              </a:solidFill>
              <a:latin typeface="Arial"/>
              <a:ea typeface="Arial"/>
              <a:cs typeface="Arial"/>
              <a:sym typeface="Arial"/>
            </a:endParaRPr>
          </a:p>
          <a:p>
            <a:pPr indent="-139700" lvl="0" marL="342900" marR="0" rtl="0" algn="l">
              <a:spcBef>
                <a:spcPts val="640"/>
              </a:spcBef>
              <a:spcAft>
                <a:spcPts val="0"/>
              </a:spcAft>
              <a:buClr>
                <a:schemeClr val="dk1"/>
              </a:buClr>
              <a:buSzPts val="3200"/>
              <a:buFont typeface="Arial"/>
              <a:buNone/>
            </a:pPr>
            <a:r>
              <a:t/>
            </a:r>
            <a:endParaRPr i="0" sz="3200" u="none">
              <a:solidFill>
                <a:schemeClr val="dk1"/>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4" name="Shape 694"/>
        <p:cNvGrpSpPr/>
        <p:nvPr/>
      </p:nvGrpSpPr>
      <p:grpSpPr>
        <a:xfrm>
          <a:off x="0" y="0"/>
          <a:ext cx="0" cy="0"/>
          <a:chOff x="0" y="0"/>
          <a:chExt cx="0" cy="0"/>
        </a:xfrm>
      </p:grpSpPr>
      <p:sp>
        <p:nvSpPr>
          <p:cNvPr id="695" name="Google Shape;695;p10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Informačná povinnosť</a:t>
            </a:r>
            <a:endParaRPr b="1" sz="3000">
              <a:latin typeface="Arial"/>
              <a:ea typeface="Arial"/>
              <a:cs typeface="Arial"/>
              <a:sym typeface="Arial"/>
            </a:endParaRPr>
          </a:p>
        </p:txBody>
      </p:sp>
      <p:sp>
        <p:nvSpPr>
          <p:cNvPr id="696" name="Google Shape;696;p108"/>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p>
            <a:pPr indent="-330200" lvl="0" marL="342900" marR="0" rtl="0" algn="l">
              <a:lnSpc>
                <a:spcPct val="100000"/>
              </a:lnSpc>
              <a:spcBef>
                <a:spcPts val="0"/>
              </a:spcBef>
              <a:spcAft>
                <a:spcPts val="0"/>
              </a:spcAft>
              <a:buClr>
                <a:schemeClr val="dk1"/>
              </a:buClr>
              <a:buSzPts val="3000"/>
              <a:buChar char="•"/>
            </a:pPr>
            <a:r>
              <a:rPr i="0" lang="sk" sz="3000" u="none">
                <a:solidFill>
                  <a:schemeClr val="dk1"/>
                </a:solidFill>
                <a:latin typeface="Arial"/>
                <a:ea typeface="Arial"/>
                <a:cs typeface="Arial"/>
                <a:sym typeface="Arial"/>
              </a:rPr>
              <a:t>GDPR upravuje právo každého byť informovaný o tom, či a akým spôsobom sú spracúvané jeho osobné údaje</a:t>
            </a:r>
            <a:endParaRPr sz="3000">
              <a:latin typeface="Arial"/>
              <a:ea typeface="Arial"/>
              <a:cs typeface="Arial"/>
              <a:sym typeface="Arial"/>
            </a:endParaRPr>
          </a:p>
          <a:p>
            <a:pPr indent="-330200" lvl="0" marL="342900" marR="0" rtl="0" algn="l">
              <a:lnSpc>
                <a:spcPct val="100000"/>
              </a:lnSpc>
              <a:spcBef>
                <a:spcPts val="640"/>
              </a:spcBef>
              <a:spcAft>
                <a:spcPts val="0"/>
              </a:spcAft>
              <a:buClr>
                <a:schemeClr val="dk1"/>
              </a:buClr>
              <a:buSzPts val="3000"/>
              <a:buChar char="•"/>
            </a:pPr>
            <a:r>
              <a:rPr i="0" lang="sk" sz="3000" u="none">
                <a:solidFill>
                  <a:schemeClr val="dk1"/>
                </a:solidFill>
                <a:latin typeface="Arial"/>
                <a:ea typeface="Arial"/>
                <a:cs typeface="Arial"/>
                <a:sym typeface="Arial"/>
              </a:rPr>
              <a:t>Právo na informácie je zakotvené v článku 13 a 14 GDPR</a:t>
            </a:r>
            <a:endParaRPr sz="3000">
              <a:latin typeface="Arial"/>
              <a:ea typeface="Arial"/>
              <a:cs typeface="Arial"/>
              <a:sym typeface="Arial"/>
            </a:endParaRPr>
          </a:p>
          <a:p>
            <a:pPr indent="-139700" lvl="0" marL="342900" marR="0" rtl="0" algn="l">
              <a:spcBef>
                <a:spcPts val="640"/>
              </a:spcBef>
              <a:spcAft>
                <a:spcPts val="0"/>
              </a:spcAft>
              <a:buClr>
                <a:schemeClr val="dk1"/>
              </a:buClr>
              <a:buSzPts val="3200"/>
              <a:buFont typeface="Arial"/>
              <a:buNone/>
            </a:pPr>
            <a:r>
              <a:t/>
            </a:r>
            <a:endParaRPr i="0" sz="3200" u="none">
              <a:solidFill>
                <a:schemeClr val="dk1"/>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0" name="Shape 700"/>
        <p:cNvGrpSpPr/>
        <p:nvPr/>
      </p:nvGrpSpPr>
      <p:grpSpPr>
        <a:xfrm>
          <a:off x="0" y="0"/>
          <a:ext cx="0" cy="0"/>
          <a:chOff x="0" y="0"/>
          <a:chExt cx="0" cy="0"/>
        </a:xfrm>
      </p:grpSpPr>
      <p:sp>
        <p:nvSpPr>
          <p:cNvPr id="701" name="Google Shape;701;p10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Kroky pred prípravou informačnej povinnosti</a:t>
            </a:r>
            <a:endParaRPr b="1" sz="3000">
              <a:latin typeface="Arial"/>
              <a:ea typeface="Arial"/>
              <a:cs typeface="Arial"/>
              <a:sym typeface="Arial"/>
            </a:endParaRPr>
          </a:p>
        </p:txBody>
      </p:sp>
      <p:sp>
        <p:nvSpPr>
          <p:cNvPr id="702" name="Google Shape;702;p109"/>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p>
            <a:pPr indent="-279400" lvl="0" marL="342900" marR="0" rtl="0" algn="l">
              <a:lnSpc>
                <a:spcPct val="100000"/>
              </a:lnSpc>
              <a:spcBef>
                <a:spcPts val="0"/>
              </a:spcBef>
              <a:spcAft>
                <a:spcPts val="0"/>
              </a:spcAft>
              <a:buClr>
                <a:schemeClr val="dk1"/>
              </a:buClr>
              <a:buSzPts val="2200"/>
              <a:buFont typeface="Arial"/>
              <a:buChar char="•"/>
            </a:pPr>
            <a:r>
              <a:rPr b="1" i="0" lang="sk" sz="2200" u="none">
                <a:solidFill>
                  <a:schemeClr val="dk1"/>
                </a:solidFill>
                <a:latin typeface="Arial"/>
                <a:ea typeface="Arial"/>
                <a:cs typeface="Arial"/>
                <a:sym typeface="Arial"/>
              </a:rPr>
              <a:t>Akými osobným údajmi disponujem a čo s nimi robím? </a:t>
            </a:r>
            <a:r>
              <a:rPr i="0" lang="sk" sz="2200" u="none">
                <a:solidFill>
                  <a:schemeClr val="dk1"/>
                </a:solidFill>
                <a:latin typeface="Arial"/>
                <a:ea typeface="Arial"/>
                <a:cs typeface="Arial"/>
                <a:sym typeface="Arial"/>
              </a:rPr>
              <a:t>(audit/mapovanie informácií)</a:t>
            </a:r>
            <a:endParaRPr sz="2200">
              <a:latin typeface="Arial"/>
              <a:ea typeface="Arial"/>
              <a:cs typeface="Arial"/>
              <a:sym typeface="Arial"/>
            </a:endParaRPr>
          </a:p>
          <a:p>
            <a:pPr indent="-476250" lvl="1" marL="914400" marR="0" rtl="0" algn="l">
              <a:lnSpc>
                <a:spcPct val="100000"/>
              </a:lnSpc>
              <a:spcBef>
                <a:spcPts val="560"/>
              </a:spcBef>
              <a:spcAft>
                <a:spcPts val="0"/>
              </a:spcAft>
              <a:buClr>
                <a:schemeClr val="dk1"/>
              </a:buClr>
              <a:buSzPts val="2200"/>
              <a:buAutoNum type="arabicPeriod"/>
            </a:pPr>
            <a:r>
              <a:rPr i="0" lang="sk" sz="2200" u="none" cap="none" strike="noStrike">
                <a:solidFill>
                  <a:schemeClr val="dk1"/>
                </a:solidFill>
                <a:latin typeface="Arial"/>
                <a:ea typeface="Arial"/>
                <a:cs typeface="Arial"/>
                <a:sym typeface="Arial"/>
              </a:rPr>
              <a:t>Aké informácie, ktoré mám k dispozícii, sú osobnými údajmi?</a:t>
            </a:r>
            <a:endParaRPr sz="2200">
              <a:latin typeface="Arial"/>
              <a:ea typeface="Arial"/>
              <a:cs typeface="Arial"/>
              <a:sym typeface="Arial"/>
            </a:endParaRPr>
          </a:p>
          <a:p>
            <a:pPr indent="-476250" lvl="1" marL="914400" marR="0" rtl="0" algn="l">
              <a:lnSpc>
                <a:spcPct val="100000"/>
              </a:lnSpc>
              <a:spcBef>
                <a:spcPts val="560"/>
              </a:spcBef>
              <a:spcAft>
                <a:spcPts val="0"/>
              </a:spcAft>
              <a:buClr>
                <a:schemeClr val="dk1"/>
              </a:buClr>
              <a:buSzPts val="2200"/>
              <a:buAutoNum type="arabicPeriod"/>
            </a:pPr>
            <a:r>
              <a:rPr i="0" lang="sk" sz="2200" u="none" cap="none" strike="noStrike">
                <a:solidFill>
                  <a:schemeClr val="dk1"/>
                </a:solidFill>
                <a:latin typeface="Arial"/>
                <a:ea typeface="Arial"/>
                <a:cs typeface="Arial"/>
                <a:sym typeface="Arial"/>
              </a:rPr>
              <a:t>Čo robím s osobným údajmi, akým spôsobom ich spracúvam?</a:t>
            </a:r>
            <a:endParaRPr sz="2200">
              <a:latin typeface="Arial"/>
              <a:ea typeface="Arial"/>
              <a:cs typeface="Arial"/>
              <a:sym typeface="Arial"/>
            </a:endParaRPr>
          </a:p>
          <a:p>
            <a:pPr indent="-476250" lvl="1" marL="914400" marR="0" rtl="0" algn="l">
              <a:lnSpc>
                <a:spcPct val="100000"/>
              </a:lnSpc>
              <a:spcBef>
                <a:spcPts val="560"/>
              </a:spcBef>
              <a:spcAft>
                <a:spcPts val="0"/>
              </a:spcAft>
              <a:buClr>
                <a:schemeClr val="dk1"/>
              </a:buClr>
              <a:buSzPts val="2200"/>
              <a:buAutoNum type="arabicPeriod"/>
            </a:pPr>
            <a:r>
              <a:rPr i="0" lang="sk" sz="2200" u="none" cap="none" strike="noStrike">
                <a:solidFill>
                  <a:schemeClr val="dk1"/>
                </a:solidFill>
                <a:latin typeface="Arial"/>
                <a:ea typeface="Arial"/>
                <a:cs typeface="Arial"/>
                <a:sym typeface="Arial"/>
              </a:rPr>
              <a:t>Prečo spracúvam osobné údaje?</a:t>
            </a:r>
            <a:endParaRPr sz="2200">
              <a:latin typeface="Arial"/>
              <a:ea typeface="Arial"/>
              <a:cs typeface="Arial"/>
              <a:sym typeface="Arial"/>
            </a:endParaRPr>
          </a:p>
          <a:p>
            <a:pPr indent="-476250" lvl="1" marL="914400" marR="0" rtl="0" algn="l">
              <a:lnSpc>
                <a:spcPct val="100000"/>
              </a:lnSpc>
              <a:spcBef>
                <a:spcPts val="560"/>
              </a:spcBef>
              <a:spcAft>
                <a:spcPts val="0"/>
              </a:spcAft>
              <a:buClr>
                <a:schemeClr val="dk1"/>
              </a:buClr>
              <a:buSzPts val="2200"/>
              <a:buAutoNum type="arabicPeriod"/>
            </a:pPr>
            <a:r>
              <a:rPr i="0" lang="sk" sz="2200" u="none" cap="none" strike="noStrike">
                <a:solidFill>
                  <a:schemeClr val="dk1"/>
                </a:solidFill>
                <a:latin typeface="Arial"/>
                <a:ea typeface="Arial"/>
                <a:cs typeface="Arial"/>
                <a:sym typeface="Arial"/>
              </a:rPr>
              <a:t>Odkiaľ pochádzajú osobné údaje?</a:t>
            </a:r>
            <a:endParaRPr sz="2200">
              <a:latin typeface="Arial"/>
              <a:ea typeface="Arial"/>
              <a:cs typeface="Arial"/>
              <a:sym typeface="Arial"/>
            </a:endParaRPr>
          </a:p>
          <a:p>
            <a:pPr indent="-476250" lvl="1" marL="914400" marR="0" rtl="0" algn="l">
              <a:lnSpc>
                <a:spcPct val="100000"/>
              </a:lnSpc>
              <a:spcBef>
                <a:spcPts val="560"/>
              </a:spcBef>
              <a:spcAft>
                <a:spcPts val="0"/>
              </a:spcAft>
              <a:buClr>
                <a:schemeClr val="dk1"/>
              </a:buClr>
              <a:buSzPts val="2200"/>
              <a:buAutoNum type="arabicPeriod"/>
            </a:pPr>
            <a:r>
              <a:rPr i="0" lang="sk" sz="2200" u="none" cap="none" strike="noStrike">
                <a:solidFill>
                  <a:schemeClr val="dk1"/>
                </a:solidFill>
                <a:latin typeface="Arial"/>
                <a:ea typeface="Arial"/>
                <a:cs typeface="Arial"/>
                <a:sym typeface="Arial"/>
              </a:rPr>
              <a:t>S kým zdieľam osobné údaje?</a:t>
            </a:r>
            <a:endParaRPr sz="2200">
              <a:latin typeface="Arial"/>
              <a:ea typeface="Arial"/>
              <a:cs typeface="Arial"/>
              <a:sym typeface="Arial"/>
            </a:endParaRPr>
          </a:p>
          <a:p>
            <a:pPr indent="-476250" lvl="1" marL="914400" marR="0" rtl="0" algn="l">
              <a:lnSpc>
                <a:spcPct val="100000"/>
              </a:lnSpc>
              <a:spcBef>
                <a:spcPts val="560"/>
              </a:spcBef>
              <a:spcAft>
                <a:spcPts val="0"/>
              </a:spcAft>
              <a:buClr>
                <a:schemeClr val="dk1"/>
              </a:buClr>
              <a:buSzPts val="2200"/>
              <a:buAutoNum type="arabicPeriod"/>
            </a:pPr>
            <a:r>
              <a:rPr i="0" lang="sk" sz="2200" u="none" cap="none" strike="noStrike">
                <a:solidFill>
                  <a:schemeClr val="dk1"/>
                </a:solidFill>
                <a:latin typeface="Arial"/>
                <a:ea typeface="Arial"/>
                <a:cs typeface="Arial"/>
                <a:sym typeface="Arial"/>
              </a:rPr>
              <a:t>Ako dlho uchovávam osobné údaje?</a:t>
            </a:r>
            <a:endParaRPr sz="2200">
              <a:latin typeface="Arial"/>
              <a:ea typeface="Arial"/>
              <a:cs typeface="Arial"/>
              <a:sym typeface="Arial"/>
            </a:endParaRPr>
          </a:p>
          <a:p>
            <a:pPr indent="-165100" lvl="0" marL="342900" marR="0" rtl="0" algn="l">
              <a:spcBef>
                <a:spcPts val="560"/>
              </a:spcBef>
              <a:spcAft>
                <a:spcPts val="0"/>
              </a:spcAft>
              <a:buClr>
                <a:schemeClr val="dk1"/>
              </a:buClr>
              <a:buSzPts val="2800"/>
              <a:buFont typeface="Arial"/>
              <a:buNone/>
            </a:pPr>
            <a:r>
              <a:t/>
            </a:r>
            <a:endParaRPr i="0" sz="2200" u="none" cap="none" strike="noStrike">
              <a:solidFill>
                <a:schemeClr val="dk1"/>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6" name="Shape 706"/>
        <p:cNvGrpSpPr/>
        <p:nvPr/>
      </p:nvGrpSpPr>
      <p:grpSpPr>
        <a:xfrm>
          <a:off x="0" y="0"/>
          <a:ext cx="0" cy="0"/>
          <a:chOff x="0" y="0"/>
          <a:chExt cx="0" cy="0"/>
        </a:xfrm>
      </p:grpSpPr>
      <p:sp>
        <p:nvSpPr>
          <p:cNvPr id="707" name="Google Shape;707;p110"/>
          <p:cNvSpPr txBox="1"/>
          <p:nvPr>
            <p:ph idx="1" type="body"/>
          </p:nvPr>
        </p:nvSpPr>
        <p:spPr>
          <a:xfrm>
            <a:off x="457200" y="536725"/>
            <a:ext cx="8229600" cy="3394500"/>
          </a:xfrm>
          <a:prstGeom prst="rect">
            <a:avLst/>
          </a:prstGeom>
          <a:noFill/>
          <a:ln>
            <a:noFill/>
          </a:ln>
        </p:spPr>
        <p:txBody>
          <a:bodyPr anchorCtr="0" anchor="t" bIns="45700" lIns="91425" spcFirstLastPara="1" rIns="91425" wrap="square" tIns="45700">
            <a:noAutofit/>
          </a:bodyPr>
          <a:lstStyle/>
          <a:p>
            <a:pPr indent="0" lvl="0" marL="342900" marR="0" rtl="0" algn="l">
              <a:lnSpc>
                <a:spcPct val="100000"/>
              </a:lnSpc>
              <a:spcBef>
                <a:spcPts val="0"/>
              </a:spcBef>
              <a:spcAft>
                <a:spcPts val="0"/>
              </a:spcAft>
              <a:buNone/>
            </a:pPr>
            <a:r>
              <a:rPr b="1" i="0" lang="sk" sz="2400" u="none">
                <a:solidFill>
                  <a:schemeClr val="dk1"/>
                </a:solidFill>
                <a:latin typeface="Arial"/>
                <a:ea typeface="Arial"/>
                <a:cs typeface="Arial"/>
                <a:sym typeface="Arial"/>
              </a:rPr>
              <a:t>Hľadanie odpovedí na otázky:</a:t>
            </a:r>
            <a:endParaRPr i="0" sz="2400" u="none">
              <a:solidFill>
                <a:schemeClr val="dk1"/>
              </a:solidFill>
              <a:latin typeface="Arial"/>
              <a:ea typeface="Arial"/>
              <a:cs typeface="Arial"/>
              <a:sym typeface="Arial"/>
            </a:endParaRPr>
          </a:p>
          <a:p>
            <a:pPr indent="-514350" lvl="1" marL="914400" marR="0" rtl="0" algn="l">
              <a:lnSpc>
                <a:spcPct val="100000"/>
              </a:lnSpc>
              <a:spcBef>
                <a:spcPts val="480"/>
              </a:spcBef>
              <a:spcAft>
                <a:spcPts val="0"/>
              </a:spcAft>
              <a:buClr>
                <a:schemeClr val="dk1"/>
              </a:buClr>
              <a:buSzPts val="2400"/>
              <a:buAutoNum type="arabicPeriod"/>
            </a:pPr>
            <a:r>
              <a:rPr i="0" lang="sk" sz="2400" u="none" cap="none" strike="noStrike">
                <a:solidFill>
                  <a:schemeClr val="dk1"/>
                </a:solidFill>
                <a:latin typeface="Arial"/>
                <a:ea typeface="Arial"/>
                <a:cs typeface="Arial"/>
                <a:sym typeface="Arial"/>
              </a:rPr>
              <a:t>Na aký právny základ sa spolieham pri spracúvaní osobných údajov?</a:t>
            </a:r>
            <a:endParaRPr sz="2400">
              <a:latin typeface="Arial"/>
              <a:ea typeface="Arial"/>
              <a:cs typeface="Arial"/>
              <a:sym typeface="Arial"/>
            </a:endParaRPr>
          </a:p>
          <a:p>
            <a:pPr indent="-514350" lvl="1" marL="914400" marR="0" rtl="0" algn="l">
              <a:lnSpc>
                <a:spcPct val="100000"/>
              </a:lnSpc>
              <a:spcBef>
                <a:spcPts val="480"/>
              </a:spcBef>
              <a:spcAft>
                <a:spcPts val="0"/>
              </a:spcAft>
              <a:buClr>
                <a:schemeClr val="dk1"/>
              </a:buClr>
              <a:buSzPts val="2400"/>
              <a:buAutoNum type="arabicPeriod"/>
            </a:pPr>
            <a:r>
              <a:rPr i="0" lang="sk" sz="2400" u="none" cap="none" strike="noStrike">
                <a:solidFill>
                  <a:schemeClr val="dk1"/>
                </a:solidFill>
                <a:latin typeface="Arial"/>
                <a:ea typeface="Arial"/>
                <a:cs typeface="Arial"/>
                <a:sym typeface="Arial"/>
              </a:rPr>
              <a:t>Aké sú oprávnené záujmy pre spracúvanie (ak sa uplatní tento právny základ)?</a:t>
            </a:r>
            <a:endParaRPr sz="2400">
              <a:latin typeface="Arial"/>
              <a:ea typeface="Arial"/>
              <a:cs typeface="Arial"/>
              <a:sym typeface="Arial"/>
            </a:endParaRPr>
          </a:p>
          <a:p>
            <a:pPr indent="-514350" lvl="1" marL="914400" marR="0" rtl="0" algn="l">
              <a:lnSpc>
                <a:spcPct val="100000"/>
              </a:lnSpc>
              <a:spcBef>
                <a:spcPts val="480"/>
              </a:spcBef>
              <a:spcAft>
                <a:spcPts val="0"/>
              </a:spcAft>
              <a:buClr>
                <a:schemeClr val="dk1"/>
              </a:buClr>
              <a:buSzPts val="2400"/>
              <a:buAutoNum type="arabicPeriod"/>
            </a:pPr>
            <a:r>
              <a:rPr i="0" lang="sk" sz="2400" u="none" cap="none" strike="noStrike">
                <a:solidFill>
                  <a:schemeClr val="dk1"/>
                </a:solidFill>
                <a:latin typeface="Arial"/>
                <a:ea typeface="Arial"/>
                <a:cs typeface="Arial"/>
                <a:sym typeface="Arial"/>
              </a:rPr>
              <a:t>Aké práva majú dotknuté osoby vo vzťahu k jednotlivým účelom spracúvania osobných údajov?</a:t>
            </a:r>
            <a:endParaRPr sz="2400">
              <a:latin typeface="Arial"/>
              <a:ea typeface="Arial"/>
              <a:cs typeface="Arial"/>
              <a:sym typeface="Arial"/>
            </a:endParaRPr>
          </a:p>
          <a:p>
            <a:pPr indent="-514350" lvl="1" marL="914400" marR="0" rtl="0" algn="l">
              <a:lnSpc>
                <a:spcPct val="100000"/>
              </a:lnSpc>
              <a:spcBef>
                <a:spcPts val="480"/>
              </a:spcBef>
              <a:spcAft>
                <a:spcPts val="0"/>
              </a:spcAft>
              <a:buClr>
                <a:schemeClr val="dk1"/>
              </a:buClr>
              <a:buSzPts val="2400"/>
              <a:buAutoNum type="arabicPeriod"/>
            </a:pPr>
            <a:r>
              <a:rPr i="0" lang="sk" sz="2400" u="none" cap="none" strike="noStrike">
                <a:solidFill>
                  <a:schemeClr val="dk1"/>
                </a:solidFill>
                <a:latin typeface="Arial"/>
                <a:ea typeface="Arial"/>
                <a:cs typeface="Arial"/>
                <a:sym typeface="Arial"/>
              </a:rPr>
              <a:t>Existuje zákonná alebo zmluvná povinnosť fyzických osôb poskytnúť mi osobné údaje?</a:t>
            </a:r>
            <a:endParaRPr sz="2400">
              <a:latin typeface="Arial"/>
              <a:ea typeface="Arial"/>
              <a:cs typeface="Arial"/>
              <a:sym typeface="Arial"/>
            </a:endParaRPr>
          </a:p>
          <a:p>
            <a:pPr indent="-514350" lvl="1" marL="914400" marR="0" rtl="0" algn="l">
              <a:lnSpc>
                <a:spcPct val="100000"/>
              </a:lnSpc>
              <a:spcBef>
                <a:spcPts val="480"/>
              </a:spcBef>
              <a:spcAft>
                <a:spcPts val="0"/>
              </a:spcAft>
              <a:buClr>
                <a:schemeClr val="dk1"/>
              </a:buClr>
              <a:buSzPts val="2400"/>
              <a:buAutoNum type="arabicPeriod"/>
            </a:pPr>
            <a:r>
              <a:rPr i="0" lang="sk" sz="2400" u="none" cap="none" strike="noStrike">
                <a:solidFill>
                  <a:schemeClr val="dk1"/>
                </a:solidFill>
                <a:latin typeface="Arial"/>
                <a:ea typeface="Arial"/>
                <a:cs typeface="Arial"/>
                <a:sym typeface="Arial"/>
              </a:rPr>
              <a:t>Vykonávam tzv. automatizované rozhodovanie vrátane profilovania?</a:t>
            </a:r>
            <a:endParaRPr sz="2400">
              <a:latin typeface="Arial"/>
              <a:ea typeface="Arial"/>
              <a:cs typeface="Arial"/>
              <a:sym typeface="Arial"/>
            </a:endParaRPr>
          </a:p>
          <a:p>
            <a:pPr indent="-190500" lvl="0" marL="342900" marR="0" rtl="0" algn="l">
              <a:spcBef>
                <a:spcPts val="480"/>
              </a:spcBef>
              <a:spcAft>
                <a:spcPts val="0"/>
              </a:spcAft>
              <a:buClr>
                <a:schemeClr val="dk1"/>
              </a:buClr>
              <a:buSzPts val="2400"/>
              <a:buFont typeface="Arial"/>
              <a:buNone/>
            </a:pPr>
            <a:r>
              <a:t/>
            </a:r>
            <a:endParaRPr i="0" sz="2200" u="none" cap="none" strike="noStrike">
              <a:solidFill>
                <a:schemeClr val="dk1"/>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1" name="Shape 711"/>
        <p:cNvGrpSpPr/>
        <p:nvPr/>
      </p:nvGrpSpPr>
      <p:grpSpPr>
        <a:xfrm>
          <a:off x="0" y="0"/>
          <a:ext cx="0" cy="0"/>
          <a:chOff x="0" y="0"/>
          <a:chExt cx="0" cy="0"/>
        </a:xfrm>
      </p:grpSpPr>
      <p:sp>
        <p:nvSpPr>
          <p:cNvPr id="712" name="Google Shape;712;p11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Aké informácie poskytnúť?</a:t>
            </a:r>
            <a:endParaRPr b="1" sz="3000">
              <a:latin typeface="Arial"/>
              <a:ea typeface="Arial"/>
              <a:cs typeface="Arial"/>
              <a:sym typeface="Arial"/>
            </a:endParaRPr>
          </a:p>
        </p:txBody>
      </p:sp>
      <p:sp>
        <p:nvSpPr>
          <p:cNvPr id="713" name="Google Shape;713;p111"/>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p>
            <a:pPr indent="-330200" lvl="0" marL="342900" marR="0" rtl="0" algn="l">
              <a:lnSpc>
                <a:spcPct val="100000"/>
              </a:lnSpc>
              <a:spcBef>
                <a:spcPts val="0"/>
              </a:spcBef>
              <a:spcAft>
                <a:spcPts val="0"/>
              </a:spcAft>
              <a:buClr>
                <a:schemeClr val="dk1"/>
              </a:buClr>
              <a:buSzPts val="3000"/>
              <a:buChar char="•"/>
            </a:pPr>
            <a:r>
              <a:rPr i="0" lang="sk" sz="3000" u="none">
                <a:solidFill>
                  <a:schemeClr val="dk1"/>
                </a:solidFill>
                <a:latin typeface="Arial"/>
                <a:ea typeface="Arial"/>
                <a:cs typeface="Arial"/>
                <a:sym typeface="Arial"/>
              </a:rPr>
              <a:t>To závisí v prvom rade od toho, či spracúvate osobné údaje, ktoré ste získali priamo od dotknutej osoby alebo ste ich získali z iného zdroja:</a:t>
            </a:r>
            <a:endParaRPr sz="3000">
              <a:latin typeface="Arial"/>
              <a:ea typeface="Arial"/>
              <a:cs typeface="Arial"/>
              <a:sym typeface="Arial"/>
            </a:endParaRPr>
          </a:p>
          <a:p>
            <a:pPr indent="-527050" lvl="1" marL="914400" marR="0" rtl="0" algn="l">
              <a:lnSpc>
                <a:spcPct val="100000"/>
              </a:lnSpc>
              <a:spcBef>
                <a:spcPts val="560"/>
              </a:spcBef>
              <a:spcAft>
                <a:spcPts val="0"/>
              </a:spcAft>
              <a:buClr>
                <a:schemeClr val="dk1"/>
              </a:buClr>
              <a:buSzPts val="3000"/>
              <a:buAutoNum type="arabicPeriod"/>
            </a:pPr>
            <a:r>
              <a:rPr i="0" lang="sk" sz="3000" u="none" cap="none" strike="noStrike">
                <a:solidFill>
                  <a:schemeClr val="dk1"/>
                </a:solidFill>
                <a:latin typeface="Arial"/>
                <a:ea typeface="Arial"/>
                <a:cs typeface="Arial"/>
                <a:sym typeface="Arial"/>
              </a:rPr>
              <a:t>od dotknutej osoby – napr. športovec, tréner, zamestnanec</a:t>
            </a:r>
            <a:endParaRPr sz="3000">
              <a:latin typeface="Arial"/>
              <a:ea typeface="Arial"/>
              <a:cs typeface="Arial"/>
              <a:sym typeface="Arial"/>
            </a:endParaRPr>
          </a:p>
          <a:p>
            <a:pPr indent="-527050" lvl="1" marL="914400" marR="0" rtl="0" algn="l">
              <a:lnSpc>
                <a:spcPct val="100000"/>
              </a:lnSpc>
              <a:spcBef>
                <a:spcPts val="560"/>
              </a:spcBef>
              <a:spcAft>
                <a:spcPts val="0"/>
              </a:spcAft>
              <a:buClr>
                <a:schemeClr val="dk1"/>
              </a:buClr>
              <a:buSzPts val="3000"/>
              <a:buAutoNum type="arabicPeriod"/>
            </a:pPr>
            <a:r>
              <a:rPr i="0" lang="sk" sz="3000" u="none" cap="none" strike="noStrike">
                <a:solidFill>
                  <a:schemeClr val="dk1"/>
                </a:solidFill>
                <a:latin typeface="Arial"/>
                <a:ea typeface="Arial"/>
                <a:cs typeface="Arial"/>
                <a:sym typeface="Arial"/>
              </a:rPr>
              <a:t>od inej osoby – napr. inej športovej organizácie</a:t>
            </a:r>
            <a:endParaRPr sz="3000">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7" name="Shape 717"/>
        <p:cNvGrpSpPr/>
        <p:nvPr/>
      </p:nvGrpSpPr>
      <p:grpSpPr>
        <a:xfrm>
          <a:off x="0" y="0"/>
          <a:ext cx="0" cy="0"/>
          <a:chOff x="0" y="0"/>
          <a:chExt cx="0" cy="0"/>
        </a:xfrm>
      </p:grpSpPr>
      <p:sp>
        <p:nvSpPr>
          <p:cNvPr id="718" name="Google Shape;718;p11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I. Totožnosť a kontaktné údaje prevádzkovateľa</a:t>
            </a:r>
            <a:endParaRPr b="1" sz="3000">
              <a:latin typeface="Arial"/>
              <a:ea typeface="Arial"/>
              <a:cs typeface="Arial"/>
              <a:sym typeface="Arial"/>
            </a:endParaRPr>
          </a:p>
        </p:txBody>
      </p:sp>
      <p:graphicFrame>
        <p:nvGraphicFramePr>
          <p:cNvPr id="719" name="Google Shape;719;p112"/>
          <p:cNvGraphicFramePr/>
          <p:nvPr/>
        </p:nvGraphicFramePr>
        <p:xfrm>
          <a:off x="457200" y="1200150"/>
          <a:ext cx="3000000" cy="3000000"/>
        </p:xfrm>
        <a:graphic>
          <a:graphicData uri="http://schemas.openxmlformats.org/drawingml/2006/table">
            <a:tbl>
              <a:tblPr>
                <a:noFill/>
                <a:tableStyleId>{DA73FF6A-96D4-4966-9B2A-83365DE56983}</a:tableStyleId>
              </a:tblPr>
              <a:tblGrid>
                <a:gridCol w="2057400"/>
                <a:gridCol w="2057400"/>
                <a:gridCol w="2057400"/>
                <a:gridCol w="2057400"/>
              </a:tblGrid>
              <a:tr h="7810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Ak sú osobné údaje získané od dotknutej osoby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Ak sú osobné údaje získané od niekoho iného</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38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lang="sk" sz="1800">
                          <a:solidFill>
                            <a:schemeClr val="dk1"/>
                          </a:solidFill>
                        </a:rPr>
                        <a:t>v</a:t>
                      </a:r>
                      <a:r>
                        <a:rPr i="0" lang="sk" sz="1800" u="none" cap="none" strike="noStrike">
                          <a:solidFill>
                            <a:schemeClr val="dk1"/>
                          </a:solidFill>
                        </a:rPr>
                        <a:t>ždy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vždy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81050">
                <a:tc gridSpan="4">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Uveďte, kto ste a ako Vás môžu fyzické osoby kontaktovať. Pri vymedzení Vašej totožnosti vychádzajte z údajov uvedených v príslušnom registri alebo evidencii.</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3" name="Shape 723"/>
        <p:cNvGrpSpPr/>
        <p:nvPr/>
      </p:nvGrpSpPr>
      <p:grpSpPr>
        <a:xfrm>
          <a:off x="0" y="0"/>
          <a:ext cx="0" cy="0"/>
          <a:chOff x="0" y="0"/>
          <a:chExt cx="0" cy="0"/>
        </a:xfrm>
      </p:grpSpPr>
      <p:sp>
        <p:nvSpPr>
          <p:cNvPr id="724" name="Google Shape;724;p1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II. Totožnosť a kontaktné údaje zástupcu prevádzkovateľa</a:t>
            </a:r>
            <a:endParaRPr b="1" sz="3000">
              <a:latin typeface="Arial"/>
              <a:ea typeface="Arial"/>
              <a:cs typeface="Arial"/>
              <a:sym typeface="Arial"/>
            </a:endParaRPr>
          </a:p>
        </p:txBody>
      </p:sp>
      <p:graphicFrame>
        <p:nvGraphicFramePr>
          <p:cNvPr id="725" name="Google Shape;725;p113"/>
          <p:cNvGraphicFramePr/>
          <p:nvPr/>
        </p:nvGraphicFramePr>
        <p:xfrm>
          <a:off x="457200" y="1200150"/>
          <a:ext cx="3000000" cy="3000000"/>
        </p:xfrm>
        <a:graphic>
          <a:graphicData uri="http://schemas.openxmlformats.org/drawingml/2006/table">
            <a:tbl>
              <a:tblPr>
                <a:noFill/>
                <a:tableStyleId>{DA73FF6A-96D4-4966-9B2A-83365DE56983}</a:tableStyleId>
              </a:tblPr>
              <a:tblGrid>
                <a:gridCol w="2057400"/>
                <a:gridCol w="2057400"/>
                <a:gridCol w="2057400"/>
                <a:gridCol w="2057400"/>
              </a:tblGrid>
              <a:tr h="7810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Ak sú osobné údaje získané od dotknutej osoby</a:t>
                      </a:r>
                      <a:endParaRPr sz="1800"/>
                    </a:p>
                  </a:txBody>
                  <a:tcPr marT="47625" marB="47625"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Ak sú osobné údaje získané od niekoho iného</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38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t>
                      </a:r>
                      <a:endParaRPr sz="1800"/>
                    </a:p>
                  </a:txBody>
                  <a:tcPr marT="47625" marB="47625"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ak relevantné</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ak relevantné</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123950">
                <a:tc gridSpan="4">
                  <a:txBody>
                    <a:bodyPr>
                      <a:noAutofit/>
                    </a:bodyPr>
                    <a:lstStyle/>
                    <a:p>
                      <a:pPr indent="0" lvl="0" marL="0" marR="0" rtl="0" algn="l">
                        <a:lnSpc>
                          <a:spcPct val="100000"/>
                        </a:lnSpc>
                        <a:spcBef>
                          <a:spcPts val="0"/>
                        </a:spcBef>
                        <a:spcAft>
                          <a:spcPts val="0"/>
                        </a:spcAft>
                        <a:buClr>
                          <a:schemeClr val="dk1"/>
                        </a:buClr>
                        <a:buSzPts val="1400"/>
                        <a:buFont typeface="Calibri"/>
                        <a:buNone/>
                      </a:pPr>
                      <a:r>
                        <a:rPr i="0" lang="sk" sz="1800" u="none" cap="none" strike="noStrike">
                          <a:solidFill>
                            <a:schemeClr val="dk1"/>
                          </a:solidFill>
                        </a:rPr>
                        <a:t>Uveďte, kto je Vaším zástupcom a ako je možné ho kontaktovať. Zástupca je fyzická alebo právnická osoba usadená v EÚ, ktorú je prevádzkovateľ povinný písomne určiť na zastupovanie, ak dochádza k spracúvaniu osobných údajov dotknutých osôb, ktoré sa nachádzajú v EÚ, prevádzkovateľom, ktorý nie je usadený v EÚ (pri ponuke tovaru a služieb alebo pri sledovaní správania fyzických osôb v EÚ). </a:t>
                      </a:r>
                      <a:endParaRPr sz="1800"/>
                    </a:p>
                  </a:txBody>
                  <a:tcPr marT="47625" marB="47625" marR="63500" marL="635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412975" y="216425"/>
            <a:ext cx="8571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k" sz="2400"/>
              <a:t>Predporozmenie č. 2: “Nepôjde, ak podpíšem” </a:t>
            </a:r>
            <a:endParaRPr sz="2400"/>
          </a:p>
        </p:txBody>
      </p:sp>
      <p:sp>
        <p:nvSpPr>
          <p:cNvPr id="193" name="Google Shape;193;p33"/>
          <p:cNvSpPr txBox="1"/>
          <p:nvPr>
            <p:ph idx="1" type="body"/>
          </p:nvPr>
        </p:nvSpPr>
        <p:spPr>
          <a:xfrm>
            <a:off x="311700" y="863558"/>
            <a:ext cx="8520600" cy="34164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000000"/>
              </a:buClr>
              <a:buSzPts val="1400"/>
              <a:buChar char="●"/>
            </a:pPr>
            <a:r>
              <a:rPr b="1" lang="sk" sz="1400">
                <a:solidFill>
                  <a:srgbClr val="000000"/>
                </a:solidFill>
              </a:rPr>
              <a:t>Slobodný úsudok športovca nemá hraníc - preferencia vôle hráča??? (§ 5 ods. 1 </a:t>
            </a:r>
            <a:r>
              <a:rPr b="1" lang="sk" sz="1400">
                <a:solidFill>
                  <a:srgbClr val="000000"/>
                </a:solidFill>
              </a:rPr>
              <a:t>ZoŠ</a:t>
            </a:r>
            <a:r>
              <a:rPr b="1" lang="sk" sz="1400">
                <a:solidFill>
                  <a:srgbClr val="000000"/>
                </a:solidFill>
              </a:rPr>
              <a:t>)</a:t>
            </a:r>
            <a:endParaRPr b="1" sz="1400">
              <a:solidFill>
                <a:srgbClr val="000000"/>
              </a:solidFill>
            </a:endParaRPr>
          </a:p>
          <a:p>
            <a:pPr indent="-298450" lvl="1" marL="914400" rtl="0" algn="l">
              <a:spcBef>
                <a:spcPts val="0"/>
              </a:spcBef>
              <a:spcAft>
                <a:spcPts val="0"/>
              </a:spcAft>
              <a:buClr>
                <a:srgbClr val="000000"/>
              </a:buClr>
              <a:buSzPts val="1100"/>
              <a:buChar char="○"/>
            </a:pPr>
            <a:r>
              <a:rPr lang="sk" sz="1100">
                <a:solidFill>
                  <a:srgbClr val="000000"/>
                </a:solidFill>
                <a:highlight>
                  <a:srgbClr val="FFFFFF"/>
                </a:highlight>
              </a:rPr>
              <a:t>“Športovec má právo vybrať si športový klub, v ktorom bude vykonávať šport. Ak to predpisy športového zväzu nevylučujú, športovec môže vykonávať šport súčasne vo viacerých športových kluboch.”</a:t>
            </a:r>
            <a:endParaRPr sz="1100">
              <a:solidFill>
                <a:srgbClr val="000000"/>
              </a:solidFill>
              <a:highlight>
                <a:srgbClr val="FFFFFF"/>
              </a:highlight>
            </a:endParaRPr>
          </a:p>
          <a:p>
            <a:pPr indent="-304800" lvl="1" marL="914400" rtl="0" algn="l">
              <a:spcBef>
                <a:spcPts val="0"/>
              </a:spcBef>
              <a:spcAft>
                <a:spcPts val="0"/>
              </a:spcAft>
              <a:buClr>
                <a:srgbClr val="FF0000"/>
              </a:buClr>
              <a:buSzPts val="1200"/>
              <a:buChar char="○"/>
            </a:pPr>
            <a:r>
              <a:rPr b="1" lang="sk" sz="1200">
                <a:solidFill>
                  <a:srgbClr val="FF0000"/>
                </a:solidFill>
                <a:highlight>
                  <a:srgbClr val="FFFFFF"/>
                </a:highlight>
              </a:rPr>
              <a:t>Kedy to neplatí?</a:t>
            </a:r>
            <a:endParaRPr b="1" sz="1200">
              <a:solidFill>
                <a:srgbClr val="FF0000"/>
              </a:solidFill>
              <a:highlight>
                <a:srgbClr val="FFFFFF"/>
              </a:highlight>
            </a:endParaRPr>
          </a:p>
          <a:p>
            <a:pPr indent="-298450" lvl="2" marL="1371600" rtl="0" algn="just">
              <a:spcBef>
                <a:spcPts val="0"/>
              </a:spcBef>
              <a:spcAft>
                <a:spcPts val="0"/>
              </a:spcAft>
              <a:buClr>
                <a:srgbClr val="000000"/>
              </a:buClr>
              <a:buSzPts val="1100"/>
              <a:buFont typeface="Trebuchet MS"/>
              <a:buChar char="■"/>
            </a:pPr>
            <a:r>
              <a:rPr b="1" lang="sk" sz="1100">
                <a:solidFill>
                  <a:srgbClr val="FF0000"/>
                </a:solidFill>
              </a:rPr>
              <a:t>keď trvá právny vzťah športovca k športovému klubu</a:t>
            </a:r>
            <a:r>
              <a:rPr lang="sk" sz="1100">
                <a:solidFill>
                  <a:srgbClr val="000000"/>
                </a:solidFill>
              </a:rPr>
              <a:t> založený </a:t>
            </a:r>
            <a:r>
              <a:rPr b="1" lang="sk" sz="1100">
                <a:solidFill>
                  <a:srgbClr val="000000"/>
                </a:solidFill>
              </a:rPr>
              <a:t>zmluvou o profesionálnom vykonávaní športu, zmluvou o amatérskom vykonávaní športu, zmluvou o príprave talentovaného športovca alebo dohodou o práci vykonávanej mimo pracovného pomeru</a:t>
            </a:r>
            <a:r>
              <a:rPr lang="sk" sz="1100">
                <a:solidFill>
                  <a:srgbClr val="000000"/>
                </a:solidFill>
              </a:rPr>
              <a:t>, alebo </a:t>
            </a:r>
            <a:endParaRPr sz="1100">
              <a:solidFill>
                <a:srgbClr val="000000"/>
              </a:solidFill>
            </a:endParaRPr>
          </a:p>
          <a:p>
            <a:pPr indent="-298450" lvl="2" marL="1371600" rtl="0" algn="just">
              <a:spcBef>
                <a:spcPts val="0"/>
              </a:spcBef>
              <a:spcAft>
                <a:spcPts val="0"/>
              </a:spcAft>
              <a:buClr>
                <a:srgbClr val="000000"/>
              </a:buClr>
              <a:buSzPts val="1100"/>
              <a:buChar char="■"/>
            </a:pPr>
            <a:r>
              <a:rPr b="1" lang="sk" sz="1100">
                <a:solidFill>
                  <a:srgbClr val="FF0000"/>
                </a:solidFill>
              </a:rPr>
              <a:t>športový klub</a:t>
            </a:r>
            <a:r>
              <a:rPr lang="sk" sz="1100">
                <a:solidFill>
                  <a:srgbClr val="000000"/>
                </a:solidFill>
              </a:rPr>
              <a:t>, ktorý si športovec vybral, v súlade s predpismi športového zväzu, ktorého je športový klub členom, </a:t>
            </a:r>
            <a:r>
              <a:rPr b="1" lang="sk" sz="1100">
                <a:solidFill>
                  <a:srgbClr val="FF0000"/>
                </a:solidFill>
              </a:rPr>
              <a:t>s registráciou športovca nesúhlasí</a:t>
            </a:r>
            <a:r>
              <a:rPr lang="sk" sz="1100">
                <a:solidFill>
                  <a:srgbClr val="000000"/>
                </a:solidFill>
              </a:rPr>
              <a:t>.</a:t>
            </a:r>
            <a:endParaRPr sz="1100">
              <a:solidFill>
                <a:srgbClr val="000000"/>
              </a:solidFill>
            </a:endParaRPr>
          </a:p>
          <a:p>
            <a:pPr indent="-317500" lvl="0" marL="457200" rtl="0" algn="l">
              <a:spcBef>
                <a:spcPts val="1000"/>
              </a:spcBef>
              <a:spcAft>
                <a:spcPts val="0"/>
              </a:spcAft>
              <a:buClr>
                <a:srgbClr val="000000"/>
              </a:buClr>
              <a:buSzPts val="1400"/>
              <a:buChar char="●"/>
            </a:pPr>
            <a:r>
              <a:rPr b="1" lang="sk" sz="1400">
                <a:solidFill>
                  <a:srgbClr val="000000"/>
                </a:solidFill>
                <a:highlight>
                  <a:srgbClr val="FFFFFF"/>
                </a:highlight>
              </a:rPr>
              <a:t>voľný pohyb hráčskej sily je obmedziteľný!!! </a:t>
            </a:r>
            <a:r>
              <a:rPr b="1" lang="sk" sz="1400">
                <a:solidFill>
                  <a:srgbClr val="FF0000"/>
                </a:solidFill>
                <a:highlight>
                  <a:srgbClr val="FFFFFF"/>
                </a:highlight>
              </a:rPr>
              <a:t>(v záujme ochrany integrity športu/súťaže)</a:t>
            </a:r>
            <a:endParaRPr b="1" sz="1400">
              <a:solidFill>
                <a:srgbClr val="FF0000"/>
              </a:solidFill>
              <a:highlight>
                <a:srgbClr val="FFFFFF"/>
              </a:highlight>
            </a:endParaRPr>
          </a:p>
          <a:p>
            <a:pPr indent="-298450" lvl="1" marL="914400" rtl="0" algn="l">
              <a:spcBef>
                <a:spcPts val="0"/>
              </a:spcBef>
              <a:spcAft>
                <a:spcPts val="0"/>
              </a:spcAft>
              <a:buClr>
                <a:srgbClr val="000000"/>
              </a:buClr>
              <a:buSzPts val="1100"/>
              <a:buChar char="○"/>
            </a:pPr>
            <a:r>
              <a:rPr lang="sk" sz="1100">
                <a:solidFill>
                  <a:srgbClr val="000000"/>
                </a:solidFill>
                <a:highlight>
                  <a:srgbClr val="FFFFFF"/>
                </a:highlight>
              </a:rPr>
              <a:t>obmedzenia upravia pravidlá národných športových zväzov - ustanovenie § 5 ods. 3 </a:t>
            </a:r>
            <a:r>
              <a:rPr lang="sk" sz="1100">
                <a:solidFill>
                  <a:srgbClr val="000000"/>
                </a:solidFill>
                <a:highlight>
                  <a:srgbClr val="FFFFFF"/>
                </a:highlight>
              </a:rPr>
              <a:t>ZoŠ</a:t>
            </a:r>
            <a:r>
              <a:rPr lang="sk" sz="1100">
                <a:solidFill>
                  <a:srgbClr val="000000"/>
                </a:solidFill>
                <a:highlight>
                  <a:srgbClr val="FFFFFF"/>
                </a:highlight>
              </a:rPr>
              <a:t> </a:t>
            </a:r>
            <a:br>
              <a:rPr lang="sk" sz="1100">
                <a:solidFill>
                  <a:srgbClr val="000000"/>
                </a:solidFill>
                <a:highlight>
                  <a:srgbClr val="FFFFFF"/>
                </a:highlight>
              </a:rPr>
            </a:br>
            <a:r>
              <a:rPr b="1" i="1" lang="sk" sz="1100">
                <a:solidFill>
                  <a:srgbClr val="000000"/>
                </a:solidFill>
              </a:rPr>
              <a:t>Športový zväz môže v záujme ochrany integrity športu v rozsahu svojej pôsobnosti obmedziť právo športovca podľa odseku 1 predpismi športového zväzu, ktorými určí </a:t>
            </a:r>
            <a:br>
              <a:rPr b="1" i="1" lang="sk" sz="1100">
                <a:solidFill>
                  <a:srgbClr val="000000"/>
                </a:solidFill>
              </a:rPr>
            </a:br>
            <a:r>
              <a:rPr i="1" lang="sk" sz="1100">
                <a:solidFill>
                  <a:srgbClr val="000000"/>
                </a:solidFill>
              </a:rPr>
              <a:t>a) časové obdobie počas jedného súťažného obdobia, v ktorom je zmena klubovej príslušnosti športovca obmedzená alebo zakázaná, </a:t>
            </a:r>
            <a:br>
              <a:rPr i="1" lang="sk" sz="1100">
                <a:solidFill>
                  <a:srgbClr val="000000"/>
                </a:solidFill>
              </a:rPr>
            </a:br>
            <a:r>
              <a:rPr i="1" lang="sk" sz="1100">
                <a:solidFill>
                  <a:srgbClr val="000000"/>
                </a:solidFill>
              </a:rPr>
              <a:t>b) podmienky na vykonanie zmeny klubovej príslušnosti športovca počas začatého súťažného obdobia, </a:t>
            </a:r>
            <a:br>
              <a:rPr i="1" lang="sk" sz="1100">
                <a:solidFill>
                  <a:srgbClr val="000000"/>
                </a:solidFill>
              </a:rPr>
            </a:br>
            <a:r>
              <a:rPr i="1" lang="sk" sz="1100">
                <a:solidFill>
                  <a:srgbClr val="000000"/>
                </a:solidFill>
              </a:rPr>
              <a:t>c) podmienky zrušenia registrácie za športový klub a novej registrácie za iný športový klub, </a:t>
            </a:r>
            <a:br>
              <a:rPr i="1" lang="sk" sz="1100">
                <a:solidFill>
                  <a:srgbClr val="000000"/>
                </a:solidFill>
              </a:rPr>
            </a:br>
            <a:r>
              <a:rPr i="1" lang="sk" sz="1100">
                <a:solidFill>
                  <a:srgbClr val="000000"/>
                </a:solidFill>
              </a:rPr>
              <a:t>d) najvyšší prípustný počet zmien klubovej príslušnosti športovca počas jedného súťažného obdobia alebo inak vymedzeného časového obdobia.</a:t>
            </a:r>
            <a:endParaRPr sz="1100">
              <a:solidFill>
                <a:srgbClr val="000000"/>
              </a:solidFill>
              <a:highlight>
                <a:srgbClr val="FFFFFF"/>
              </a:highlight>
            </a:endParaRPr>
          </a:p>
        </p:txBody>
      </p:sp>
      <p:sp>
        <p:nvSpPr>
          <p:cNvPr id="194" name="Google Shape;194;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9" name="Shape 729"/>
        <p:cNvGrpSpPr/>
        <p:nvPr/>
      </p:nvGrpSpPr>
      <p:grpSpPr>
        <a:xfrm>
          <a:off x="0" y="0"/>
          <a:ext cx="0" cy="0"/>
          <a:chOff x="0" y="0"/>
          <a:chExt cx="0" cy="0"/>
        </a:xfrm>
      </p:grpSpPr>
      <p:sp>
        <p:nvSpPr>
          <p:cNvPr id="730" name="Google Shape;730;p11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rPr>
              <a:t>III. Kontaktné údaje zodpovednej osoby</a:t>
            </a:r>
            <a:endParaRPr b="1" sz="3000"/>
          </a:p>
        </p:txBody>
      </p:sp>
      <p:graphicFrame>
        <p:nvGraphicFramePr>
          <p:cNvPr id="731" name="Google Shape;731;p114"/>
          <p:cNvGraphicFramePr/>
          <p:nvPr/>
        </p:nvGraphicFramePr>
        <p:xfrm>
          <a:off x="457200" y="1200150"/>
          <a:ext cx="3000000" cy="3000000"/>
        </p:xfrm>
        <a:graphic>
          <a:graphicData uri="http://schemas.openxmlformats.org/drawingml/2006/table">
            <a:tbl>
              <a:tblPr>
                <a:noFill/>
                <a:tableStyleId>{DA73FF6A-96D4-4966-9B2A-83365DE56983}</a:tableStyleId>
              </a:tblPr>
              <a:tblGrid>
                <a:gridCol w="2057400"/>
                <a:gridCol w="2057400"/>
                <a:gridCol w="2057400"/>
                <a:gridCol w="2057400"/>
              </a:tblGrid>
              <a:tr h="7810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Ak sú osobné údaje získané od dotknutej osoby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Ak sú osobné údaje získané od niekoho iného</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38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ak relevantné</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ak relevantné</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12000">
                <a:tc gridSpan="4">
                  <a:txBody>
                    <a:bodyPr>
                      <a:noAutofit/>
                    </a:bodyPr>
                    <a:lstStyle/>
                    <a:p>
                      <a:pPr indent="0" lvl="0" marL="0" marR="0" rtl="0" algn="l">
                        <a:lnSpc>
                          <a:spcPct val="100000"/>
                        </a:lnSpc>
                        <a:spcBef>
                          <a:spcPts val="0"/>
                        </a:spcBef>
                        <a:spcAft>
                          <a:spcPts val="0"/>
                        </a:spcAft>
                        <a:buClr>
                          <a:schemeClr val="dk1"/>
                        </a:buClr>
                        <a:buSzPts val="1400"/>
                        <a:buFont typeface="Calibri"/>
                        <a:buNone/>
                      </a:pPr>
                      <a:r>
                        <a:rPr i="0" lang="sk" sz="1800" u="none" cap="none" strike="noStrike">
                          <a:solidFill>
                            <a:schemeClr val="dk1"/>
                          </a:solidFill>
                        </a:rPr>
                        <a:t>Uveďte, ako možno kontaktovať Vašu zodpovednú osobu. Prevádzkovateľ je povinný v niektorých prípadoch určiť zodpovednú osobu na to, aby mu pomáhala dozerať na súlad s GDPR. </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5" name="Shape 735"/>
        <p:cNvGrpSpPr/>
        <p:nvPr/>
      </p:nvGrpSpPr>
      <p:grpSpPr>
        <a:xfrm>
          <a:off x="0" y="0"/>
          <a:ext cx="0" cy="0"/>
          <a:chOff x="0" y="0"/>
          <a:chExt cx="0" cy="0"/>
        </a:xfrm>
      </p:grpSpPr>
      <p:sp>
        <p:nvSpPr>
          <p:cNvPr id="736" name="Google Shape;736;p11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IV. Účely spracúvania osobných údajov</a:t>
            </a:r>
            <a:endParaRPr b="1" sz="3000">
              <a:latin typeface="Arial"/>
              <a:ea typeface="Arial"/>
              <a:cs typeface="Arial"/>
              <a:sym typeface="Arial"/>
            </a:endParaRPr>
          </a:p>
        </p:txBody>
      </p:sp>
      <p:graphicFrame>
        <p:nvGraphicFramePr>
          <p:cNvPr id="737" name="Google Shape;737;p115"/>
          <p:cNvGraphicFramePr/>
          <p:nvPr/>
        </p:nvGraphicFramePr>
        <p:xfrm>
          <a:off x="457200" y="1200150"/>
          <a:ext cx="3000000" cy="3000000"/>
        </p:xfrm>
        <a:graphic>
          <a:graphicData uri="http://schemas.openxmlformats.org/drawingml/2006/table">
            <a:tbl>
              <a:tblPr>
                <a:noFill/>
                <a:tableStyleId>{DA73FF6A-96D4-4966-9B2A-83365DE56983}</a:tableStyleId>
              </a:tblPr>
              <a:tblGrid>
                <a:gridCol w="2057400"/>
                <a:gridCol w="2057400"/>
                <a:gridCol w="2057400"/>
                <a:gridCol w="2057400"/>
              </a:tblGrid>
              <a:tr h="7810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Ak sú osobné údaje získané od dotknutej osoby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Ak sú osobné údaje získané od niekoho iného</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38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lang="sk" sz="1800">
                          <a:solidFill>
                            <a:schemeClr val="dk1"/>
                          </a:solidFill>
                        </a:rPr>
                        <a:t>v</a:t>
                      </a:r>
                      <a:r>
                        <a:rPr i="0" lang="sk" sz="1800" u="none" cap="none" strike="noStrike">
                          <a:solidFill>
                            <a:schemeClr val="dk1"/>
                          </a:solidFill>
                        </a:rPr>
                        <a:t>ždy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cap="none" strike="noStrike">
                          <a:solidFill>
                            <a:schemeClr val="dk1"/>
                          </a:solidFill>
                        </a:rPr>
                        <a:t>vždy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07200">
                <a:tc gridSpan="4">
                  <a:txBody>
                    <a:bodyPr>
                      <a:noAutofit/>
                    </a:bodyPr>
                    <a:lstStyle/>
                    <a:p>
                      <a:pPr indent="0" lvl="0" marL="0" marR="0" rtl="0" algn="l">
                        <a:lnSpc>
                          <a:spcPct val="100000"/>
                        </a:lnSpc>
                        <a:spcBef>
                          <a:spcPts val="0"/>
                        </a:spcBef>
                        <a:spcAft>
                          <a:spcPts val="0"/>
                        </a:spcAft>
                        <a:buClr>
                          <a:schemeClr val="dk1"/>
                        </a:buClr>
                        <a:buSzPts val="1400"/>
                        <a:buFont typeface="Calibri"/>
                        <a:buNone/>
                      </a:pPr>
                      <a:r>
                        <a:rPr i="0" lang="sk" sz="1800" u="none" cap="none" strike="noStrike">
                          <a:solidFill>
                            <a:schemeClr val="dk1"/>
                          </a:solidFill>
                        </a:rPr>
                        <a:t>Vysvetlite, prečo spracúvate osobné údaje dotknutých osôb. Je potrebné jasne vysvetliť každý jeden účel.</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1" name="Shape 741"/>
        <p:cNvGrpSpPr/>
        <p:nvPr/>
      </p:nvGrpSpPr>
      <p:grpSpPr>
        <a:xfrm>
          <a:off x="0" y="0"/>
          <a:ext cx="0" cy="0"/>
          <a:chOff x="0" y="0"/>
          <a:chExt cx="0" cy="0"/>
        </a:xfrm>
      </p:grpSpPr>
      <p:sp>
        <p:nvSpPr>
          <p:cNvPr id="742" name="Google Shape;742;p11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V. Právne základy spracúvania osobných údajov</a:t>
            </a:r>
            <a:endParaRPr b="1" sz="3000">
              <a:latin typeface="Arial"/>
              <a:ea typeface="Arial"/>
              <a:cs typeface="Arial"/>
              <a:sym typeface="Arial"/>
            </a:endParaRPr>
          </a:p>
        </p:txBody>
      </p:sp>
      <p:graphicFrame>
        <p:nvGraphicFramePr>
          <p:cNvPr id="743" name="Google Shape;743;p116"/>
          <p:cNvGraphicFramePr/>
          <p:nvPr/>
        </p:nvGraphicFramePr>
        <p:xfrm>
          <a:off x="457200" y="1200150"/>
          <a:ext cx="3000000" cy="3000000"/>
        </p:xfrm>
        <a:graphic>
          <a:graphicData uri="http://schemas.openxmlformats.org/drawingml/2006/table">
            <a:tbl>
              <a:tblPr>
                <a:noFill/>
                <a:tableStyleId>{DA73FF6A-96D4-4966-9B2A-83365DE56983}</a:tableStyleId>
              </a:tblPr>
              <a:tblGrid>
                <a:gridCol w="2057400"/>
                <a:gridCol w="2057400"/>
                <a:gridCol w="2057400"/>
                <a:gridCol w="2057400"/>
              </a:tblGrid>
              <a:tr h="7810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u="none" cap="none" strike="noStrike">
                          <a:solidFill>
                            <a:schemeClr val="dk1"/>
                          </a:solidFill>
                        </a:rPr>
                        <a:t>Ak sú osobné údaje získané od dotknutej osoby</a:t>
                      </a:r>
                      <a:endParaRPr/>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u="none" cap="none" strike="noStrike">
                          <a:solidFill>
                            <a:schemeClr val="dk1"/>
                          </a:solidFill>
                        </a:rPr>
                        <a:t>Kedy?</a:t>
                      </a:r>
                      <a:endParaRPr/>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u="none" cap="none" strike="noStrike">
                          <a:solidFill>
                            <a:schemeClr val="dk1"/>
                          </a:solidFill>
                        </a:rPr>
                        <a:t>Ak sú osobné údaje získané od niekoho iného</a:t>
                      </a:r>
                      <a:endParaRPr/>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500" u="none" cap="none" strike="noStrike">
                          <a:solidFill>
                            <a:schemeClr val="dk1"/>
                          </a:solidFill>
                        </a:rPr>
                        <a:t>Kedy?</a:t>
                      </a:r>
                      <a:endParaRPr sz="11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38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u="none" cap="none" strike="noStrike">
                          <a:solidFill>
                            <a:schemeClr val="dk1"/>
                          </a:solidFill>
                        </a:rPr>
                        <a:t>✔</a:t>
                      </a:r>
                      <a:endParaRPr/>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u="none" cap="none" strike="noStrike">
                          <a:solidFill>
                            <a:schemeClr val="dk1"/>
                          </a:solidFill>
                        </a:rPr>
                        <a:t>Vždy</a:t>
                      </a:r>
                      <a:endParaRPr/>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u="none" cap="none" strike="noStrike">
                          <a:solidFill>
                            <a:schemeClr val="dk1"/>
                          </a:solidFill>
                        </a:rPr>
                        <a:t>✔</a:t>
                      </a:r>
                      <a:endParaRPr/>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500" u="none" cap="none" strike="noStrike">
                          <a:solidFill>
                            <a:schemeClr val="dk1"/>
                          </a:solidFill>
                        </a:rPr>
                        <a:t>vždy</a:t>
                      </a:r>
                      <a:endParaRPr sz="11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12300">
                <a:tc gridSpan="4">
                  <a:txBody>
                    <a:bodyPr>
                      <a:noAutofit/>
                    </a:bodyPr>
                    <a:lstStyle/>
                    <a:p>
                      <a:pPr indent="0" lvl="0" marL="0" marR="0" rtl="0" algn="l">
                        <a:lnSpc>
                          <a:spcPct val="100000"/>
                        </a:lnSpc>
                        <a:spcBef>
                          <a:spcPts val="0"/>
                        </a:spcBef>
                        <a:spcAft>
                          <a:spcPts val="0"/>
                        </a:spcAft>
                        <a:buClr>
                          <a:schemeClr val="dk1"/>
                        </a:buClr>
                        <a:buSzPts val="1400"/>
                        <a:buFont typeface="Calibri"/>
                        <a:buNone/>
                      </a:pPr>
                      <a:r>
                        <a:rPr i="0" lang="sk" u="none" cap="none" strike="noStrike">
                          <a:solidFill>
                            <a:schemeClr val="dk1"/>
                          </a:solidFill>
                        </a:rPr>
                        <a:t>Vysvetlite, na aké právne základy pri spracúvaní osobných údajov sa spoliehate. Právne základy sú uvedené v článku 6 ods. 1 GDPR:</a:t>
                      </a:r>
                      <a:endParaRPr/>
                    </a:p>
                    <a:p>
                      <a:pPr indent="-234950" lvl="0" marL="342900" marR="0" rtl="0" algn="l">
                        <a:lnSpc>
                          <a:spcPct val="100000"/>
                        </a:lnSpc>
                        <a:spcBef>
                          <a:spcPts val="0"/>
                        </a:spcBef>
                        <a:spcAft>
                          <a:spcPts val="0"/>
                        </a:spcAft>
                        <a:buClr>
                          <a:schemeClr val="dk1"/>
                        </a:buClr>
                        <a:buSzPts val="1100"/>
                        <a:buAutoNum type="arabicPeriod"/>
                      </a:pPr>
                      <a:r>
                        <a:rPr b="1" i="0" lang="sk" u="none" cap="none" strike="noStrike">
                          <a:solidFill>
                            <a:schemeClr val="dk1"/>
                          </a:solidFill>
                        </a:rPr>
                        <a:t>súhlas</a:t>
                      </a:r>
                      <a:r>
                        <a:rPr i="0" lang="sk" u="none" cap="none" strike="noStrike">
                          <a:solidFill>
                            <a:schemeClr val="dk1"/>
                          </a:solidFill>
                        </a:rPr>
                        <a:t> so spracúvaním osobných údajov</a:t>
                      </a:r>
                      <a:endParaRPr/>
                    </a:p>
                    <a:p>
                      <a:pPr indent="-234950" lvl="0" marL="342900" marR="0" rtl="0" algn="l">
                        <a:lnSpc>
                          <a:spcPct val="100000"/>
                        </a:lnSpc>
                        <a:spcBef>
                          <a:spcPts val="0"/>
                        </a:spcBef>
                        <a:spcAft>
                          <a:spcPts val="0"/>
                        </a:spcAft>
                        <a:buClr>
                          <a:schemeClr val="dk1"/>
                        </a:buClr>
                        <a:buSzPts val="1100"/>
                        <a:buAutoNum type="arabicPeriod"/>
                      </a:pPr>
                      <a:r>
                        <a:rPr i="0" lang="sk" u="none" cap="none" strike="noStrike">
                          <a:solidFill>
                            <a:schemeClr val="dk1"/>
                          </a:solidFill>
                        </a:rPr>
                        <a:t>spracúvanie osobných údajov je </a:t>
                      </a:r>
                      <a:r>
                        <a:rPr b="1" i="0" lang="sk" u="none" cap="none" strike="noStrike">
                          <a:solidFill>
                            <a:schemeClr val="dk1"/>
                          </a:solidFill>
                        </a:rPr>
                        <a:t>nevyhnutné pre plnenie zmluvy alebo pre vykonanie opatrení pred uzatvorením zmluvy</a:t>
                      </a:r>
                      <a:endParaRPr/>
                    </a:p>
                    <a:p>
                      <a:pPr indent="-234950" lvl="0" marL="342900" marR="0" rtl="0" algn="l">
                        <a:lnSpc>
                          <a:spcPct val="100000"/>
                        </a:lnSpc>
                        <a:spcBef>
                          <a:spcPts val="0"/>
                        </a:spcBef>
                        <a:spcAft>
                          <a:spcPts val="0"/>
                        </a:spcAft>
                        <a:buClr>
                          <a:schemeClr val="dk1"/>
                        </a:buClr>
                        <a:buSzPts val="1100"/>
                        <a:buAutoNum type="arabicPeriod"/>
                      </a:pPr>
                      <a:r>
                        <a:rPr i="0" lang="sk" u="none" cap="none" strike="noStrike">
                          <a:solidFill>
                            <a:schemeClr val="dk1"/>
                          </a:solidFill>
                        </a:rPr>
                        <a:t>spracúvanie osobných údajov je </a:t>
                      </a:r>
                      <a:r>
                        <a:rPr b="1" i="0" lang="sk" u="none" cap="none" strike="noStrike">
                          <a:solidFill>
                            <a:schemeClr val="dk1"/>
                          </a:solidFill>
                        </a:rPr>
                        <a:t>nevyhnutné na splnenie zákonnej povinnosti prevádzkovateľa</a:t>
                      </a:r>
                      <a:endParaRPr/>
                    </a:p>
                    <a:p>
                      <a:pPr indent="-234950" lvl="0" marL="342900" marR="0" rtl="0" algn="l">
                        <a:lnSpc>
                          <a:spcPct val="100000"/>
                        </a:lnSpc>
                        <a:spcBef>
                          <a:spcPts val="0"/>
                        </a:spcBef>
                        <a:spcAft>
                          <a:spcPts val="0"/>
                        </a:spcAft>
                        <a:buClr>
                          <a:schemeClr val="dk1"/>
                        </a:buClr>
                        <a:buSzPts val="1100"/>
                        <a:buAutoNum type="arabicPeriod"/>
                      </a:pPr>
                      <a:r>
                        <a:rPr i="0" lang="sk" u="none" cap="none" strike="noStrike">
                          <a:solidFill>
                            <a:schemeClr val="dk1"/>
                          </a:solidFill>
                        </a:rPr>
                        <a:t>spracúvanie osobných údajov je </a:t>
                      </a:r>
                      <a:r>
                        <a:rPr b="1" i="0" lang="sk" u="none" cap="none" strike="noStrike">
                          <a:solidFill>
                            <a:schemeClr val="dk1"/>
                          </a:solidFill>
                        </a:rPr>
                        <a:t>nevyhnutné pre ochranu životne dôležitých záujmov</a:t>
                      </a:r>
                      <a:r>
                        <a:rPr i="0" lang="sk" u="none" cap="none" strike="noStrike">
                          <a:solidFill>
                            <a:schemeClr val="dk1"/>
                          </a:solidFill>
                        </a:rPr>
                        <a:t> dotknutej osoby alebo inej fyzickej osoby</a:t>
                      </a:r>
                      <a:endParaRPr/>
                    </a:p>
                    <a:p>
                      <a:pPr indent="-234950" lvl="0" marL="342900" marR="0" rtl="0" algn="l">
                        <a:lnSpc>
                          <a:spcPct val="100000"/>
                        </a:lnSpc>
                        <a:spcBef>
                          <a:spcPts val="0"/>
                        </a:spcBef>
                        <a:spcAft>
                          <a:spcPts val="0"/>
                        </a:spcAft>
                        <a:buClr>
                          <a:schemeClr val="dk1"/>
                        </a:buClr>
                        <a:buSzPts val="1100"/>
                        <a:buAutoNum type="arabicPeriod"/>
                      </a:pPr>
                      <a:r>
                        <a:rPr i="0" lang="sk" u="none" cap="none" strike="noStrike">
                          <a:solidFill>
                            <a:schemeClr val="dk1"/>
                          </a:solidFill>
                        </a:rPr>
                        <a:t>spracúvanie osobných údajov je </a:t>
                      </a:r>
                      <a:r>
                        <a:rPr b="1" i="0" lang="sk" u="none" cap="none" strike="noStrike">
                          <a:solidFill>
                            <a:schemeClr val="dk1"/>
                          </a:solidFill>
                        </a:rPr>
                        <a:t>nevyhnutné na splnenie úlohy realizovanej vo verejnom záujme alebo pri výkone verejnej moci zverenej prevádzkovateľovi</a:t>
                      </a:r>
                      <a:endParaRPr/>
                    </a:p>
                    <a:p>
                      <a:pPr indent="-234950" lvl="0" marL="342900" marR="0" rtl="0" algn="l">
                        <a:lnSpc>
                          <a:spcPct val="100000"/>
                        </a:lnSpc>
                        <a:spcBef>
                          <a:spcPts val="0"/>
                        </a:spcBef>
                        <a:spcAft>
                          <a:spcPts val="0"/>
                        </a:spcAft>
                        <a:buClr>
                          <a:schemeClr val="dk1"/>
                        </a:buClr>
                        <a:buSzPts val="1100"/>
                        <a:buAutoNum type="arabicPeriod"/>
                      </a:pPr>
                      <a:r>
                        <a:rPr i="0" lang="sk" u="none" cap="none" strike="noStrike">
                          <a:solidFill>
                            <a:schemeClr val="dk1"/>
                          </a:solidFill>
                        </a:rPr>
                        <a:t>spracúvanie osobných údajov </a:t>
                      </a:r>
                      <a:r>
                        <a:rPr b="1" i="0" lang="sk" u="none" cap="none" strike="noStrike">
                          <a:solidFill>
                            <a:schemeClr val="dk1"/>
                          </a:solidFill>
                        </a:rPr>
                        <a:t>je nevyhnutné na účely oprávnených záujmov, ktoré sleduje prevádzkovateľ alebo tretia strana</a:t>
                      </a:r>
                      <a:r>
                        <a:rPr i="0" lang="sk" u="none" cap="none" strike="noStrike">
                          <a:solidFill>
                            <a:schemeClr val="dk1"/>
                          </a:solidFill>
                        </a:rPr>
                        <a:t>. </a:t>
                      </a:r>
                      <a:endParaRPr i="0" u="none">
                        <a:solidFill>
                          <a:schemeClr val="dk1"/>
                        </a:solidFill>
                      </a:endParaRPr>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7" name="Shape 747"/>
        <p:cNvGrpSpPr/>
        <p:nvPr/>
      </p:nvGrpSpPr>
      <p:grpSpPr>
        <a:xfrm>
          <a:off x="0" y="0"/>
          <a:ext cx="0" cy="0"/>
          <a:chOff x="0" y="0"/>
          <a:chExt cx="0" cy="0"/>
        </a:xfrm>
      </p:grpSpPr>
      <p:sp>
        <p:nvSpPr>
          <p:cNvPr id="748" name="Google Shape;748;p11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sz="4400">
              <a:solidFill>
                <a:schemeClr val="dk1"/>
              </a:solidFill>
              <a:latin typeface="Arial"/>
              <a:ea typeface="Arial"/>
              <a:cs typeface="Arial"/>
              <a:sym typeface="Arial"/>
            </a:endParaRPr>
          </a:p>
        </p:txBody>
      </p:sp>
      <p:sp>
        <p:nvSpPr>
          <p:cNvPr id="749" name="Google Shape;749;p117"/>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p>
            <a:pPr indent="-381000" lvl="0" marL="342900" marR="0" rtl="0" algn="l">
              <a:lnSpc>
                <a:spcPct val="100000"/>
              </a:lnSpc>
              <a:spcBef>
                <a:spcPts val="0"/>
              </a:spcBef>
              <a:spcAft>
                <a:spcPts val="0"/>
              </a:spcAft>
              <a:buClr>
                <a:schemeClr val="dk1"/>
              </a:buClr>
              <a:buSzPts val="2400"/>
              <a:buFont typeface="Arial"/>
              <a:buChar char="•"/>
            </a:pPr>
            <a:r>
              <a:rPr b="1" i="0" lang="sk" sz="2400" u="none">
                <a:solidFill>
                  <a:schemeClr val="dk1"/>
                </a:solidFill>
                <a:latin typeface="Arial"/>
                <a:ea typeface="Arial"/>
                <a:cs typeface="Arial"/>
                <a:sym typeface="Arial"/>
              </a:rPr>
              <a:t>Spracúvanie osobitných kategórií osobných údajov </a:t>
            </a:r>
            <a:r>
              <a:rPr i="0" lang="sk" sz="2400" u="none">
                <a:solidFill>
                  <a:schemeClr val="dk1"/>
                </a:solidFill>
                <a:latin typeface="Arial"/>
                <a:ea typeface="Arial"/>
                <a:cs typeface="Arial"/>
                <a:sym typeface="Arial"/>
              </a:rPr>
              <a:t>- potrebné splniť aj osobitné podmienky (článok 9 GDPR)</a:t>
            </a:r>
            <a:endParaRPr sz="2400">
              <a:latin typeface="Arial"/>
              <a:ea typeface="Arial"/>
              <a:cs typeface="Arial"/>
              <a:sym typeface="Arial"/>
            </a:endParaRPr>
          </a:p>
          <a:p>
            <a:pPr indent="-381000" lvl="0" marL="342900" marR="0" rtl="0" algn="l">
              <a:lnSpc>
                <a:spcPct val="100000"/>
              </a:lnSpc>
              <a:spcBef>
                <a:spcPts val="0"/>
              </a:spcBef>
              <a:spcAft>
                <a:spcPts val="0"/>
              </a:spcAft>
              <a:buClr>
                <a:schemeClr val="dk1"/>
              </a:buClr>
              <a:buSzPts val="2400"/>
              <a:buFont typeface="Arial"/>
              <a:buChar char="•"/>
            </a:pPr>
            <a:r>
              <a:rPr b="1" i="0" lang="sk" sz="2400" u="none">
                <a:solidFill>
                  <a:schemeClr val="dk1"/>
                </a:solidFill>
                <a:latin typeface="Arial"/>
                <a:ea typeface="Arial"/>
                <a:cs typeface="Arial"/>
                <a:sym typeface="Arial"/>
              </a:rPr>
              <a:t>Spracúvanie osobných údajov týkajúcich sa uznania viny za trestné činy a priestupky</a:t>
            </a:r>
            <a:r>
              <a:rPr i="0" lang="sk" sz="2400" u="none">
                <a:solidFill>
                  <a:schemeClr val="dk1"/>
                </a:solidFill>
                <a:latin typeface="Arial"/>
                <a:ea typeface="Arial"/>
                <a:cs typeface="Arial"/>
                <a:sym typeface="Arial"/>
              </a:rPr>
              <a:t> - vykonáva sa len pod kontrolou orgánu verejnej moci, alebo ak je spracúvanie povolené právom EÚ alebo právom SR (článok 10 GDPR)</a:t>
            </a:r>
            <a:endParaRPr sz="2400">
              <a:latin typeface="Arial"/>
              <a:ea typeface="Arial"/>
              <a:cs typeface="Arial"/>
              <a:sym typeface="Arial"/>
            </a:endParaRPr>
          </a:p>
          <a:p>
            <a:pPr indent="0" lvl="0" marL="203200" marR="0" rtl="0" algn="l">
              <a:spcBef>
                <a:spcPts val="640"/>
              </a:spcBef>
              <a:spcAft>
                <a:spcPts val="0"/>
              </a:spcAft>
              <a:buClr>
                <a:schemeClr val="dk1"/>
              </a:buClr>
              <a:buSzPts val="3200"/>
              <a:buFont typeface="Arial"/>
              <a:buNone/>
            </a:pPr>
            <a:r>
              <a:t/>
            </a:r>
            <a:endParaRPr i="0" sz="2400" u="none">
              <a:solidFill>
                <a:schemeClr val="dk1"/>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sp>
        <p:nvSpPr>
          <p:cNvPr id="754" name="Google Shape;754;p11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VI. Oprávnený záujem prevádzkovateľa alebo tretej strany</a:t>
            </a:r>
            <a:endParaRPr b="1" sz="3000">
              <a:latin typeface="Arial"/>
              <a:ea typeface="Arial"/>
              <a:cs typeface="Arial"/>
              <a:sym typeface="Arial"/>
            </a:endParaRPr>
          </a:p>
        </p:txBody>
      </p:sp>
      <p:graphicFrame>
        <p:nvGraphicFramePr>
          <p:cNvPr id="755" name="Google Shape;755;p118"/>
          <p:cNvGraphicFramePr/>
          <p:nvPr/>
        </p:nvGraphicFramePr>
        <p:xfrm>
          <a:off x="457200" y="1200150"/>
          <a:ext cx="3000000" cy="3000000"/>
        </p:xfrm>
        <a:graphic>
          <a:graphicData uri="http://schemas.openxmlformats.org/drawingml/2006/table">
            <a:tbl>
              <a:tblPr>
                <a:noFill/>
                <a:tableStyleId>{DA73FF6A-96D4-4966-9B2A-83365DE56983}</a:tableStyleId>
              </a:tblPr>
              <a:tblGrid>
                <a:gridCol w="2057400"/>
                <a:gridCol w="2057400"/>
                <a:gridCol w="2057400"/>
                <a:gridCol w="2057400"/>
              </a:tblGrid>
              <a:tr h="7810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dotknutej osoby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niekoho iného</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38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relevantné</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relevantné</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917975">
                <a:tc gridSpan="4">
                  <a:txBody>
                    <a:bodyPr>
                      <a:noAutofit/>
                    </a:bodyPr>
                    <a:lstStyle/>
                    <a:p>
                      <a:pPr indent="0" lvl="0" marL="0" marR="0" rtl="0" algn="l">
                        <a:lnSpc>
                          <a:spcPct val="100000"/>
                        </a:lnSpc>
                        <a:spcBef>
                          <a:spcPts val="0"/>
                        </a:spcBef>
                        <a:spcAft>
                          <a:spcPts val="0"/>
                        </a:spcAft>
                        <a:buClr>
                          <a:schemeClr val="dk1"/>
                        </a:buClr>
                        <a:buSzPts val="1400"/>
                        <a:buFont typeface="Calibri"/>
                        <a:buNone/>
                      </a:pPr>
                      <a:r>
                        <a:rPr i="0" lang="sk" sz="1800" u="none">
                          <a:solidFill>
                            <a:schemeClr val="dk1"/>
                          </a:solidFill>
                        </a:rPr>
                        <a:t>Ak sa na oprávnené záujmy spoliehate ako na právny základ spracúvania osobných údajov, vysvetlite, aké sú oprávnené záujmy pre spracúvanie osobných údajov (ide o oprávnené záujmy, ktoré sledujete ako prevádzkovateľ alebo ktoré sleduje tretia strana).</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9" name="Shape 759"/>
        <p:cNvGrpSpPr/>
        <p:nvPr/>
      </p:nvGrpSpPr>
      <p:grpSpPr>
        <a:xfrm>
          <a:off x="0" y="0"/>
          <a:ext cx="0" cy="0"/>
          <a:chOff x="0" y="0"/>
          <a:chExt cx="0" cy="0"/>
        </a:xfrm>
      </p:grpSpPr>
      <p:sp>
        <p:nvSpPr>
          <p:cNvPr id="760" name="Google Shape;760;p11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VII. Kategórie osobných údajov</a:t>
            </a:r>
            <a:endParaRPr b="1" sz="3000">
              <a:latin typeface="Arial"/>
              <a:ea typeface="Arial"/>
              <a:cs typeface="Arial"/>
              <a:sym typeface="Arial"/>
            </a:endParaRPr>
          </a:p>
        </p:txBody>
      </p:sp>
      <p:graphicFrame>
        <p:nvGraphicFramePr>
          <p:cNvPr id="761" name="Google Shape;761;p119"/>
          <p:cNvGraphicFramePr/>
          <p:nvPr/>
        </p:nvGraphicFramePr>
        <p:xfrm>
          <a:off x="457200" y="1200150"/>
          <a:ext cx="3000000" cy="3000000"/>
        </p:xfrm>
        <a:graphic>
          <a:graphicData uri="http://schemas.openxmlformats.org/drawingml/2006/table">
            <a:tbl>
              <a:tblPr>
                <a:noFill/>
                <a:tableStyleId>{DA73FF6A-96D4-4966-9B2A-83365DE56983}</a:tableStyleId>
              </a:tblPr>
              <a:tblGrid>
                <a:gridCol w="2057400"/>
                <a:gridCol w="2057400"/>
                <a:gridCol w="2057400"/>
                <a:gridCol w="2057400"/>
              </a:tblGrid>
              <a:tr h="7810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dotknutej osoby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niekoho iného</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38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X</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X</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vždy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01225">
                <a:tc gridSpan="4">
                  <a:txBody>
                    <a:bodyPr>
                      <a:noAutofit/>
                    </a:bodyPr>
                    <a:lstStyle/>
                    <a:p>
                      <a:pPr indent="0" lvl="0" marL="0" marR="0" rtl="0" algn="l">
                        <a:lnSpc>
                          <a:spcPct val="100000"/>
                        </a:lnSpc>
                        <a:spcBef>
                          <a:spcPts val="0"/>
                        </a:spcBef>
                        <a:spcAft>
                          <a:spcPts val="0"/>
                        </a:spcAft>
                        <a:buClr>
                          <a:schemeClr val="dk1"/>
                        </a:buClr>
                        <a:buSzPts val="1400"/>
                        <a:buFont typeface="Calibri"/>
                        <a:buNone/>
                      </a:pPr>
                      <a:r>
                        <a:rPr i="0" lang="sk" sz="1800" u="none">
                          <a:solidFill>
                            <a:schemeClr val="dk1"/>
                          </a:solidFill>
                        </a:rPr>
                        <a:t>Uveďte, aké kategórie osobných údajov spracúvate.</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5" name="Shape 765"/>
        <p:cNvGrpSpPr/>
        <p:nvPr/>
      </p:nvGrpSpPr>
      <p:grpSpPr>
        <a:xfrm>
          <a:off x="0" y="0"/>
          <a:ext cx="0" cy="0"/>
          <a:chOff x="0" y="0"/>
          <a:chExt cx="0" cy="0"/>
        </a:xfrm>
      </p:grpSpPr>
      <p:sp>
        <p:nvSpPr>
          <p:cNvPr id="766" name="Google Shape;766;p12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VIII. Príjemcovia alebo kategórie príjemcov osobných údajov</a:t>
            </a:r>
            <a:endParaRPr b="1" sz="3000">
              <a:latin typeface="Arial"/>
              <a:ea typeface="Arial"/>
              <a:cs typeface="Arial"/>
              <a:sym typeface="Arial"/>
            </a:endParaRPr>
          </a:p>
        </p:txBody>
      </p:sp>
      <p:graphicFrame>
        <p:nvGraphicFramePr>
          <p:cNvPr id="767" name="Google Shape;767;p120"/>
          <p:cNvGraphicFramePr/>
          <p:nvPr/>
        </p:nvGraphicFramePr>
        <p:xfrm>
          <a:off x="457200" y="1200150"/>
          <a:ext cx="3000000" cy="3000000"/>
        </p:xfrm>
        <a:graphic>
          <a:graphicData uri="http://schemas.openxmlformats.org/drawingml/2006/table">
            <a:tbl>
              <a:tblPr>
                <a:noFill/>
                <a:tableStyleId>{DA73FF6A-96D4-4966-9B2A-83365DE56983}</a:tableStyleId>
              </a:tblPr>
              <a:tblGrid>
                <a:gridCol w="2057400"/>
                <a:gridCol w="2057400"/>
                <a:gridCol w="2057400"/>
                <a:gridCol w="2057400"/>
              </a:tblGrid>
              <a:tr h="7810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dotknutej osoby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niekoho iného</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38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relevantné</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relevantné</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07200">
                <a:tc gridSpan="4">
                  <a:txBody>
                    <a:bodyPr>
                      <a:noAutofit/>
                    </a:bodyPr>
                    <a:lstStyle/>
                    <a:p>
                      <a:pPr indent="0" lvl="0" marL="0" marR="0" rtl="0" algn="l">
                        <a:lnSpc>
                          <a:spcPct val="100000"/>
                        </a:lnSpc>
                        <a:spcBef>
                          <a:spcPts val="0"/>
                        </a:spcBef>
                        <a:spcAft>
                          <a:spcPts val="0"/>
                        </a:spcAft>
                        <a:buClr>
                          <a:schemeClr val="dk1"/>
                        </a:buClr>
                        <a:buSzPts val="1400"/>
                        <a:buFont typeface="Calibri"/>
                        <a:buNone/>
                      </a:pPr>
                      <a:r>
                        <a:rPr i="0" lang="sk" sz="1800" u="none">
                          <a:solidFill>
                            <a:schemeClr val="dk1"/>
                          </a:solidFill>
                        </a:rPr>
                        <a:t>Uveďte, kto je príjemcom osobných údajov alebo uveďte kategórie príjemcov osobných údajov. Buďte čo najviac konkrétny.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1" name="Shape 771"/>
        <p:cNvGrpSpPr/>
        <p:nvPr/>
      </p:nvGrpSpPr>
      <p:grpSpPr>
        <a:xfrm>
          <a:off x="0" y="0"/>
          <a:ext cx="0" cy="0"/>
          <a:chOff x="0" y="0"/>
          <a:chExt cx="0" cy="0"/>
        </a:xfrm>
      </p:grpSpPr>
      <p:sp>
        <p:nvSpPr>
          <p:cNvPr id="772" name="Google Shape;772;p12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Calibri"/>
              <a:buNone/>
            </a:pPr>
            <a:r>
              <a:rPr b="1" i="0" lang="sk" sz="3000" u="none">
                <a:solidFill>
                  <a:schemeClr val="dk1"/>
                </a:solidFill>
                <a:latin typeface="Arial"/>
                <a:ea typeface="Arial"/>
                <a:cs typeface="Arial"/>
                <a:sym typeface="Arial"/>
              </a:rPr>
              <a:t>IX. Informácia o zamýšľanom prenose do tretej krajiny/medzinárodnej organizácii</a:t>
            </a:r>
            <a:endParaRPr b="1" sz="3000">
              <a:latin typeface="Arial"/>
              <a:ea typeface="Arial"/>
              <a:cs typeface="Arial"/>
              <a:sym typeface="Arial"/>
            </a:endParaRPr>
          </a:p>
        </p:txBody>
      </p:sp>
      <p:graphicFrame>
        <p:nvGraphicFramePr>
          <p:cNvPr id="773" name="Google Shape;773;p121"/>
          <p:cNvGraphicFramePr/>
          <p:nvPr/>
        </p:nvGraphicFramePr>
        <p:xfrm>
          <a:off x="457200" y="1200150"/>
          <a:ext cx="3000000" cy="3000000"/>
        </p:xfrm>
        <a:graphic>
          <a:graphicData uri="http://schemas.openxmlformats.org/drawingml/2006/table">
            <a:tbl>
              <a:tblPr>
                <a:noFill/>
                <a:tableStyleId>{DA73FF6A-96D4-4966-9B2A-83365DE56983}</a:tableStyleId>
              </a:tblPr>
              <a:tblGrid>
                <a:gridCol w="2057400"/>
                <a:gridCol w="2057400"/>
                <a:gridCol w="2057400"/>
                <a:gridCol w="2057400"/>
              </a:tblGrid>
              <a:tr h="7810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dotknutej osoby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niekoho iného</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38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relevantné</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relevantné</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329925">
                <a:tc gridSpan="4">
                  <a:txBody>
                    <a:bodyPr>
                      <a:noAutofit/>
                    </a:bodyPr>
                    <a:lstStyle/>
                    <a:p>
                      <a:pPr indent="0" lvl="0" marL="0" marR="0" rtl="0" algn="l">
                        <a:lnSpc>
                          <a:spcPct val="100000"/>
                        </a:lnSpc>
                        <a:spcBef>
                          <a:spcPts val="0"/>
                        </a:spcBef>
                        <a:spcAft>
                          <a:spcPts val="0"/>
                        </a:spcAft>
                        <a:buClr>
                          <a:schemeClr val="dk1"/>
                        </a:buClr>
                        <a:buSzPts val="1400"/>
                        <a:buFont typeface="Calibri"/>
                        <a:buNone/>
                      </a:pPr>
                      <a:r>
                        <a:rPr i="0" lang="sk" sz="1800" u="none">
                          <a:solidFill>
                            <a:schemeClr val="dk1"/>
                          </a:solidFill>
                        </a:rPr>
                        <a:t>Uveďte, či zamýšľate prenos osobných údajov fyzických osôb do krajín mimo EÚ alebo medzinárodnej organizácii. Uveďte, či prenos je robený na základe rozhodnutia o primeranosti podľa článku 45 GDPR. Ak prenos nie je uskutočňovaný na základe rozhodnutia o primeranosti, poskytnite ľuďom stručné informácie o primeraných a vhodných zárukách v súlade s článkom 46, 47 alebo 49 GDPR. Tiež uveďte prostriedky na získanie kópie týchto záruk alebo kde boli poskytnuté. </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7" name="Shape 777"/>
        <p:cNvGrpSpPr/>
        <p:nvPr/>
      </p:nvGrpSpPr>
      <p:grpSpPr>
        <a:xfrm>
          <a:off x="0" y="0"/>
          <a:ext cx="0" cy="0"/>
          <a:chOff x="0" y="0"/>
          <a:chExt cx="0" cy="0"/>
        </a:xfrm>
      </p:grpSpPr>
      <p:sp>
        <p:nvSpPr>
          <p:cNvPr id="778" name="Google Shape;778;p12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Calibri"/>
              <a:buNone/>
            </a:pPr>
            <a:r>
              <a:rPr b="1" i="0" lang="sk" sz="3000" u="none">
                <a:solidFill>
                  <a:schemeClr val="dk1"/>
                </a:solidFill>
                <a:latin typeface="Arial"/>
                <a:ea typeface="Arial"/>
                <a:cs typeface="Arial"/>
                <a:sym typeface="Arial"/>
              </a:rPr>
              <a:t>X. Doba uchovávania osobných údajov</a:t>
            </a:r>
            <a:endParaRPr b="1" sz="3000">
              <a:latin typeface="Arial"/>
              <a:ea typeface="Arial"/>
              <a:cs typeface="Arial"/>
              <a:sym typeface="Arial"/>
            </a:endParaRPr>
          </a:p>
        </p:txBody>
      </p:sp>
      <p:graphicFrame>
        <p:nvGraphicFramePr>
          <p:cNvPr id="779" name="Google Shape;779;p122"/>
          <p:cNvGraphicFramePr/>
          <p:nvPr/>
        </p:nvGraphicFramePr>
        <p:xfrm>
          <a:off x="457200" y="1200150"/>
          <a:ext cx="3000000" cy="3000000"/>
        </p:xfrm>
        <a:graphic>
          <a:graphicData uri="http://schemas.openxmlformats.org/drawingml/2006/table">
            <a:tbl>
              <a:tblPr>
                <a:noFill/>
                <a:tableStyleId>{DA73FF6A-96D4-4966-9B2A-83365DE56983}</a:tableStyleId>
              </a:tblPr>
              <a:tblGrid>
                <a:gridCol w="2057400"/>
                <a:gridCol w="2057400"/>
                <a:gridCol w="2057400"/>
                <a:gridCol w="2057400"/>
              </a:tblGrid>
              <a:tr h="7810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dotknutej osoby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niekoho iného</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38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lang="sk" sz="1800">
                          <a:solidFill>
                            <a:schemeClr val="dk1"/>
                          </a:solidFill>
                        </a:rPr>
                        <a:t>v</a:t>
                      </a:r>
                      <a:r>
                        <a:rPr i="0" lang="sk" sz="1800" u="none">
                          <a:solidFill>
                            <a:schemeClr val="dk1"/>
                          </a:solidFill>
                        </a:rPr>
                        <a:t>ždy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vždy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07200">
                <a:tc gridSpan="4">
                  <a:txBody>
                    <a:bodyPr>
                      <a:noAutofit/>
                    </a:bodyPr>
                    <a:lstStyle/>
                    <a:p>
                      <a:pPr indent="0" lvl="0" marL="0" marR="0" rtl="0" algn="l">
                        <a:lnSpc>
                          <a:spcPct val="100000"/>
                        </a:lnSpc>
                        <a:spcBef>
                          <a:spcPts val="0"/>
                        </a:spcBef>
                        <a:spcAft>
                          <a:spcPts val="0"/>
                        </a:spcAft>
                        <a:buClr>
                          <a:schemeClr val="dk1"/>
                        </a:buClr>
                        <a:buSzPts val="1400"/>
                        <a:buFont typeface="Calibri"/>
                        <a:buNone/>
                      </a:pPr>
                      <a:r>
                        <a:rPr i="0" lang="sk" sz="1800" u="none">
                          <a:solidFill>
                            <a:schemeClr val="dk1"/>
                          </a:solidFill>
                        </a:rPr>
                        <a:t>Uveďte, ako dlho budete uchovávať osobné údaje. Ak to nie je možné, je potrebné uviesť kritériá na určenie doby uchovávania osobných údajov.</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3" name="Shape 783"/>
        <p:cNvGrpSpPr/>
        <p:nvPr/>
      </p:nvGrpSpPr>
      <p:grpSpPr>
        <a:xfrm>
          <a:off x="0" y="0"/>
          <a:ext cx="0" cy="0"/>
          <a:chOff x="0" y="0"/>
          <a:chExt cx="0" cy="0"/>
        </a:xfrm>
      </p:grpSpPr>
      <p:sp>
        <p:nvSpPr>
          <p:cNvPr id="784" name="Google Shape;784;p12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Calibri"/>
              <a:buNone/>
            </a:pPr>
            <a:r>
              <a:rPr b="1" i="0" lang="sk" sz="3000" u="none">
                <a:solidFill>
                  <a:schemeClr val="dk1"/>
                </a:solidFill>
                <a:latin typeface="Arial"/>
                <a:ea typeface="Arial"/>
                <a:cs typeface="Arial"/>
                <a:sym typeface="Arial"/>
              </a:rPr>
              <a:t>XI. Práva dotknutých osôb v súvislosti so spracúvaním ich osobných údajov</a:t>
            </a:r>
            <a:endParaRPr b="1" sz="3000">
              <a:latin typeface="Arial"/>
              <a:ea typeface="Arial"/>
              <a:cs typeface="Arial"/>
              <a:sym typeface="Arial"/>
            </a:endParaRPr>
          </a:p>
        </p:txBody>
      </p:sp>
      <p:graphicFrame>
        <p:nvGraphicFramePr>
          <p:cNvPr id="785" name="Google Shape;785;p123"/>
          <p:cNvGraphicFramePr/>
          <p:nvPr/>
        </p:nvGraphicFramePr>
        <p:xfrm>
          <a:off x="457200" y="1200150"/>
          <a:ext cx="3000000" cy="3000000"/>
        </p:xfrm>
        <a:graphic>
          <a:graphicData uri="http://schemas.openxmlformats.org/drawingml/2006/table">
            <a:tbl>
              <a:tblPr>
                <a:noFill/>
                <a:tableStyleId>{DA73FF6A-96D4-4966-9B2A-83365DE56983}</a:tableStyleId>
              </a:tblPr>
              <a:tblGrid>
                <a:gridCol w="2057400"/>
                <a:gridCol w="2057400"/>
                <a:gridCol w="2057400"/>
                <a:gridCol w="2057400"/>
              </a:tblGrid>
              <a:tr h="7810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dotknutej osoby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Ak sú osobné údaje získané od niekoho iného</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Kedy?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23850">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lang="sk" sz="1800">
                          <a:solidFill>
                            <a:schemeClr val="dk1"/>
                          </a:solidFill>
                        </a:rPr>
                        <a:t>v</a:t>
                      </a:r>
                      <a:r>
                        <a:rPr i="0" lang="sk" sz="1800" u="none">
                          <a:solidFill>
                            <a:schemeClr val="dk1"/>
                          </a:solidFill>
                        </a:rPr>
                        <a:t>ždy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chemeClr val="dk1"/>
                        </a:buClr>
                        <a:buSzPts val="1500"/>
                        <a:buFont typeface="Calibri"/>
                        <a:buNone/>
                      </a:pPr>
                      <a:r>
                        <a:rPr i="0" lang="sk" sz="1800" u="none">
                          <a:solidFill>
                            <a:schemeClr val="dk1"/>
                          </a:solidFill>
                        </a:rPr>
                        <a:t>vždy</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329925">
                <a:tc gridSpan="4">
                  <a:txBody>
                    <a:bodyPr>
                      <a:noAutofit/>
                    </a:bodyPr>
                    <a:lstStyle/>
                    <a:p>
                      <a:pPr indent="0" lvl="0" marL="0" marR="0" rtl="0" algn="l">
                        <a:lnSpc>
                          <a:spcPct val="100000"/>
                        </a:lnSpc>
                        <a:spcBef>
                          <a:spcPts val="0"/>
                        </a:spcBef>
                        <a:spcAft>
                          <a:spcPts val="0"/>
                        </a:spcAft>
                        <a:buClr>
                          <a:schemeClr val="dk1"/>
                        </a:buClr>
                        <a:buSzPts val="1400"/>
                        <a:buFont typeface="Calibri"/>
                        <a:buNone/>
                      </a:pPr>
                      <a:r>
                        <a:rPr i="0" lang="sk" sz="1800" u="none">
                          <a:solidFill>
                            <a:schemeClr val="dk1"/>
                          </a:solidFill>
                        </a:rPr>
                        <a:t>Uveďte, aké osobné údaje majú dotknuté osoby v súvislosti so spracúvaním osobných údajov - napr. právo na prístup k svojim osobným údajom, právo na opravu, právo na vymazanie (tzv. právo „na zabudnutie”), právo na obmedzenie spracúvania, právo na prenos osobných údajov. Práva sa budú líšiť v závislosti od právneho základu. Na právo namietať musia byť fyzické osoby vyslovene upozornené a toto právo musí byť oddelené od iných informácií.</a:t>
                      </a:r>
                      <a:endParaRPr sz="1800"/>
                    </a:p>
                  </a:txBody>
                  <a:tcPr marT="47625" marB="47625"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